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4" r:id="rId2"/>
    <p:sldId id="265" r:id="rId3"/>
    <p:sldId id="266" r:id="rId4"/>
    <p:sldId id="267" r:id="rId5"/>
    <p:sldId id="268" r:id="rId6"/>
    <p:sldId id="269" r:id="rId7"/>
  </p:sldIdLst>
  <p:sldSz cx="9144000" cy="6858000" type="screen4x3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UTP" initials="UU" lastIdx="6" clrIdx="0">
    <p:extLst>
      <p:ext uri="{19B8F6BF-5375-455C-9EA6-DF929625EA0E}">
        <p15:presenceInfo xmlns:p15="http://schemas.microsoft.com/office/powerpoint/2012/main" userId="Usuario UT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731F"/>
    <a:srgbClr val="DAEFC3"/>
    <a:srgbClr val="6EA92D"/>
    <a:srgbClr val="0A99A3"/>
    <a:srgbClr val="0070C0"/>
    <a:srgbClr val="0893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6405" autoAdjust="0"/>
  </p:normalViewPr>
  <p:slideViewPr>
    <p:cSldViewPr snapToGrid="0">
      <p:cViewPr varScale="1">
        <p:scale>
          <a:sx n="107" d="100"/>
          <a:sy n="107" d="100"/>
        </p:scale>
        <p:origin x="163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1FBE78-41BB-4F9B-8392-C5F342476F3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179C4C9-470C-4C96-B2DB-FF7D387B7DD1}">
      <dgm:prSet phldrT="[Texto]" custT="1"/>
      <dgm:spPr>
        <a:solidFill>
          <a:srgbClr val="4B731F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l"/>
          <a:r>
            <a:rPr lang="es-CO" sz="24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dirty="0">
            <a:latin typeface="+mn-lt"/>
            <a:cs typeface="Khmer UI" panose="020B0502040204020203" pitchFamily="34" charset="0"/>
          </a:endParaRPr>
        </a:p>
      </dgm:t>
    </dgm:pt>
    <dgm:pt modelId="{7ABB9D2C-C86B-4A1F-9278-F06CA29374E2}" type="par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C6FE23B2-DBA5-49F9-A64E-D679919A9EC0}" type="sib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1662B5CF-E877-45F9-A755-120F1FE4C29B}">
      <dgm:prSet phldrT="[Texto]" custT="1"/>
      <dgm:spPr>
        <a:ln>
          <a:solidFill>
            <a:srgbClr val="4B731F"/>
          </a:solidFill>
        </a:ln>
      </dgm:spPr>
      <dgm:t>
        <a:bodyPr/>
        <a:lstStyle/>
        <a:p>
          <a:pPr algn="l"/>
          <a:r>
            <a:rPr lang="es-CO" sz="12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200" dirty="0" smtClean="0"/>
            <a:t>Facultades, programa académicos.</a:t>
          </a:r>
          <a:endParaRPr lang="es-CO" sz="120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7B38EB80-BE65-41F5-9BB7-929EF5D4D956}" type="parTrans" cxnId="{B837D475-4455-4857-ADA7-D1C66C72C69C}">
      <dgm:prSet/>
      <dgm:spPr>
        <a:ln>
          <a:solidFill>
            <a:srgbClr val="4B731F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F6509B12-9D90-4726-A799-FDB1A81D5816}" type="sibTrans" cxnId="{B837D475-4455-4857-ADA7-D1C66C72C69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7417BE97-B00C-42EA-9827-823E7FE653F8}">
      <dgm:prSet phldrT="[Texto]" custT="1"/>
      <dgm:spPr>
        <a:ln>
          <a:solidFill>
            <a:srgbClr val="4B731F"/>
          </a:solidFill>
        </a:ln>
      </dgm:spPr>
      <dgm:t>
        <a:bodyPr/>
        <a:lstStyle/>
        <a:p>
          <a:pPr algn="just"/>
          <a:r>
            <a:rPr lang="es-CO" sz="12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 </a:t>
          </a:r>
          <a:r>
            <a:rPr lang="es-ES" sz="1200" b="0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Estudiantes - Egresados - Ciudadanía</a:t>
          </a:r>
          <a:endParaRPr lang="es-CO" sz="1400" b="0" dirty="0">
            <a:latin typeface="+mn-lt"/>
          </a:endParaRPr>
        </a:p>
      </dgm:t>
    </dgm:pt>
    <dgm:pt modelId="{8741F14A-8A3A-4CE9-A4EC-A5E8CABEE01E}" type="parTrans" cxnId="{1BDA1869-1F10-4F09-9B7C-E4440C8A610B}">
      <dgm:prSet/>
      <dgm:spPr>
        <a:ln>
          <a:solidFill>
            <a:srgbClr val="4B731F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3A2731F4-0A45-4759-AA9C-700012852665}" type="sibTrans" cxnId="{1BDA1869-1F10-4F09-9B7C-E4440C8A610B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BF20F388-806A-4E2C-9FC2-197BB19A7E11}">
      <dgm:prSet custT="1"/>
      <dgm:spPr>
        <a:ln>
          <a:solidFill>
            <a:srgbClr val="4B731F"/>
          </a:solidFill>
        </a:ln>
      </dgm:spPr>
      <dgm:t>
        <a:bodyPr/>
        <a:lstStyle/>
        <a:p>
          <a:pPr algn="l"/>
          <a:r>
            <a:rPr lang="es-CO" sz="1200" b="1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CO" sz="120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No aplica</a:t>
          </a:r>
          <a:endParaRPr lang="es-ES" sz="120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32CA2B84-E3B2-40CF-8DC7-4B5119850B6B}" type="parTrans" cxnId="{CF4167F8-C89B-4EB1-8990-42F3FF232973}">
      <dgm:prSet/>
      <dgm:spPr>
        <a:ln>
          <a:solidFill>
            <a:srgbClr val="4B731F"/>
          </a:solidFill>
        </a:ln>
      </dgm:spPr>
      <dgm:t>
        <a:bodyPr/>
        <a:lstStyle/>
        <a:p>
          <a:pPr algn="l"/>
          <a:endParaRPr lang="es-ES">
            <a:latin typeface="+mn-lt"/>
          </a:endParaRPr>
        </a:p>
      </dgm:t>
    </dgm:pt>
    <dgm:pt modelId="{379E3FF8-599F-4F0E-B5BF-BA2DFB03D5E4}" type="sibTrans" cxnId="{CF4167F8-C89B-4EB1-8990-42F3FF232973}">
      <dgm:prSet/>
      <dgm:spPr/>
      <dgm:t>
        <a:bodyPr/>
        <a:lstStyle/>
        <a:p>
          <a:pPr algn="l"/>
          <a:endParaRPr lang="es-ES">
            <a:latin typeface="+mn-lt"/>
          </a:endParaRPr>
        </a:p>
      </dgm:t>
    </dgm:pt>
    <dgm:pt modelId="{BF04E78F-DF12-4DEC-B477-983045056C04}" type="pres">
      <dgm:prSet presAssocID="{7C1FBE78-41BB-4F9B-8392-C5F342476F3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227DAD1-F467-420A-B380-0C10B7BC1D4E}" type="pres">
      <dgm:prSet presAssocID="{B179C4C9-470C-4C96-B2DB-FF7D387B7DD1}" presName="root" presStyleCnt="0"/>
      <dgm:spPr/>
    </dgm:pt>
    <dgm:pt modelId="{0EA29DDA-452F-42D0-B9B3-D6011D6A5AF4}" type="pres">
      <dgm:prSet presAssocID="{B179C4C9-470C-4C96-B2DB-FF7D387B7DD1}" presName="rootComposite" presStyleCnt="0"/>
      <dgm:spPr/>
    </dgm:pt>
    <dgm:pt modelId="{43B793F1-E25B-4798-840C-71A691210AAE}" type="pres">
      <dgm:prSet presAssocID="{B179C4C9-470C-4C96-B2DB-FF7D387B7DD1}" presName="rootText" presStyleLbl="node1" presStyleIdx="0" presStyleCnt="1" custScaleX="133662" custLinFactNeighborY="-7962"/>
      <dgm:spPr/>
      <dgm:t>
        <a:bodyPr/>
        <a:lstStyle/>
        <a:p>
          <a:endParaRPr lang="es-CO"/>
        </a:p>
      </dgm:t>
    </dgm:pt>
    <dgm:pt modelId="{548B17C6-F4E6-4766-9BB3-86301585D37C}" type="pres">
      <dgm:prSet presAssocID="{B179C4C9-470C-4C96-B2DB-FF7D387B7DD1}" presName="rootConnector" presStyleLbl="node1" presStyleIdx="0" presStyleCnt="1"/>
      <dgm:spPr/>
      <dgm:t>
        <a:bodyPr/>
        <a:lstStyle/>
        <a:p>
          <a:endParaRPr lang="es-CO"/>
        </a:p>
      </dgm:t>
    </dgm:pt>
    <dgm:pt modelId="{E4CB1E92-35CA-41FA-94B9-F78D02A0FF01}" type="pres">
      <dgm:prSet presAssocID="{B179C4C9-470C-4C96-B2DB-FF7D387B7DD1}" presName="childShape" presStyleCnt="0"/>
      <dgm:spPr/>
    </dgm:pt>
    <dgm:pt modelId="{107B593D-2B7E-47A1-B237-2D44EE17772E}" type="pres">
      <dgm:prSet presAssocID="{7B38EB80-BE65-41F5-9BB7-929EF5D4D956}" presName="Name13" presStyleLbl="parChTrans1D2" presStyleIdx="0" presStyleCnt="3"/>
      <dgm:spPr/>
      <dgm:t>
        <a:bodyPr/>
        <a:lstStyle/>
        <a:p>
          <a:endParaRPr lang="es-CO"/>
        </a:p>
      </dgm:t>
    </dgm:pt>
    <dgm:pt modelId="{2E354829-817D-4754-BC75-12C2FE807605}" type="pres">
      <dgm:prSet presAssocID="{1662B5CF-E877-45F9-A755-120F1FE4C29B}" presName="childText" presStyleLbl="bgAcc1" presStyleIdx="0" presStyleCnt="3" custScaleX="316734" custScaleY="9504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4DEC999-591D-4E68-9D00-6890F125307D}" type="pres">
      <dgm:prSet presAssocID="{32CA2B84-E3B2-40CF-8DC7-4B5119850B6B}" presName="Name13" presStyleLbl="parChTrans1D2" presStyleIdx="1" presStyleCnt="3"/>
      <dgm:spPr/>
      <dgm:t>
        <a:bodyPr/>
        <a:lstStyle/>
        <a:p>
          <a:endParaRPr lang="es-ES"/>
        </a:p>
      </dgm:t>
    </dgm:pt>
    <dgm:pt modelId="{77177CDA-8FC8-4405-B9E3-1F740F4F6D67}" type="pres">
      <dgm:prSet presAssocID="{BF20F388-806A-4E2C-9FC2-197BB19A7E11}" presName="childText" presStyleLbl="bgAcc1" presStyleIdx="1" presStyleCnt="3" custScaleX="317679" custScaleY="816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3EE482-34B4-4DDE-A5BB-56DAF2F5E8D4}" type="pres">
      <dgm:prSet presAssocID="{8741F14A-8A3A-4CE9-A4EC-A5E8CABEE01E}" presName="Name13" presStyleLbl="parChTrans1D2" presStyleIdx="2" presStyleCnt="3"/>
      <dgm:spPr/>
      <dgm:t>
        <a:bodyPr/>
        <a:lstStyle/>
        <a:p>
          <a:endParaRPr lang="es-CO"/>
        </a:p>
      </dgm:t>
    </dgm:pt>
    <dgm:pt modelId="{7F59EE3C-302F-405E-AC56-4165D36EEAEB}" type="pres">
      <dgm:prSet presAssocID="{7417BE97-B00C-42EA-9827-823E7FE653F8}" presName="childText" presStyleLbl="bgAcc1" presStyleIdx="2" presStyleCnt="3" custScaleX="318986" custScaleY="13986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1AAD808-141C-478A-B3C0-2244A9A2F6F1}" type="presOf" srcId="{8741F14A-8A3A-4CE9-A4EC-A5E8CABEE01E}" destId="{983EE482-34B4-4DDE-A5BB-56DAF2F5E8D4}" srcOrd="0" destOrd="0" presId="urn:microsoft.com/office/officeart/2005/8/layout/hierarchy3"/>
    <dgm:cxn modelId="{745EFAEE-D4B6-4611-859E-B545EAD6A392}" type="presOf" srcId="{B179C4C9-470C-4C96-B2DB-FF7D387B7DD1}" destId="{548B17C6-F4E6-4766-9BB3-86301585D37C}" srcOrd="1" destOrd="0" presId="urn:microsoft.com/office/officeart/2005/8/layout/hierarchy3"/>
    <dgm:cxn modelId="{DACF9CF2-39FC-471B-814C-CA01EAD698C1}" type="presOf" srcId="{1662B5CF-E877-45F9-A755-120F1FE4C29B}" destId="{2E354829-817D-4754-BC75-12C2FE807605}" srcOrd="0" destOrd="0" presId="urn:microsoft.com/office/officeart/2005/8/layout/hierarchy3"/>
    <dgm:cxn modelId="{81D2BC63-A6B8-444D-859D-FC24DA5BD77C}" srcId="{7C1FBE78-41BB-4F9B-8392-C5F342476F31}" destId="{B179C4C9-470C-4C96-B2DB-FF7D387B7DD1}" srcOrd="0" destOrd="0" parTransId="{7ABB9D2C-C86B-4A1F-9278-F06CA29374E2}" sibTransId="{C6FE23B2-DBA5-49F9-A64E-D679919A9EC0}"/>
    <dgm:cxn modelId="{577D1FB0-53BC-4247-98B5-8EF1DC0E533A}" type="presOf" srcId="{B179C4C9-470C-4C96-B2DB-FF7D387B7DD1}" destId="{43B793F1-E25B-4798-840C-71A691210AAE}" srcOrd="0" destOrd="0" presId="urn:microsoft.com/office/officeart/2005/8/layout/hierarchy3"/>
    <dgm:cxn modelId="{101C63DC-015E-4425-9955-E91A744604FE}" type="presOf" srcId="{7C1FBE78-41BB-4F9B-8392-C5F342476F31}" destId="{BF04E78F-DF12-4DEC-B477-983045056C04}" srcOrd="0" destOrd="0" presId="urn:microsoft.com/office/officeart/2005/8/layout/hierarchy3"/>
    <dgm:cxn modelId="{4DF72102-D7DE-45B2-B3C1-0264A6F4E650}" type="presOf" srcId="{7B38EB80-BE65-41F5-9BB7-929EF5D4D956}" destId="{107B593D-2B7E-47A1-B237-2D44EE17772E}" srcOrd="0" destOrd="0" presId="urn:microsoft.com/office/officeart/2005/8/layout/hierarchy3"/>
    <dgm:cxn modelId="{AEABFE96-6F7C-411E-8EEF-AF3D4B43F6FC}" type="presOf" srcId="{BF20F388-806A-4E2C-9FC2-197BB19A7E11}" destId="{77177CDA-8FC8-4405-B9E3-1F740F4F6D67}" srcOrd="0" destOrd="0" presId="urn:microsoft.com/office/officeart/2005/8/layout/hierarchy3"/>
    <dgm:cxn modelId="{6FE687D9-1385-4057-91B4-8797DE620546}" type="presOf" srcId="{7417BE97-B00C-42EA-9827-823E7FE653F8}" destId="{7F59EE3C-302F-405E-AC56-4165D36EEAEB}" srcOrd="0" destOrd="0" presId="urn:microsoft.com/office/officeart/2005/8/layout/hierarchy3"/>
    <dgm:cxn modelId="{CF4167F8-C89B-4EB1-8990-42F3FF232973}" srcId="{B179C4C9-470C-4C96-B2DB-FF7D387B7DD1}" destId="{BF20F388-806A-4E2C-9FC2-197BB19A7E11}" srcOrd="1" destOrd="0" parTransId="{32CA2B84-E3B2-40CF-8DC7-4B5119850B6B}" sibTransId="{379E3FF8-599F-4F0E-B5BF-BA2DFB03D5E4}"/>
    <dgm:cxn modelId="{1BDA1869-1F10-4F09-9B7C-E4440C8A610B}" srcId="{B179C4C9-470C-4C96-B2DB-FF7D387B7DD1}" destId="{7417BE97-B00C-42EA-9827-823E7FE653F8}" srcOrd="2" destOrd="0" parTransId="{8741F14A-8A3A-4CE9-A4EC-A5E8CABEE01E}" sibTransId="{3A2731F4-0A45-4759-AA9C-700012852665}"/>
    <dgm:cxn modelId="{55121D5D-4DB5-4F78-8635-35027734B4D6}" type="presOf" srcId="{32CA2B84-E3B2-40CF-8DC7-4B5119850B6B}" destId="{94DEC999-591D-4E68-9D00-6890F125307D}" srcOrd="0" destOrd="0" presId="urn:microsoft.com/office/officeart/2005/8/layout/hierarchy3"/>
    <dgm:cxn modelId="{B837D475-4455-4857-ADA7-D1C66C72C69C}" srcId="{B179C4C9-470C-4C96-B2DB-FF7D387B7DD1}" destId="{1662B5CF-E877-45F9-A755-120F1FE4C29B}" srcOrd="0" destOrd="0" parTransId="{7B38EB80-BE65-41F5-9BB7-929EF5D4D956}" sibTransId="{F6509B12-9D90-4726-A799-FDB1A81D5816}"/>
    <dgm:cxn modelId="{44985903-C9E4-412C-9F53-0395968A6495}" type="presParOf" srcId="{BF04E78F-DF12-4DEC-B477-983045056C04}" destId="{E227DAD1-F467-420A-B380-0C10B7BC1D4E}" srcOrd="0" destOrd="0" presId="urn:microsoft.com/office/officeart/2005/8/layout/hierarchy3"/>
    <dgm:cxn modelId="{513FF6C1-9FD6-436F-93FA-B7F85EEB84AC}" type="presParOf" srcId="{E227DAD1-F467-420A-B380-0C10B7BC1D4E}" destId="{0EA29DDA-452F-42D0-B9B3-D6011D6A5AF4}" srcOrd="0" destOrd="0" presId="urn:microsoft.com/office/officeart/2005/8/layout/hierarchy3"/>
    <dgm:cxn modelId="{12413F40-127D-4673-AB18-E6C589FF4DF5}" type="presParOf" srcId="{0EA29DDA-452F-42D0-B9B3-D6011D6A5AF4}" destId="{43B793F1-E25B-4798-840C-71A691210AAE}" srcOrd="0" destOrd="0" presId="urn:microsoft.com/office/officeart/2005/8/layout/hierarchy3"/>
    <dgm:cxn modelId="{0C6DA2D1-5FBE-4F60-A82A-27E26492366B}" type="presParOf" srcId="{0EA29DDA-452F-42D0-B9B3-D6011D6A5AF4}" destId="{548B17C6-F4E6-4766-9BB3-86301585D37C}" srcOrd="1" destOrd="0" presId="urn:microsoft.com/office/officeart/2005/8/layout/hierarchy3"/>
    <dgm:cxn modelId="{ED2A04AA-73E0-4486-B1F3-6B76A4517C51}" type="presParOf" srcId="{E227DAD1-F467-420A-B380-0C10B7BC1D4E}" destId="{E4CB1E92-35CA-41FA-94B9-F78D02A0FF01}" srcOrd="1" destOrd="0" presId="urn:microsoft.com/office/officeart/2005/8/layout/hierarchy3"/>
    <dgm:cxn modelId="{C1077E06-DB30-465B-8FA2-D8A7B8B90FAE}" type="presParOf" srcId="{E4CB1E92-35CA-41FA-94B9-F78D02A0FF01}" destId="{107B593D-2B7E-47A1-B237-2D44EE17772E}" srcOrd="0" destOrd="0" presId="urn:microsoft.com/office/officeart/2005/8/layout/hierarchy3"/>
    <dgm:cxn modelId="{3AECADBA-482E-4378-AC1A-9C9FDBCC219C}" type="presParOf" srcId="{E4CB1E92-35CA-41FA-94B9-F78D02A0FF01}" destId="{2E354829-817D-4754-BC75-12C2FE807605}" srcOrd="1" destOrd="0" presId="urn:microsoft.com/office/officeart/2005/8/layout/hierarchy3"/>
    <dgm:cxn modelId="{45258EFD-3D70-4F63-B96D-324335D9D6E1}" type="presParOf" srcId="{E4CB1E92-35CA-41FA-94B9-F78D02A0FF01}" destId="{94DEC999-591D-4E68-9D00-6890F125307D}" srcOrd="2" destOrd="0" presId="urn:microsoft.com/office/officeart/2005/8/layout/hierarchy3"/>
    <dgm:cxn modelId="{031D1F64-ED86-4AD1-898C-A6BB996A6F09}" type="presParOf" srcId="{E4CB1E92-35CA-41FA-94B9-F78D02A0FF01}" destId="{77177CDA-8FC8-4405-B9E3-1F740F4F6D67}" srcOrd="3" destOrd="0" presId="urn:microsoft.com/office/officeart/2005/8/layout/hierarchy3"/>
    <dgm:cxn modelId="{2FD9FA34-0558-4452-845A-F6DA4A0E0C6E}" type="presParOf" srcId="{E4CB1E92-35CA-41FA-94B9-F78D02A0FF01}" destId="{983EE482-34B4-4DDE-A5BB-56DAF2F5E8D4}" srcOrd="4" destOrd="0" presId="urn:microsoft.com/office/officeart/2005/8/layout/hierarchy3"/>
    <dgm:cxn modelId="{9135FB0D-E531-4F7B-A34D-CF9BA18DCBD3}" type="presParOf" srcId="{E4CB1E92-35CA-41FA-94B9-F78D02A0FF01}" destId="{7F59EE3C-302F-405E-AC56-4165D36EEAE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793F1-E25B-4798-840C-71A691210AAE}">
      <dsp:nvSpPr>
        <dsp:cNvPr id="0" name=""/>
        <dsp:cNvSpPr/>
      </dsp:nvSpPr>
      <dsp:spPr>
        <a:xfrm>
          <a:off x="629524" y="0"/>
          <a:ext cx="1917715" cy="717374"/>
        </a:xfrm>
        <a:prstGeom prst="roundRect">
          <a:avLst>
            <a:gd name="adj" fmla="val 10000"/>
          </a:avLst>
        </a:prstGeom>
        <a:solidFill>
          <a:srgbClr val="4B731F"/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kern="1200" dirty="0">
            <a:latin typeface="+mn-lt"/>
            <a:cs typeface="Khmer UI" panose="020B0502040204020203" pitchFamily="34" charset="0"/>
          </a:endParaRPr>
        </a:p>
      </dsp:txBody>
      <dsp:txXfrm>
        <a:off x="650535" y="21011"/>
        <a:ext cx="1875693" cy="675352"/>
      </dsp:txXfrm>
    </dsp:sp>
    <dsp:sp modelId="{107B593D-2B7E-47A1-B237-2D44EE17772E}">
      <dsp:nvSpPr>
        <dsp:cNvPr id="0" name=""/>
        <dsp:cNvSpPr/>
      </dsp:nvSpPr>
      <dsp:spPr>
        <a:xfrm>
          <a:off x="821295" y="717374"/>
          <a:ext cx="191771" cy="5213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1311"/>
              </a:lnTo>
              <a:lnTo>
                <a:pt x="191771" y="521311"/>
              </a:lnTo>
            </a:path>
          </a:pathLst>
        </a:custGeom>
        <a:noFill/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54829-817D-4754-BC75-12C2FE807605}">
      <dsp:nvSpPr>
        <dsp:cNvPr id="0" name=""/>
        <dsp:cNvSpPr/>
      </dsp:nvSpPr>
      <dsp:spPr>
        <a:xfrm>
          <a:off x="1013067" y="897757"/>
          <a:ext cx="3635471" cy="6818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200" kern="1200" dirty="0" smtClean="0"/>
            <a:t>Facultades, programa académicos.</a:t>
          </a:r>
          <a:endParaRPr lang="es-CO" sz="120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1033038" y="917728"/>
        <a:ext cx="3595529" cy="641915"/>
      </dsp:txXfrm>
    </dsp:sp>
    <dsp:sp modelId="{94DEC999-591D-4E68-9D00-6890F125307D}">
      <dsp:nvSpPr>
        <dsp:cNvPr id="0" name=""/>
        <dsp:cNvSpPr/>
      </dsp:nvSpPr>
      <dsp:spPr>
        <a:xfrm>
          <a:off x="821295" y="717374"/>
          <a:ext cx="191771" cy="1334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4423"/>
              </a:lnTo>
              <a:lnTo>
                <a:pt x="191771" y="1334423"/>
              </a:lnTo>
            </a:path>
          </a:pathLst>
        </a:custGeom>
        <a:noFill/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77CDA-8FC8-4405-B9E3-1F740F4F6D67}">
      <dsp:nvSpPr>
        <dsp:cNvPr id="0" name=""/>
        <dsp:cNvSpPr/>
      </dsp:nvSpPr>
      <dsp:spPr>
        <a:xfrm>
          <a:off x="1013067" y="1758959"/>
          <a:ext cx="3646318" cy="5856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CO" sz="120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No aplica</a:t>
          </a:r>
          <a:endParaRPr lang="es-ES" sz="120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1030221" y="1776113"/>
        <a:ext cx="3612010" cy="551371"/>
      </dsp:txXfrm>
    </dsp:sp>
    <dsp:sp modelId="{983EE482-34B4-4DDE-A5BB-56DAF2F5E8D4}">
      <dsp:nvSpPr>
        <dsp:cNvPr id="0" name=""/>
        <dsp:cNvSpPr/>
      </dsp:nvSpPr>
      <dsp:spPr>
        <a:xfrm>
          <a:off x="821295" y="717374"/>
          <a:ext cx="191771" cy="23082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8292"/>
              </a:lnTo>
              <a:lnTo>
                <a:pt x="191771" y="2308292"/>
              </a:lnTo>
            </a:path>
          </a:pathLst>
        </a:custGeom>
        <a:noFill/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59EE3C-302F-405E-AC56-4165D36EEAEB}">
      <dsp:nvSpPr>
        <dsp:cNvPr id="0" name=""/>
        <dsp:cNvSpPr/>
      </dsp:nvSpPr>
      <dsp:spPr>
        <a:xfrm>
          <a:off x="1013067" y="2523982"/>
          <a:ext cx="3661320" cy="1003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 </a:t>
          </a:r>
          <a:r>
            <a:rPr lang="es-ES" sz="1200" b="0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Estudiantes - Egresados - Ciudadanía</a:t>
          </a:r>
          <a:endParaRPr lang="es-CO" sz="1400" b="0" kern="1200" dirty="0">
            <a:latin typeface="+mn-lt"/>
          </a:endParaRPr>
        </a:p>
      </dsp:txBody>
      <dsp:txXfrm>
        <a:off x="1042455" y="2553370"/>
        <a:ext cx="3602544" cy="9445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02990-A6AB-4213-B420-404A20E59F7F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1117E-C91F-4BCB-B907-251B7F61374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4310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1263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34835"/>
            <a:ext cx="1971675" cy="504212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34835"/>
            <a:ext cx="5800725" cy="504212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2007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1743"/>
            <a:ext cx="7886700" cy="80894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chemeClr val="accent5"/>
                </a:solidFill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>
                <a:solidFill>
                  <a:schemeClr val="tx2"/>
                </a:solidFill>
                <a:latin typeface="+mj-lt"/>
              </a:defRPr>
            </a:lvl1pPr>
            <a:lvl2pPr algn="just">
              <a:defRPr>
                <a:solidFill>
                  <a:schemeClr val="tx2"/>
                </a:solidFill>
                <a:latin typeface="+mj-lt"/>
              </a:defRPr>
            </a:lvl2pPr>
            <a:lvl3pPr algn="just">
              <a:defRPr>
                <a:solidFill>
                  <a:schemeClr val="tx2"/>
                </a:solidFill>
                <a:latin typeface="+mj-lt"/>
              </a:defRPr>
            </a:lvl3pPr>
            <a:lvl4pPr algn="just">
              <a:defRPr>
                <a:solidFill>
                  <a:schemeClr val="tx2"/>
                </a:solidFill>
                <a:latin typeface="+mj-lt"/>
              </a:defRPr>
            </a:lvl4pPr>
            <a:lvl5pPr algn="just"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157" y="5726086"/>
            <a:ext cx="980143" cy="95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80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779552"/>
            <a:ext cx="7886700" cy="191780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3975653"/>
            <a:ext cx="7886700" cy="122189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b="1" cap="none" spc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lvl="0" algn="ctr">
              <a:spcBef>
                <a:spcPct val="0"/>
              </a:spcBef>
              <a:buNone/>
            </a:pPr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8372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809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22564"/>
            <a:ext cx="7886700" cy="768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231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9162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545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34835"/>
            <a:ext cx="2949178" cy="186145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34835"/>
            <a:ext cx="4629150" cy="47262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094264"/>
            <a:ext cx="2949178" cy="27747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388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94014"/>
            <a:ext cx="2949178" cy="183129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94014"/>
            <a:ext cx="4629150" cy="476703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96294"/>
            <a:ext cx="2949178" cy="2872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3070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98071"/>
            <a:ext cx="7886700" cy="792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0" algn="ctr"/>
            <a:r>
              <a:rPr lang="es-ES" dirty="0"/>
              <a:t>Haga clic para modificar el estilo de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119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cap="none" spc="0" dirty="0">
          <a:ln w="0"/>
          <a:solidFill>
            <a:schemeClr val="accent5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488" y="155334"/>
            <a:ext cx="2143235" cy="2082907"/>
          </a:xfrm>
          <a:prstGeom prst="rect">
            <a:avLst/>
          </a:prstGeom>
        </p:spPr>
      </p:pic>
      <p:grpSp>
        <p:nvGrpSpPr>
          <p:cNvPr id="10" name="Group 106"/>
          <p:cNvGrpSpPr/>
          <p:nvPr/>
        </p:nvGrpSpPr>
        <p:grpSpPr>
          <a:xfrm>
            <a:off x="329244" y="3905819"/>
            <a:ext cx="3802194" cy="1754326"/>
            <a:chOff x="3812494" y="1291006"/>
            <a:chExt cx="7410278" cy="1499655"/>
          </a:xfrm>
        </p:grpSpPr>
        <p:sp>
          <p:nvSpPr>
            <p:cNvPr id="11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486399" y="1291006"/>
              <a:ext cx="5736373" cy="14996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b="1" dirty="0"/>
                <a:t>Proyecto</a:t>
              </a:r>
            </a:p>
            <a:p>
              <a:r>
                <a:rPr lang="es-CO" dirty="0"/>
                <a:t>Capacidad académica y administrativa que garantice la proyección de la Educación Superior con TIC</a:t>
              </a:r>
              <a:endParaRPr lang="es-CO" sz="1800" dirty="0"/>
            </a:p>
          </p:txBody>
        </p:sp>
        <p:sp>
          <p:nvSpPr>
            <p:cNvPr id="13" name="Oval 102"/>
            <p:cNvSpPr>
              <a:spLocks noChangeAspect="1"/>
            </p:cNvSpPr>
            <p:nvPr/>
          </p:nvSpPr>
          <p:spPr>
            <a:xfrm>
              <a:off x="3812494" y="1454131"/>
              <a:ext cx="1726102" cy="1122088"/>
            </a:xfrm>
            <a:prstGeom prst="ellipse">
              <a:avLst/>
            </a:prstGeom>
            <a:solidFill>
              <a:srgbClr val="6EA92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800" kern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2800" kern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28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4" name="Imagen 13"/>
          <p:cNvPicPr/>
          <p:nvPr/>
        </p:nvPicPr>
        <p:blipFill>
          <a:blip r:embed="rId3"/>
          <a:stretch>
            <a:fillRect/>
          </a:stretch>
        </p:blipFill>
        <p:spPr>
          <a:xfrm>
            <a:off x="4956485" y="3730491"/>
            <a:ext cx="3999940" cy="24910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036" y="732491"/>
            <a:ext cx="3409670" cy="57000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980" y="1696494"/>
            <a:ext cx="3724275" cy="127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8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901978"/>
              </p:ext>
            </p:extLst>
          </p:nvPr>
        </p:nvGraphicFramePr>
        <p:xfrm>
          <a:off x="214434" y="1468295"/>
          <a:ext cx="7468319" cy="473557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02990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165329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2514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Código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PDI2028 – CEA - 11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2514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Dependencia responsable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Univirtual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239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Pilar de Gestión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Excelencia Académica para la Formación Integral 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004125"/>
                  </a:ext>
                </a:extLst>
              </a:tr>
              <a:tr h="1592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Consolidación de la educación virtual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544576"/>
                  </a:ext>
                </a:extLst>
              </a:tr>
              <a:tr h="239134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Procesos asociados </a:t>
                      </a:r>
                      <a:br>
                        <a:rPr lang="es-CO" sz="1400" b="1" dirty="0">
                          <a:effectLst/>
                        </a:rPr>
                      </a:br>
                      <a:r>
                        <a:rPr lang="es-CO" sz="1400" b="1" dirty="0">
                          <a:effectLst/>
                        </a:rPr>
                        <a:t>(Sistema Integral de Gestión)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Misionales – docencia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654418"/>
                  </a:ext>
                </a:extLst>
              </a:tr>
              <a:tr h="1195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Estratégico – Direccionamiento Institucional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852138"/>
                  </a:ext>
                </a:extLst>
              </a:tr>
              <a:tr h="3587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apoyo – Administración institucional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920342"/>
                  </a:ext>
                </a:extLst>
              </a:tr>
              <a:tr h="153649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Factores de calidad institucional a los que apunta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Estudiantes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133300"/>
                  </a:ext>
                </a:extLst>
              </a:tr>
              <a:tr h="1195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Procesos académicos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535338"/>
                  </a:ext>
                </a:extLst>
              </a:tr>
              <a:tr h="15364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Visibilidad nacional e internacional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465975"/>
                  </a:ext>
                </a:extLst>
              </a:tr>
              <a:tr h="239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Otras instancias o dependencias participantes 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Facultades, programa académicos.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687320"/>
                  </a:ext>
                </a:extLst>
              </a:tr>
              <a:tr h="119567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Programas a los cuales le aporta indirectamente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curricular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502029"/>
                  </a:ext>
                </a:extLst>
              </a:tr>
              <a:tr h="1195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 egresados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712813"/>
                  </a:ext>
                </a:extLst>
              </a:tr>
              <a:tr h="1195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Consolidación de la Extensión institucional con impacto en la sociedad y reconocimiento nacional e internacional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556724"/>
                  </a:ext>
                </a:extLst>
              </a:tr>
              <a:tr h="23913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Internacionalización integral de la Universidad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153130"/>
                  </a:ext>
                </a:extLst>
              </a:tr>
              <a:tr h="5978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Objetivos de Desarrollo Sostenible (ODS) a los cuales le aporta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Garantizar una educación inclusiva, equitativa y de calidad y promover oportunidades de aprendizaje durante toda la vida para todos</a:t>
                      </a:r>
                      <a:endParaRPr lang="es-CO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362131"/>
                  </a:ext>
                </a:extLst>
              </a:tr>
            </a:tbl>
          </a:graphicData>
        </a:graphic>
      </p:graphicFrame>
      <p:grpSp>
        <p:nvGrpSpPr>
          <p:cNvPr id="6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7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8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>
                  <a:solidFill>
                    <a:srgbClr val="4B731F"/>
                  </a:solidFill>
                </a:rPr>
                <a:t>Información general del proyecto</a:t>
              </a:r>
              <a:endParaRPr lang="es-CO" sz="2800" b="1" dirty="0"/>
            </a:p>
          </p:txBody>
        </p:sp>
      </p:grpSp>
      <p:sp>
        <p:nvSpPr>
          <p:cNvPr id="9" name="Rectángulo 8"/>
          <p:cNvSpPr/>
          <p:nvPr/>
        </p:nvSpPr>
        <p:spPr>
          <a:xfrm rot="16200000">
            <a:off x="6678705" y="3198170"/>
            <a:ext cx="4428565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11.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Capacidad académica y administrativa que garantice la proyección de la Educación Superior con TIC</a:t>
            </a: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93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33084" y="1226380"/>
            <a:ext cx="801444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300" dirty="0"/>
              <a:t>La Universidad Tecnológica de Pereira cuenta </a:t>
            </a:r>
            <a:r>
              <a:rPr lang="es-CO" sz="1300" dirty="0" smtClean="0"/>
              <a:t>sólo </a:t>
            </a:r>
            <a:r>
              <a:rPr lang="es-CO" sz="1300" dirty="0"/>
              <a:t>con un programa académico de posgrado que se ofrece en modalidad virtual, facilitando el acceso a la educación a regiones distantes geográficamente, se debe ampliar la oferta de programas virtuales o duales que faciliten el acceso, amplíen las posibilidades educativas flexibilizando tiempos de acceso y rutas de aprendizaje. Igualmente se hace necesario ampliar la oferta de asignaturas virtuales o duales en alianza con los programas académicos presenciales que brinden opciones educativas, rutas de aprendizaje y nuevos espacios de formación.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709932"/>
              </p:ext>
            </p:extLst>
          </p:nvPr>
        </p:nvGraphicFramePr>
        <p:xfrm>
          <a:off x="359177" y="2519042"/>
          <a:ext cx="7314613" cy="42442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07506">
                  <a:extLst>
                    <a:ext uri="{9D8B030D-6E8A-4147-A177-3AD203B41FA5}">
                      <a16:colId xmlns:a16="http://schemas.microsoft.com/office/drawing/2014/main" val="235893282"/>
                    </a:ext>
                  </a:extLst>
                </a:gridCol>
                <a:gridCol w="2277035">
                  <a:extLst>
                    <a:ext uri="{9D8B030D-6E8A-4147-A177-3AD203B41FA5}">
                      <a16:colId xmlns:a16="http://schemas.microsoft.com/office/drawing/2014/main" val="152103896"/>
                    </a:ext>
                  </a:extLst>
                </a:gridCol>
                <a:gridCol w="3030072">
                  <a:extLst>
                    <a:ext uri="{9D8B030D-6E8A-4147-A177-3AD203B41FA5}">
                      <a16:colId xmlns:a16="http://schemas.microsoft.com/office/drawing/2014/main" val="3555018107"/>
                    </a:ext>
                  </a:extLst>
                </a:gridCol>
              </a:tblGrid>
              <a:tr h="1404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effectLst/>
                        </a:rPr>
                        <a:t>Problema Central</a:t>
                      </a:r>
                      <a:endParaRPr lang="es-CO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Indirectas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09099"/>
                  </a:ext>
                </a:extLst>
              </a:tr>
              <a:tr h="631774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existe suficiente capacidad (académico administrativa e infraestructura físico tecnológica)  que dé respuesta a la demanda creciente de cobertura y acceso a la educación superior virtual o dual.</a:t>
                      </a:r>
                      <a:endParaRPr lang="es-CO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Univirtual limitada para la construcción de programas virtuales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 No existen recursos económicos para la construcción y fortalecimiento de programas virtuales.</a:t>
                      </a:r>
                      <a:b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 No existen procesos académico - administrativos regulados que optimicen la operación de la educación virtual en la UTP.</a:t>
                      </a:r>
                      <a:b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 No se ha determinado el aporte institucional a la educación virtual.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958664"/>
                  </a:ext>
                </a:extLst>
              </a:tr>
              <a:tr h="94766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Infraestructura física y tecnológica insuficientes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 No hay un plan de acción institucional para la compra y actualización de equipos para la educación virtual, dual o la oferta de asignaturas.</a:t>
                      </a:r>
                      <a:b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 No hay espacios adecuados para el ofrecimiento de clases virtuales, videoconferencias o seminarios especializados.</a:t>
                      </a:r>
                      <a:b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 No hay espacios suficientes para la construcción de proyectos virtuales.</a:t>
                      </a:r>
                      <a:b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 No existe suficiente capacidad en las licencias de software para atender la demanda.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185830"/>
                  </a:ext>
                </a:extLst>
              </a:tr>
              <a:tr h="14042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indirectos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901300"/>
                  </a:ext>
                </a:extLst>
              </a:tr>
              <a:tr h="31588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La universidad no ofertará suficientes programas académicos virtuales o duales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1.1. Limita el acceso a la educación superior.</a:t>
                      </a:r>
                      <a:b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 Limita las posibilidades de flexibilidad.</a:t>
                      </a:r>
                      <a:b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 Baja cobertura.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11323"/>
                  </a:ext>
                </a:extLst>
              </a:tr>
              <a:tr h="48843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Programas académicos presenciales sin procesos de formación virtual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2.1. Limita la flexibilización de currículo.</a:t>
                      </a:r>
                      <a:b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2.2. Se limita el acceso a otras posibilidades educativas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103024"/>
                  </a:ext>
                </a:extLst>
              </a:tr>
              <a:tr h="72292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La universidad no ofertará suficientes programas académicos virtuales o duales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1.1. Limita el acceso a la educación superior.</a:t>
                      </a:r>
                      <a:b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 Limita las posibilidades de flexibilidad.</a:t>
                      </a:r>
                      <a:b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 Baja cobertura.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699466"/>
                  </a:ext>
                </a:extLst>
              </a:tr>
            </a:tbl>
          </a:graphicData>
        </a:graphic>
      </p:graphicFrame>
      <p:grpSp>
        <p:nvGrpSpPr>
          <p:cNvPr id="7" name="Group 106"/>
          <p:cNvGrpSpPr/>
          <p:nvPr/>
        </p:nvGrpSpPr>
        <p:grpSpPr>
          <a:xfrm>
            <a:off x="1613647" y="306933"/>
            <a:ext cx="7028330" cy="892552"/>
            <a:chOff x="4690885" y="1295665"/>
            <a:chExt cx="6531887" cy="1490336"/>
          </a:xfrm>
        </p:grpSpPr>
        <p:sp>
          <p:nvSpPr>
            <p:cNvPr id="8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/>
            </a:p>
          </p:txBody>
        </p:sp>
        <p:sp>
          <p:nvSpPr>
            <p:cNvPr id="9" name="TextBox 12"/>
            <p:cNvSpPr txBox="1"/>
            <p:nvPr/>
          </p:nvSpPr>
          <p:spPr>
            <a:xfrm>
              <a:off x="5486401" y="1295665"/>
              <a:ext cx="5736371" cy="14903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500" b="1" dirty="0" smtClean="0">
                  <a:solidFill>
                    <a:srgbClr val="4B731F"/>
                  </a:solidFill>
                </a:rPr>
                <a:t>Identificación del problema, necesidad u oportunidad </a:t>
              </a:r>
              <a:endParaRPr lang="es-CO" sz="2500" b="1" dirty="0"/>
            </a:p>
          </p:txBody>
        </p:sp>
      </p:grpSp>
      <p:sp>
        <p:nvSpPr>
          <p:cNvPr id="10" name="Rectángulo 9"/>
          <p:cNvSpPr/>
          <p:nvPr/>
        </p:nvSpPr>
        <p:spPr>
          <a:xfrm rot="16200000">
            <a:off x="6678705" y="3198170"/>
            <a:ext cx="4428565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11.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Capacidad académica y administrativa que garantice la proyección de la Educación Superior con TIC</a:t>
            </a: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37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34472" y="1709515"/>
            <a:ext cx="393550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dirty="0"/>
              <a:t>La creación de nuevos programas académicos virtuales, creación de procesos de educación virtual integrado a los currículos y el fomento de prácticas educativas integrando TIC da cuenta de una serie de nuevas posibilidades educativas, entre ellas lo que se ha mencionado como "Pedagogía 2.0", más incluyente, flexible y útil. Este proyecto brindará a los estudiantes la opción de permanecer en sus estudios administrando su tiempo, espacio y recursos con asignaturas virtuales ofrecidas por los programas actuales. Igualmente, la creación de programas virtuales permitirá a la institución hacer presencia virtual en regiones geográficas distantes y brindará una opción de acceso a estudiantes con limitaciones de tiempo o lugar.</a:t>
            </a:r>
          </a:p>
        </p:txBody>
      </p:sp>
      <p:graphicFrame>
        <p:nvGraphicFramePr>
          <p:cNvPr id="7" name="3 Diagrama"/>
          <p:cNvGraphicFramePr/>
          <p:nvPr>
            <p:extLst>
              <p:ext uri="{D42A27DB-BD31-4B8C-83A1-F6EECF244321}">
                <p14:modId xmlns:p14="http://schemas.microsoft.com/office/powerpoint/2010/main" val="941077198"/>
              </p:ext>
            </p:extLst>
          </p:nvPr>
        </p:nvGraphicFramePr>
        <p:xfrm>
          <a:off x="3662790" y="1965430"/>
          <a:ext cx="5303912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9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10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4B731F"/>
                  </a:solidFill>
                </a:rPr>
                <a:t>Descripción del proyecto</a:t>
              </a:r>
              <a:endParaRPr lang="es-CO" sz="2800" b="1" dirty="0"/>
            </a:p>
          </p:txBody>
        </p:sp>
      </p:grpSp>
      <p:sp>
        <p:nvSpPr>
          <p:cNvPr id="11" name="Rectángulo 10"/>
          <p:cNvSpPr/>
          <p:nvPr/>
        </p:nvSpPr>
        <p:spPr>
          <a:xfrm rot="16200000">
            <a:off x="6678705" y="3198170"/>
            <a:ext cx="4428565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11.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Capacidad académica y administrativa que garantice la proyección de la Educación Superior con TIC</a:t>
            </a: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4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2"/>
          <p:cNvSpPr txBox="1">
            <a:spLocks/>
          </p:cNvSpPr>
          <p:nvPr/>
        </p:nvSpPr>
        <p:spPr>
          <a:xfrm>
            <a:off x="198343" y="1270268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rgbClr val="4B731F"/>
                </a:solidFill>
              </a:rPr>
              <a:t>General</a:t>
            </a:r>
            <a:endParaRPr lang="es-CO" dirty="0">
              <a:solidFill>
                <a:srgbClr val="4B731F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72353" y="1910511"/>
            <a:ext cx="81489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/>
              <a:t>Fortalecer la capacidad institucional para la ejecución y ofrecimiento de educación dual y virtual.</a:t>
            </a:r>
          </a:p>
        </p:txBody>
      </p:sp>
      <p:sp>
        <p:nvSpPr>
          <p:cNvPr id="8" name="TextBox 12"/>
          <p:cNvSpPr txBox="1">
            <a:spLocks/>
          </p:cNvSpPr>
          <p:nvPr/>
        </p:nvSpPr>
        <p:spPr>
          <a:xfrm>
            <a:off x="198343" y="2891208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rgbClr val="4B731F"/>
                </a:solidFill>
              </a:rPr>
              <a:t>Específicos</a:t>
            </a:r>
            <a:endParaRPr lang="es-CO" dirty="0">
              <a:solidFill>
                <a:srgbClr val="4B731F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72353" y="3531451"/>
            <a:ext cx="81489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CO" dirty="0"/>
              <a:t>Desarrollar y fortalecer la unidad académica de educación virtual.</a:t>
            </a:r>
          </a:p>
          <a:p>
            <a:r>
              <a:rPr lang="es-CO" dirty="0"/>
              <a:t> 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CO" dirty="0"/>
              <a:t>Fortalecer la infraestructura física y tecnológica.</a:t>
            </a:r>
          </a:p>
        </p:txBody>
      </p:sp>
      <p:grpSp>
        <p:nvGrpSpPr>
          <p:cNvPr id="10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11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4B731F"/>
                  </a:solidFill>
                </a:rPr>
                <a:t>Objetivos del proyecto</a:t>
              </a:r>
              <a:endParaRPr lang="es-CO" sz="2800" b="1" dirty="0"/>
            </a:p>
          </p:txBody>
        </p:sp>
      </p:grpSp>
      <p:sp>
        <p:nvSpPr>
          <p:cNvPr id="13" name="Rectángulo 12"/>
          <p:cNvSpPr/>
          <p:nvPr/>
        </p:nvSpPr>
        <p:spPr>
          <a:xfrm rot="16200000">
            <a:off x="6678705" y="3198170"/>
            <a:ext cx="4428565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11.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Capacidad académica y administrativa que garantice la proyección de la Educación Superior con TIC</a:t>
            </a: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35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10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11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4B731F"/>
                  </a:solidFill>
                </a:rPr>
                <a:t>Planes operativos</a:t>
              </a:r>
              <a:endParaRPr lang="es-CO" sz="2800" b="1" dirty="0"/>
            </a:p>
          </p:txBody>
        </p:sp>
      </p:grp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17812"/>
              </p:ext>
            </p:extLst>
          </p:nvPr>
        </p:nvGraphicFramePr>
        <p:xfrm>
          <a:off x="304080" y="1504154"/>
          <a:ext cx="7710367" cy="414159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77629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332738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2583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Plan operativo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17158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Gestión para el desarrollo de la unidad académica de educación virtual</a:t>
                      </a:r>
                      <a:endParaRPr lang="es-CO" sz="14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optimizar los procesos académico administrativos relacionados directamente con la ejecución de la oferta virtual, determinar el aporte institucional a la creación y ejecución de la oferta virtual (académico, administrativo, presupuestal) y generar los procedimientos administrativos que permitan promover nuevos proyectos de educación virtual.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17158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Fortalecimiento de la infraestructura física y tecnológica</a:t>
                      </a:r>
                      <a:endParaRPr lang="es-CO" sz="14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Proyectar y ejecutar el crecimiento técnico, tecnológico y físico para la ejecución de la educación virtual, crear e institucionalizar un plan de acción de compra y actualización tecnológica y, determinar e implementar la capacidad en espacios físicos y recurso humano para la construcción de proyectos educativos virtuales.</a:t>
                      </a: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es-CO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860194"/>
                  </a:ext>
                </a:extLst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 rot="16200000">
            <a:off x="6678705" y="3198170"/>
            <a:ext cx="4428565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11.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Capacidad académica y administrativa que garantice la proyección de la Educación Superior con TIC</a:t>
            </a: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15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resentaciones" id="{DEBE8DB2-F645-45A6-9D9A-FECF618B095A}" vid="{89755DBF-F4C9-4372-9FFF-6D7F6A005EF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4119</TotalTime>
  <Words>932</Words>
  <Application>Microsoft Office PowerPoint</Application>
  <PresentationFormat>Presentación en pantalla (4:3)</PresentationFormat>
  <Paragraphs>72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4" baseType="lpstr">
      <vt:lpstr>Arial</vt:lpstr>
      <vt:lpstr>Arial Rounded MT Bold</vt:lpstr>
      <vt:lpstr>Calibri</vt:lpstr>
      <vt:lpstr>Calibri Light</vt:lpstr>
      <vt:lpstr>Khmer UI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UTP</dc:creator>
  <cp:lastModifiedBy>Usuario UTP</cp:lastModifiedBy>
  <cp:revision>583</cp:revision>
  <cp:lastPrinted>2017-05-16T14:27:28Z</cp:lastPrinted>
  <dcterms:created xsi:type="dcterms:W3CDTF">2017-03-06T22:18:18Z</dcterms:created>
  <dcterms:modified xsi:type="dcterms:W3CDTF">2020-03-03T16:13:56Z</dcterms:modified>
</cp:coreProperties>
</file>