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  <p:sldId id="271" r:id="rId9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70" d="100"/>
          <a:sy n="70" d="100"/>
        </p:scale>
        <p:origin x="136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dirty="0" smtClean="0"/>
            <a:t>Gestión del Talento Humano. Vicerrectoría Administrativa y Financiera - Sistema Integral de Calidad.</a:t>
          </a:r>
          <a:endParaRPr lang="es-CO" sz="1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La Comunidad Universitaria (Estudiantes, docentes, administrativos)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>
            <a:lnSpc>
              <a:spcPct val="100000"/>
            </a:lnSpc>
          </a:pPr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900" b="0" dirty="0"/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878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93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92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18/05/2021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331698" y="4568720"/>
            <a:ext cx="3575848" cy="1088009"/>
            <a:chOff x="3812494" y="1454131"/>
            <a:chExt cx="7410278" cy="1122088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Modernización y desarrollo organizacional</a:t>
              </a:r>
              <a:endParaRPr lang="es-CO" dirty="0"/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36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n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928945" y="3802269"/>
            <a:ext cx="4107479" cy="2795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733537"/>
              </p:ext>
            </p:extLst>
          </p:nvPr>
        </p:nvGraphicFramePr>
        <p:xfrm>
          <a:off x="223399" y="1470188"/>
          <a:ext cx="7468319" cy="46875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xmlns="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xmlns="" val="2008709917"/>
                    </a:ext>
                  </a:extLst>
                </a:gridCol>
              </a:tblGrid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- 36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6363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Talento Humano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856177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004125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Desarrollo Humano y organizacional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4544576"/>
                  </a:ext>
                </a:extLst>
              </a:tr>
              <a:tr h="34501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7654418"/>
                  </a:ext>
                </a:extLst>
              </a:tr>
              <a:tr h="3450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0000305"/>
                  </a:ext>
                </a:extLst>
              </a:tr>
              <a:tr h="34501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3143024"/>
                  </a:ext>
                </a:extLst>
              </a:tr>
              <a:tr h="1204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5133300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6315842"/>
                  </a:ext>
                </a:extLst>
              </a:tr>
              <a:tr h="372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Talento Humano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Administrativa y Financiera - Sistema Integral de Calidad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687320"/>
                  </a:ext>
                </a:extLst>
              </a:tr>
              <a:tr h="12041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Sostenibilidad financiera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250202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26978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Desarrollo Humano y organizacional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8098463"/>
                  </a:ext>
                </a:extLst>
              </a:tr>
              <a:tr h="173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1362131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59977" y="2562587"/>
            <a:ext cx="7987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El diseño organizacional permite el establecimiento de funciones, procesos y relaciones formales en la Universidad, integrando el direccionamiento estratégico con los resultados, a fin de posibilitar su sostenibilidad en el tiempo y que soporte el cumplimiento de los objetivos Institucionales definidos.</a:t>
            </a:r>
          </a:p>
        </p:txBody>
      </p:sp>
      <p:sp>
        <p:nvSpPr>
          <p:cNvPr id="7" name="Rectángulo 6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95057"/>
              </p:ext>
            </p:extLst>
          </p:nvPr>
        </p:nvGraphicFramePr>
        <p:xfrm>
          <a:off x="179003" y="1452271"/>
          <a:ext cx="7709938" cy="4989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65702">
                  <a:extLst>
                    <a:ext uri="{9D8B030D-6E8A-4147-A177-3AD203B41FA5}">
                      <a16:colId xmlns:a16="http://schemas.microsoft.com/office/drawing/2014/main" xmlns="" val="235893282"/>
                    </a:ext>
                  </a:extLst>
                </a:gridCol>
                <a:gridCol w="1530467">
                  <a:extLst>
                    <a:ext uri="{9D8B030D-6E8A-4147-A177-3AD203B41FA5}">
                      <a16:colId xmlns:a16="http://schemas.microsoft.com/office/drawing/2014/main" xmlns="" val="152103896"/>
                    </a:ext>
                  </a:extLst>
                </a:gridCol>
                <a:gridCol w="5013769">
                  <a:extLst>
                    <a:ext uri="{9D8B030D-6E8A-4147-A177-3AD203B41FA5}">
                      <a16:colId xmlns:a16="http://schemas.microsoft.com/office/drawing/2014/main" xmlns="" val="3555018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Problema Central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Causas directas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Causas Indirectas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909099"/>
                  </a:ext>
                </a:extLst>
              </a:tr>
              <a:tr h="373118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Organizacional desactualizado, poco flexible y desarticulado, que no responde a las necesidades de la Universidad del siglo XXI, ni aporta al Bienestar y crecimiento de los colaboradores, así como en la eficiencia de la Institución.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Planta de personal insuficiente y con poca claridad del rol para el desarrollo de las actividades  acorde a las necesidades Institucionales.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Incoherencia entre lo que se debe hacer, lo que se está haciendo y roles definidos en la Institución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Sobrecarga laboral por parte del personal vinculado en las diferentes dependencias con el propósito de lograr el cumplimiento de los objetivos trazados por la Institución.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Asignación de tareas a colaboradores que no están relacionadas con el nivel, rol y grado del cargo que desempeña, por el cumplimiento oportuno de los requerimientos presentado.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9586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Estructura organizacional por procesos inadecuada a los requerimientos Institucionales.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Inexistencia de funciones y objetivos de las dependencias.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Procesos desactualizados y duplicidad de esfuerzos entre dependencias. 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No se cuentan con procedimientos transversales que articulen las dependencias definidas por la institución 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9240127"/>
                  </a:ext>
                </a:extLst>
              </a:tr>
              <a:tr h="5066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Incapacidad de la Institución de generar cambios organizacionales efectivos, que permitan las transformaciones requeridas para el óptimo desarrollo. 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No existe compromiso de los directivos y líderes de las dependencias, para implementar y lograr los cambios planteados y requeridos, por resistencia a experimentar.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Limitación de esfuerzos para la implementación de cambios en la Institución.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3.3. No se percibe un ambiente de confianza entre los líderes de la Universidad, lo que afecta el clima al interior de las dependencias y con otras dependencias, limitando la implementación de cambios requeridos por la Institución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2064968"/>
                  </a:ext>
                </a:extLst>
              </a:tr>
              <a:tr h="965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Efectos directos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Efectos indirectos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0901300"/>
                  </a:ext>
                </a:extLst>
              </a:tr>
              <a:tr h="4342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Demora en los tiempos de respuesta y no atención oportuna de los requerimientos de los usuarios internos y externos.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Reprocesos en el desarrollo de las actividades requeridas por la institución , debido a la poca claridad del alcance de la dependencia.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Procesos desarticulados, duplicidad de esfuerzos, falta de integración y cooperación entre los miembros de las distintas dependencias.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Niveles de insatisfacción, molestia, incomodidad, desmotivación y rumores por parte del personal de la Institución.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11323"/>
                  </a:ext>
                </a:extLst>
              </a:tr>
              <a:tr h="2894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Resistencia al cambio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Débiles líneas de comunicación con usuarios internos y externos que permitan el desarrollo de acciones efectivas.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No se percibe ambiente de confianza entre los líderes para el desarrollo de los objetivos propuestos.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Percepción desfavorable de los colaboradores sobre la no implementación de cambios o mejoras de la Universidad a raíz de estudios realizados.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748172"/>
                  </a:ext>
                </a:extLst>
              </a:tr>
              <a:tr h="434231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Sobrecarga laboral y presión en la entrega de resultados a los colaboradores.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Incremento de contratistas para el desarrollo de actividades misionales.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Diversidad en la modalidad de vinculación para el desarrollo de actividades misionales que afecta directamente el clima de cada dependencia.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Cultura del traslado de la carga laboral, responsabilidad y toma de decisiones asociadas, a otra dependencias y cargos.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231253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3487511454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91270" y="1619635"/>
            <a:ext cx="350357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300" dirty="0"/>
              <a:t>El proyecto consiste en realizar una modernización y desarrollo organizacional que permita:</a:t>
            </a:r>
          </a:p>
          <a:p>
            <a:pPr algn="just"/>
            <a:r>
              <a:rPr lang="es-CO" sz="1300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/>
              <a:t>Definir un modelo organizacional alineado con el direccionamiento estratégico, Plan Educativo Institucional y el Plan de Desarrollo </a:t>
            </a:r>
            <a:r>
              <a:rPr lang="es-CO" sz="1300" dirty="0" smtClean="0"/>
              <a:t>definido.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 smtClean="0"/>
              <a:t>Definir </a:t>
            </a:r>
            <a:r>
              <a:rPr lang="es-CO" sz="1300" dirty="0"/>
              <a:t>la estructura organizacional por procesos que responda a las necesidades de la </a:t>
            </a:r>
            <a:r>
              <a:rPr lang="es-CO" sz="1300" dirty="0" smtClean="0"/>
              <a:t>Institución.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 smtClean="0"/>
              <a:t>Redistribuir </a:t>
            </a:r>
            <a:r>
              <a:rPr lang="es-CO" sz="1300" dirty="0"/>
              <a:t>los roles de acuerdo a las características y necesidades de las dependencias, así como establecer la cantidad del personal requerido para la prestación del </a:t>
            </a:r>
            <a:r>
              <a:rPr lang="es-CO" sz="1300" dirty="0" smtClean="0"/>
              <a:t>servicio.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 smtClean="0"/>
              <a:t>Generar </a:t>
            </a:r>
            <a:r>
              <a:rPr lang="es-CO" sz="1300" dirty="0"/>
              <a:t>estrategias que posibiliten la implementación de los resultados obtenidos, realizando una efectiva gestión del </a:t>
            </a:r>
            <a:r>
              <a:rPr lang="es-CO" sz="1300" dirty="0" smtClean="0"/>
              <a:t>cambio.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300" dirty="0" smtClean="0"/>
              <a:t>Aportar </a:t>
            </a:r>
            <a:r>
              <a:rPr lang="es-CO" sz="1300" dirty="0"/>
              <a:t>al mejoramiento del desempeño organizacional y a la satisfacción de los colaboradores.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98343" y="2870263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8342" y="1815439"/>
            <a:ext cx="7726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Definir un diseño organizacional para la Institución adecuado, flexible y articulado que responda a las necesidades de la Universidad del siglo XXI, aportando al Bienestar, crecimiento y eficiencia de ésta.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8342" y="3461804"/>
            <a:ext cx="75212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Determinar la planta de personal requerida en las dependencias académicas y administrativas, para el desarrollo de sus actividades, acorde con las necesidades Institucionales.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Implementar </a:t>
            </a:r>
            <a:r>
              <a:rPr lang="es-CO" dirty="0"/>
              <a:t>una estructura organizacional por procesos adecuada a los requerimientos Institucionales, y con claridad en el alcance de las </a:t>
            </a:r>
            <a:r>
              <a:rPr lang="es-CO" dirty="0" smtClean="0"/>
              <a:t>dependencias.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Aplicar </a:t>
            </a:r>
            <a:r>
              <a:rPr lang="es-CO" dirty="0"/>
              <a:t>estrategias y técnicas de gestión del cambio, que facilite a la Universidad la adopción exitosa de nuevos retos que posibiliten una transformación organizacional.</a:t>
            </a:r>
          </a:p>
        </p:txBody>
      </p:sp>
      <p:sp>
        <p:nvSpPr>
          <p:cNvPr id="11" name="Rectángulo 10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152927"/>
              </p:ext>
            </p:extLst>
          </p:nvPr>
        </p:nvGraphicFramePr>
        <p:xfrm>
          <a:off x="227279" y="1317800"/>
          <a:ext cx="7620184" cy="52181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7626">
                  <a:extLst>
                    <a:ext uri="{9D8B030D-6E8A-4147-A177-3AD203B41FA5}">
                      <a16:colId xmlns:a16="http://schemas.microsoft.com/office/drawing/2014/main" xmlns="" val="622973615"/>
                    </a:ext>
                  </a:extLst>
                </a:gridCol>
                <a:gridCol w="5752558">
                  <a:extLst>
                    <a:ext uri="{9D8B030D-6E8A-4147-A177-3AD203B41FA5}">
                      <a16:colId xmlns:a16="http://schemas.microsoft.com/office/drawing/2014/main" xmlns="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de Empleos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Sensibilización y preparación para el inicio del análisis de empleos por dependencias académicas y administrativas a intervenir. Medición de cargas de trabajo. Medición de cargas de trabajo. Análisis y elaboración de informes de los resultados de las dependencias académicas y administrativas</a:t>
                      </a:r>
                      <a:r>
                        <a:rPr lang="es-CO" sz="15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y elaboración de informes de los resultados de las dependencias académicas y administrativas. Elaboración de propuesta de plan de cargos para las dependencias académicas y administrativas. Elaboración de propuesta de plan de cargos para las dependencias académicas y administrativas. Entrega de resultados a los interesados. Entrega de resultados a los interesados. Construcción y aprobación de manuales de funciones de los cargos de las dependencias académicas y administrativa. Construcción y aprobación de manuales de funciones de los cargos de las dependencias académicas y administrativas. </a:t>
                      </a:r>
                      <a:endParaRPr lang="es-CO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Organizacional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Construir la metodología para la identificación de procesos internos en las dependencias. Validación de la metodología con el equipo interdisciplinario para la modernización. Sensibilización y preparación para el inicio de la intervención. Identificación de los procesos internos de las dependencias. Ajustes al acuerdo de la estructura organizacional. Adopción e implementación del acuerdo de estructura organizacional por procesos.	</a:t>
                      </a:r>
                      <a:endParaRPr lang="es-CO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879979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063655"/>
              </p:ext>
            </p:extLst>
          </p:nvPr>
        </p:nvGraphicFramePr>
        <p:xfrm>
          <a:off x="227278" y="1317800"/>
          <a:ext cx="7633831" cy="52711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4067">
                  <a:extLst>
                    <a:ext uri="{9D8B030D-6E8A-4147-A177-3AD203B41FA5}">
                      <a16:colId xmlns:a16="http://schemas.microsoft.com/office/drawing/2014/main" xmlns="" val="622973615"/>
                    </a:ext>
                  </a:extLst>
                </a:gridCol>
                <a:gridCol w="5649764">
                  <a:extLst>
                    <a:ext uri="{9D8B030D-6E8A-4147-A177-3AD203B41FA5}">
                      <a16:colId xmlns:a16="http://schemas.microsoft.com/office/drawing/2014/main" xmlns="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Gerencia del Cambio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Acompañamiento en la implementación de los resultados de análisis de empleos, en coherencia con lo acordado con los jefes de las dependencias académicas y administrativas intervenidas. Diseño de un Plan de Comunicaciones que contribuya al fortalecimiento de la cultura organizacional, hacia la modernización institucional. Sensibilización al Comité para la Modernización y Desarrollo Organizacional, sobre las metodologías utilizadas en las fases del proyecto y el impacto de su implementación a nivel institucional, que permita el mejoramiento de las mismas y el fortalecimiento de la cultura de la modernización. </a:t>
                      </a:r>
                      <a:endParaRPr lang="es-CO" sz="14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8799799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técnico y financiero para vinculación docente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Análisis que determine la viabilidad operativa, técnica y/o disponibilidad presupuestal de las solicitudes pertinentes.	Realizar el análisis financiero para determinar la viabilidad y/o disponibilidad presupuestal de las solicitudes pertinentes. Presentación ante las instancias competentes para su respectivo trámite, de las propuestas que tengan un concepto administrativo y financiero favorable. Presentar a las instancias competentes para su respectivo trámite, las propuestas que tengan un concepto administrativo y financiero favorable. Implementación de los trámites administrativos requeridos para las vinculaciones aprobadas, de acuerdo a los lineamientos particulares de cada caso. Realizar los trámites administrativos requeridos para la implementación de las vinculaciones aprobadas, de acuerdo a los lineamientos particulares de cada caso.</a:t>
                      </a:r>
                      <a:endParaRPr lang="es-CO" sz="14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56316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36. Modernización y desarrollo organizacional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23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4158</TotalTime>
  <Words>1023</Words>
  <Application>Microsoft Office PowerPoint</Application>
  <PresentationFormat>Presentación en pantalla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Julián</cp:lastModifiedBy>
  <cp:revision>593</cp:revision>
  <cp:lastPrinted>2017-05-16T14:27:28Z</cp:lastPrinted>
  <dcterms:created xsi:type="dcterms:W3CDTF">2017-03-06T22:18:18Z</dcterms:created>
  <dcterms:modified xsi:type="dcterms:W3CDTF">2021-05-18T22:22:51Z</dcterms:modified>
</cp:coreProperties>
</file>