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a:t>
          </a:r>
          <a:r>
            <a:rPr lang="es-CO" sz="1050" b="1" u="none" dirty="0" smtClean="0">
              <a:solidFill>
                <a:schemeClr val="tx2">
                  <a:lumMod val="50000"/>
                </a:schemeClr>
              </a:solidFill>
              <a:latin typeface="+mn-lt"/>
              <a:cs typeface="Khmer UI" panose="020B0502040204020203" pitchFamily="34" charset="0"/>
            </a:rPr>
            <a:t>: </a:t>
          </a:r>
          <a:r>
            <a:rPr lang="es-CO" sz="1050" dirty="0" smtClean="0"/>
            <a:t>Rectoría, Vicerrectoría Administrativa y Financiera, Centro de Recursos Informáticos y Educativos, Gestión de Tecnologías Informáticas y Sistemas de Información, Control Interno, Control Interno Disciplinario, Secretaría General, Gestión del Talento Humano, Vicerrectoría de Responsabilidad Social y Bienestar Universitario.</a:t>
          </a:r>
          <a:endParaRPr lang="es-CO" sz="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Grupos de valor (comunidad universitaria y contexto)</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dirty="0" smtClean="0"/>
            <a:t>Red Institucional de veedurías del Risaralda</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5149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175" y="618481"/>
          <a:ext cx="2172072" cy="626741"/>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1532" y="636838"/>
        <a:ext cx="2135358" cy="590027"/>
      </dsp:txXfrm>
    </dsp:sp>
    <dsp:sp modelId="{107B593D-2B7E-47A1-B237-2D44EE17772E}">
      <dsp:nvSpPr>
        <dsp:cNvPr id="0" name=""/>
        <dsp:cNvSpPr/>
      </dsp:nvSpPr>
      <dsp:spPr>
        <a:xfrm>
          <a:off x="220382" y="1245223"/>
          <a:ext cx="217207" cy="681339"/>
        </a:xfrm>
        <a:custGeom>
          <a:avLst/>
          <a:gdLst/>
          <a:ahLst/>
          <a:cxnLst/>
          <a:rect l="0" t="0" r="0" b="0"/>
          <a:pathLst>
            <a:path>
              <a:moveTo>
                <a:pt x="0" y="0"/>
              </a:moveTo>
              <a:lnTo>
                <a:pt x="0" y="681339"/>
              </a:lnTo>
              <a:lnTo>
                <a:pt x="217207" y="681339"/>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37590" y="1451809"/>
          <a:ext cx="3707411" cy="949506"/>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Rectoría, Vicerrectoría Administrativa y Financiera, Centro de Recursos Informáticos y Educativos, Gestión de Tecnologías Informáticas y Sistemas de Información, Control Interno, Control Interno Disciplinario, Secretaría General, Gestión del Talento Humano, Vicerrectoría de Responsabilidad Social y Bienestar Universitario.</a:t>
          </a:r>
          <a:endParaRPr lang="es-CO" sz="200" b="0" kern="1200" dirty="0">
            <a:solidFill>
              <a:schemeClr val="tx2">
                <a:lumMod val="50000"/>
              </a:schemeClr>
            </a:solidFill>
            <a:latin typeface="+mn-lt"/>
            <a:cs typeface="Khmer UI" panose="020B0502040204020203" pitchFamily="34" charset="0"/>
          </a:endParaRPr>
        </a:p>
      </dsp:txBody>
      <dsp:txXfrm>
        <a:off x="465400" y="1479619"/>
        <a:ext cx="3651791" cy="893886"/>
      </dsp:txXfrm>
    </dsp:sp>
    <dsp:sp modelId="{94DEC999-591D-4E68-9D00-6890F125307D}">
      <dsp:nvSpPr>
        <dsp:cNvPr id="0" name=""/>
        <dsp:cNvSpPr/>
      </dsp:nvSpPr>
      <dsp:spPr>
        <a:xfrm>
          <a:off x="220382" y="1245223"/>
          <a:ext cx="217207" cy="1606143"/>
        </a:xfrm>
        <a:custGeom>
          <a:avLst/>
          <a:gdLst/>
          <a:ahLst/>
          <a:cxnLst/>
          <a:rect l="0" t="0" r="0" b="0"/>
          <a:pathLst>
            <a:path>
              <a:moveTo>
                <a:pt x="0" y="0"/>
              </a:moveTo>
              <a:lnTo>
                <a:pt x="0" y="1606143"/>
              </a:lnTo>
              <a:lnTo>
                <a:pt x="217207" y="1606143"/>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37590" y="2558002"/>
          <a:ext cx="3727025" cy="586730"/>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kern="1200" dirty="0" smtClean="0"/>
            <a:t>Red Institucional de veedurías del Risaralda</a:t>
          </a:r>
          <a:endParaRPr lang="es-ES" sz="1050" kern="1200" dirty="0"/>
        </a:p>
      </dsp:txBody>
      <dsp:txXfrm>
        <a:off x="454775" y="2575187"/>
        <a:ext cx="3692655" cy="552360"/>
      </dsp:txXfrm>
    </dsp:sp>
    <dsp:sp modelId="{983EE482-34B4-4DDE-A5BB-56DAF2F5E8D4}">
      <dsp:nvSpPr>
        <dsp:cNvPr id="0" name=""/>
        <dsp:cNvSpPr/>
      </dsp:nvSpPr>
      <dsp:spPr>
        <a:xfrm>
          <a:off x="220382" y="1245223"/>
          <a:ext cx="217207" cy="2346231"/>
        </a:xfrm>
        <a:custGeom>
          <a:avLst/>
          <a:gdLst/>
          <a:ahLst/>
          <a:cxnLst/>
          <a:rect l="0" t="0" r="0" b="0"/>
          <a:pathLst>
            <a:path>
              <a:moveTo>
                <a:pt x="0" y="0"/>
              </a:moveTo>
              <a:lnTo>
                <a:pt x="0" y="2346231"/>
              </a:lnTo>
              <a:lnTo>
                <a:pt x="217207" y="2346231"/>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37590" y="3301417"/>
          <a:ext cx="3740232" cy="580074"/>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Grupos de valor (comunidad universitaria y contexto)</a:t>
          </a:r>
          <a:endParaRPr lang="es-CO" sz="700" b="0" kern="1200" dirty="0">
            <a:latin typeface="+mn-lt"/>
          </a:endParaRPr>
        </a:p>
      </dsp:txBody>
      <dsp:txXfrm>
        <a:off x="454580" y="3318407"/>
        <a:ext cx="3706252" cy="5460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03/03/2020</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03/03/2020</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31698" y="4568720"/>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Transparencia, gobernanza y legalidad</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38</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5"/>
          <a:stretch>
            <a:fillRect/>
          </a:stretch>
        </p:blipFill>
        <p:spPr>
          <a:xfrm>
            <a:off x="5316071" y="3406587"/>
            <a:ext cx="3370729" cy="32272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492605114"/>
              </p:ext>
            </p:extLst>
          </p:nvPr>
        </p:nvGraphicFramePr>
        <p:xfrm>
          <a:off x="187540" y="1255036"/>
          <a:ext cx="7468319" cy="5476346"/>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713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GSI - 38</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35425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7713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27222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26770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267704">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evaluación y seguimiento - Aseguramiento de la calidad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790000305"/>
                  </a:ext>
                </a:extLst>
              </a:tr>
              <a:tr h="133032">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398357">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386315842"/>
                  </a:ext>
                </a:extLst>
              </a:tr>
              <a:tr h="1246557">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Rectoría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Administrativa y Financiera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Centro de Recursos Informáticos y Educativos</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 Tecnologías Informáticas y Sistemas de Información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Control Interno</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Control Interno Disciplinario</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Secretaría General</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Talento Humano</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531388">
                <a:tc>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Transversal a todos los programas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531388">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206189" y="1454591"/>
            <a:ext cx="7987554" cy="4154984"/>
          </a:xfrm>
          <a:prstGeom prst="rect">
            <a:avLst/>
          </a:prstGeom>
        </p:spPr>
        <p:txBody>
          <a:bodyPr wrap="square">
            <a:spAutoFit/>
          </a:bodyPr>
          <a:lstStyle/>
          <a:p>
            <a:pPr algn="just"/>
            <a:r>
              <a:rPr lang="es-CO" sz="2200" dirty="0"/>
              <a:t>La Universidad Tecnológica de Pereira, al ser una institución de carácter público, se debe a la sociedad, por lo cual requiere establecer y fortalecer mecanismos que permitan el fortalecimiento de la cultura de la legalidad, la transparencia, el gobierno corporativo y participación ciudadana como ejercicios permanentes de relacionamiento con los grupos de valor. Lo anterior dado a que, si bien se cuenta con un proceso sistémico que propende por este fin, la difusión del mismo debe ser de carácter permanente para que los diferentes grupos de valor tengan conocimiento de los diferentes canales que se han dispuesto para dar a conocer la gestión misional y como la institución se blinda para ejercer una cultura de la legalidad y contar con buenas prácticas de gobierno corporativo.</a:t>
            </a:r>
          </a:p>
        </p:txBody>
      </p:sp>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3643092185"/>
              </p:ext>
            </p:extLst>
          </p:nvPr>
        </p:nvGraphicFramePr>
        <p:xfrm>
          <a:off x="268650" y="1676389"/>
          <a:ext cx="7575468" cy="4452050"/>
        </p:xfrm>
        <a:graphic>
          <a:graphicData uri="http://schemas.openxmlformats.org/drawingml/2006/table">
            <a:tbl>
              <a:tblPr firstRow="1" firstCol="1" bandRow="1">
                <a:tableStyleId>{5940675A-B579-460E-94D1-54222C63F5DA}</a:tableStyleId>
              </a:tblPr>
              <a:tblGrid>
                <a:gridCol w="1145371">
                  <a:extLst>
                    <a:ext uri="{9D8B030D-6E8A-4147-A177-3AD203B41FA5}">
                      <a16:colId xmlns:a16="http://schemas.microsoft.com/office/drawing/2014/main" val="235893282"/>
                    </a:ext>
                  </a:extLst>
                </a:gridCol>
                <a:gridCol w="2263747">
                  <a:extLst>
                    <a:ext uri="{9D8B030D-6E8A-4147-A177-3AD203B41FA5}">
                      <a16:colId xmlns:a16="http://schemas.microsoft.com/office/drawing/2014/main" val="152103896"/>
                    </a:ext>
                  </a:extLst>
                </a:gridCol>
                <a:gridCol w="4166350">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000" b="1" dirty="0">
                          <a:effectLst/>
                        </a:rPr>
                        <a:t>Problema Central</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000" b="1" dirty="0">
                          <a:effectLst/>
                        </a:rPr>
                        <a:t>Causas directas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000" b="1" dirty="0">
                          <a:effectLst/>
                        </a:rPr>
                        <a:t>Causas Indirectas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Desaprovechamiento de los mecanismos que permitan el fortalecimiento de la cultura de la legalidad, la transparencia, el gobierno corporativo y participación ciudadana como ejercicios permanentes de relacionamiento con los grupos de valor.</a:t>
                      </a:r>
                      <a:endParaRPr lang="es-CO" sz="2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gn="just">
                        <a:lnSpc>
                          <a:spcPct val="107000"/>
                        </a:lnSpc>
                        <a:spcAft>
                          <a:spcPts val="0"/>
                        </a:spcAft>
                      </a:pPr>
                      <a:r>
                        <a:rPr lang="es-CO" sz="1100" kern="1200" dirty="0">
                          <a:solidFill>
                            <a:schemeClr val="tx1"/>
                          </a:solidFill>
                          <a:effectLst/>
                          <a:latin typeface="+mn-lt"/>
                          <a:ea typeface="+mn-ea"/>
                          <a:cs typeface="+mn-cs"/>
                        </a:rPr>
                        <a:t>1. Falta de apropiación de los diferentes grupos de valor frente a los ejercicios de transparencia pasiva y activa, rendición de cuentas y control social..</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1.1 Falta de apropiación de los diferentes grupos de valor acerca de la gestión institucional.</a:t>
                      </a:r>
                    </a:p>
                  </a:txBody>
                  <a:tcPr marL="44450" marR="44450" marT="0" marB="0" anchor="ctr">
                    <a:solidFill>
                      <a:srgbClr val="F0F2A4"/>
                    </a:solidFill>
                  </a:tcPr>
                </a:tc>
                <a:extLst>
                  <a:ext uri="{0D108BD9-81ED-4DB2-BD59-A6C34878D82A}">
                    <a16:rowId xmlns:a16="http://schemas.microsoft.com/office/drawing/2014/main" val="3885958664"/>
                  </a:ext>
                </a:extLst>
              </a:tr>
              <a:tr h="373118">
                <a:tc vMerge="1">
                  <a:txBody>
                    <a:bodyPr/>
                    <a:lstStyle/>
                    <a:p>
                      <a:endParaRPr lang="es-CO"/>
                    </a:p>
                  </a:txBody>
                  <a:tcPr/>
                </a:tc>
                <a:tc>
                  <a:txBody>
                    <a:bodyPr/>
                    <a:lstStyle/>
                    <a:p>
                      <a:pPr algn="just">
                        <a:lnSpc>
                          <a:spcPct val="107000"/>
                        </a:lnSpc>
                        <a:spcAft>
                          <a:spcPts val="800"/>
                        </a:spcAft>
                      </a:pPr>
                      <a:r>
                        <a:rPr lang="es-CO" sz="1100" kern="1200">
                          <a:solidFill>
                            <a:schemeClr val="tx1"/>
                          </a:solidFill>
                          <a:effectLst/>
                          <a:latin typeface="+mn-lt"/>
                          <a:ea typeface="+mn-ea"/>
                          <a:cs typeface="+mn-cs"/>
                        </a:rPr>
                        <a:t>2. Necesidad de fortalecer las buenas prácticas corporativas con los diferentes grupos de valor de la universidad.</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2.1 Necesidad de articulación a los lineamientos establecidos en el PACTO de Colombia con la OCDE</a:t>
                      </a:r>
                    </a:p>
                  </a:txBody>
                  <a:tcPr marL="44450" marR="44450" marT="0" marB="0" anchor="ctr">
                    <a:solidFill>
                      <a:srgbClr val="F0F2A4"/>
                    </a:solidFill>
                  </a:tcPr>
                </a:tc>
                <a:extLst>
                  <a:ext uri="{0D108BD9-81ED-4DB2-BD59-A6C34878D82A}">
                    <a16:rowId xmlns:a16="http://schemas.microsoft.com/office/drawing/2014/main" val="335412981"/>
                  </a:ext>
                </a:extLst>
              </a:tr>
              <a:tr h="0">
                <a:tc vMerge="1">
                  <a:txBody>
                    <a:bodyPr/>
                    <a:lstStyle/>
                    <a:p>
                      <a:endParaRPr lang="es-CO"/>
                    </a:p>
                  </a:txBody>
                  <a:tcPr/>
                </a:tc>
                <a:tc>
                  <a:txBody>
                    <a:bodyPr/>
                    <a:lstStyle/>
                    <a:p>
                      <a:pPr algn="just">
                        <a:lnSpc>
                          <a:spcPct val="107000"/>
                        </a:lnSpc>
                        <a:spcAft>
                          <a:spcPts val="800"/>
                        </a:spcAft>
                      </a:pPr>
                      <a:r>
                        <a:rPr lang="es-CO" sz="1100" kern="1200" dirty="0">
                          <a:solidFill>
                            <a:schemeClr val="tx1"/>
                          </a:solidFill>
                          <a:effectLst/>
                          <a:latin typeface="+mn-lt"/>
                          <a:ea typeface="+mn-ea"/>
                          <a:cs typeface="+mn-cs"/>
                        </a:rPr>
                        <a:t>3. Cambios en la normatividad frente a los requerimientos nacionales referente a la Atención al Ciudadano</a:t>
                      </a:r>
                    </a:p>
                  </a:txBody>
                  <a:tcPr marL="44450" marR="44450" marT="0" marB="0" anchor="ctr">
                    <a:solidFill>
                      <a:srgbClr val="F0F2A4"/>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3.1 Cambios en la dinámica institucional que requiere canales efectivos y actualizados de información </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3.2 Baja apropiación de los canales de difusión institucionales para adquirir información oficial por parte de los grupos valor.</a:t>
                      </a:r>
                    </a:p>
                  </a:txBody>
                  <a:tcPr marL="44450" marR="44450" marT="0" marB="0" anchor="ctr">
                    <a:solidFill>
                      <a:srgbClr val="F0F2A4"/>
                    </a:solidFill>
                  </a:tcPr>
                </a:tc>
                <a:extLst>
                  <a:ext uri="{0D108BD9-81ED-4DB2-BD59-A6C34878D82A}">
                    <a16:rowId xmlns:a16="http://schemas.microsoft.com/office/drawing/2014/main" val="3629240127"/>
                  </a:ext>
                </a:extLst>
              </a:tr>
              <a:tr h="96517">
                <a:tc vMerge="1">
                  <a:txBody>
                    <a:bodyPr/>
                    <a:lstStyle/>
                    <a:p>
                      <a:endParaRPr lang="es-CO"/>
                    </a:p>
                  </a:txBody>
                  <a:tcPr/>
                </a:tc>
                <a:tc>
                  <a:txBody>
                    <a:bodyPr/>
                    <a:lstStyle/>
                    <a:p>
                      <a:pPr algn="ctr">
                        <a:lnSpc>
                          <a:spcPct val="107000"/>
                        </a:lnSpc>
                        <a:spcAft>
                          <a:spcPts val="0"/>
                        </a:spcAft>
                      </a:pPr>
                      <a:r>
                        <a:rPr lang="es-CO" sz="1000" b="1" dirty="0">
                          <a:effectLst/>
                        </a:rPr>
                        <a:t>Efectos directos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000" b="1" dirty="0">
                          <a:effectLst/>
                        </a:rPr>
                        <a:t>Efectos indirectos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a:lnSpc>
                          <a:spcPct val="107000"/>
                        </a:lnSpc>
                        <a:spcAft>
                          <a:spcPts val="0"/>
                        </a:spcAft>
                      </a:pPr>
                      <a:r>
                        <a:rPr lang="es-CO" sz="1100" kern="1200">
                          <a:solidFill>
                            <a:schemeClr val="tx1"/>
                          </a:solidFill>
                          <a:effectLst/>
                          <a:latin typeface="+mn-lt"/>
                          <a:ea typeface="+mn-ea"/>
                          <a:cs typeface="+mn-cs"/>
                        </a:rPr>
                        <a:t>1. Incumplimiento por parte de la Universidad en la estrategia de rendición de cuentas</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1.1 Bajo conocimiento de los grupos de valor acerca de la gestión institucional.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Percepción negativa acerca de la gestión institucional.</a:t>
                      </a:r>
                    </a:p>
                  </a:txBody>
                  <a:tcPr marL="44450" marR="44450" marT="0" marB="0" anchor="ctr">
                    <a:solidFill>
                      <a:srgbClr val="F0F2A4"/>
                    </a:solidFill>
                  </a:tcPr>
                </a:tc>
                <a:extLst>
                  <a:ext uri="{0D108BD9-81ED-4DB2-BD59-A6C34878D82A}">
                    <a16:rowId xmlns:a16="http://schemas.microsoft.com/office/drawing/2014/main" val="404011323"/>
                  </a:ext>
                </a:extLst>
              </a:tr>
              <a:tr h="434231">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2. No fortalecimiento de las fortalecer las buenas prácticas corporativas con los diferentes grupos de valor de la universidad.</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2.1 Bajo conocimiento de los grupos de valor acerca de la gestión institucional.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2.2 Percepción negativa acerca de la gestión institucional.</a:t>
                      </a:r>
                    </a:p>
                  </a:txBody>
                  <a:tcPr marL="44450" marR="44450" marT="0" marB="0" anchor="ctr">
                    <a:solidFill>
                      <a:srgbClr val="F0F2A4"/>
                    </a:solidFill>
                  </a:tcPr>
                </a:tc>
                <a:extLst>
                  <a:ext uri="{0D108BD9-81ED-4DB2-BD59-A6C34878D82A}">
                    <a16:rowId xmlns:a16="http://schemas.microsoft.com/office/drawing/2014/main" val="3464617823"/>
                  </a:ext>
                </a:extLst>
              </a:tr>
              <a:tr h="289487">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3. Desconocimiento e incumplimiento de las reglamentaciones emitidas para la atención al ciudadano.</a:t>
                      </a:r>
                    </a:p>
                  </a:txBody>
                  <a:tcPr marL="44450" marR="44450" marT="0" marB="0" anchor="ctr">
                    <a:solidFill>
                      <a:srgbClr val="F0F2A4"/>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3.1 Desconocimiento de la información institucional y de los canales para el acceso a la información. </a:t>
                      </a:r>
                    </a:p>
                  </a:txBody>
                  <a:tcPr marL="44450" marR="44450" marT="0" marB="0" anchor="ctr">
                    <a:solidFill>
                      <a:srgbClr val="F0F2A4"/>
                    </a:solidFill>
                  </a:tcPr>
                </a:tc>
                <a:extLst>
                  <a:ext uri="{0D108BD9-81ED-4DB2-BD59-A6C34878D82A}">
                    <a16:rowId xmlns:a16="http://schemas.microsoft.com/office/drawing/2014/main" val="19574817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249958383"/>
              </p:ext>
            </p:extLst>
          </p:nvPr>
        </p:nvGraphicFramePr>
        <p:xfrm>
          <a:off x="4559300" y="1317800"/>
          <a:ext cx="4180998"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2558" y="1317800"/>
            <a:ext cx="4316960" cy="5478423"/>
          </a:xfrm>
          <a:prstGeom prst="rect">
            <a:avLst/>
          </a:prstGeom>
        </p:spPr>
        <p:txBody>
          <a:bodyPr wrap="square">
            <a:spAutoFit/>
          </a:bodyPr>
          <a:lstStyle/>
          <a:p>
            <a:pPr algn="just"/>
            <a:r>
              <a:rPr lang="es-CO" sz="1250" dirty="0"/>
              <a:t>El proyecto busca fortalecer mecanismos que permitan el fortalecimiento de la cultura de la legalidad, la transparencia, el gobierno corporativo y participación ciudadana como ejercicios permanentes de relacionamiento con los grupos de valor, con el fin de apuntar a las siguientes apuestas estratégicas:</a:t>
            </a:r>
          </a:p>
          <a:p>
            <a:pPr algn="just"/>
            <a:r>
              <a:rPr lang="es-CO" sz="1250" dirty="0"/>
              <a:t> </a:t>
            </a:r>
          </a:p>
          <a:p>
            <a:pPr marL="171450" lvl="0" indent="-171450" algn="just">
              <a:buFont typeface="Wingdings" panose="05000000000000000000" pitchFamily="2" charset="2"/>
              <a:buChar char="Ø"/>
            </a:pPr>
            <a:r>
              <a:rPr lang="es-CO" sz="1250" dirty="0"/>
              <a:t>Fortalecer la cultura de la legalidad a través de la promoción de las conductas éticas, el reconocimiento del ordenamiento jurídico y normativo y la apropiación de la autonomía universitaria como pilar de la </a:t>
            </a:r>
            <a:r>
              <a:rPr lang="es-CO" sz="1250" dirty="0" smtClean="0"/>
              <a:t>autorregulación.</a:t>
            </a:r>
          </a:p>
          <a:p>
            <a:pPr marL="171450" lvl="0" indent="-171450" algn="just">
              <a:buFont typeface="Wingdings" panose="05000000000000000000" pitchFamily="2" charset="2"/>
              <a:buChar char="Ø"/>
            </a:pPr>
            <a:r>
              <a:rPr lang="es-CO" sz="1250" dirty="0" smtClean="0"/>
              <a:t>Impulsar </a:t>
            </a:r>
            <a:r>
              <a:rPr lang="es-CO" sz="1250" dirty="0"/>
              <a:t>la transparencia institucional a través de mecanismos que permitan contar con información integra, confiable y veraz y estrategias que promuevan el acceso a la información de manera proactiva, asegurando la protección de los datos personales de los grupos de valor con que se relaciona la </a:t>
            </a:r>
            <a:r>
              <a:rPr lang="es-CO" sz="1250" dirty="0" smtClean="0"/>
              <a:t>Universidad.</a:t>
            </a:r>
          </a:p>
          <a:p>
            <a:pPr marL="171450" lvl="0" indent="-171450" algn="just">
              <a:buFont typeface="Wingdings" panose="05000000000000000000" pitchFamily="2" charset="2"/>
              <a:buChar char="Ø"/>
            </a:pPr>
            <a:r>
              <a:rPr lang="es-CO" sz="1250" dirty="0" smtClean="0"/>
              <a:t>Promover </a:t>
            </a:r>
            <a:r>
              <a:rPr lang="es-CO" sz="1250" dirty="0"/>
              <a:t>y facilitar las buenas prácticas corporativas en los órganos de gobierno y las instancias de la institución de forma que las actuaciones y relaciones de la Universidad sean correctas, legales, justas y transparentes, garantizando con ello la sostenibilidad y crecimiento de la </a:t>
            </a:r>
            <a:r>
              <a:rPr lang="es-CO" sz="1250" dirty="0" smtClean="0"/>
              <a:t>Universidad.</a:t>
            </a:r>
          </a:p>
          <a:p>
            <a:pPr marL="171450" lvl="0" indent="-171450" algn="just">
              <a:buFont typeface="Wingdings" panose="05000000000000000000" pitchFamily="2" charset="2"/>
              <a:buChar char="Ø"/>
            </a:pPr>
            <a:r>
              <a:rPr lang="es-CO" sz="1250" dirty="0" smtClean="0"/>
              <a:t>Promover </a:t>
            </a:r>
            <a:r>
              <a:rPr lang="es-CO" sz="1250" dirty="0"/>
              <a:t>e incentivar participación ciudadana y el control social a través de los diferentes mecanismos de formación, capacitación y comunicación que permita una interacción adecuada con los grupos de valor y que genere un compromiso de corresponsabilidad sobre la gestión de la Universidad.</a:t>
            </a:r>
          </a:p>
          <a:p>
            <a:pPr algn="just"/>
            <a:endParaRPr lang="es-CO" sz="1250" dirty="0"/>
          </a:p>
        </p:txBody>
      </p:sp>
      <p:sp>
        <p:nvSpPr>
          <p:cNvPr id="9" name="Rectángulo 8"/>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98343" y="313920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198342" y="1962887"/>
            <a:ext cx="7886701" cy="923330"/>
          </a:xfrm>
          <a:prstGeom prst="rect">
            <a:avLst/>
          </a:prstGeom>
        </p:spPr>
        <p:txBody>
          <a:bodyPr wrap="square">
            <a:spAutoFit/>
          </a:bodyPr>
          <a:lstStyle/>
          <a:p>
            <a:pPr algn="just"/>
            <a:r>
              <a:rPr lang="es-CO" dirty="0"/>
              <a:t>Establecer mecanismos que permitan el fortalecimiento de la cultura de la legalidad, la transparencia, el gobierno corporativo y participación ciudadana como ejercicios permanentes de relacionamiento con los grupos de valor.</a:t>
            </a:r>
          </a:p>
        </p:txBody>
      </p:sp>
      <p:sp>
        <p:nvSpPr>
          <p:cNvPr id="8" name="Rectángulo 7"/>
          <p:cNvSpPr/>
          <p:nvPr/>
        </p:nvSpPr>
        <p:spPr>
          <a:xfrm>
            <a:off x="198342" y="3780862"/>
            <a:ext cx="7521209"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Fortalecer los ejercicios de transparencia pasiva y activa, rendición de cuentas y control social con los diferentes grupos de valor de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las buenas prácticas corporativas con los diferentes grupos de valor de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Dar </a:t>
            </a:r>
            <a:r>
              <a:rPr lang="es-CO" dirty="0"/>
              <a:t>respuesta oportuna a los cambios en la normatividad frente a los requerimientos nacionales referente a la Atención al Ciudadano.</a:t>
            </a:r>
          </a:p>
        </p:txBody>
      </p:sp>
      <p:sp>
        <p:nvSpPr>
          <p:cNvPr id="11" name="Rectángulo 10"/>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1759251528"/>
              </p:ext>
            </p:extLst>
          </p:nvPr>
        </p:nvGraphicFramePr>
        <p:xfrm>
          <a:off x="474410" y="2495032"/>
          <a:ext cx="7369708" cy="2074101"/>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Plan de atención al ciudadano y transparencia organizacional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mn-lt"/>
                          <a:ea typeface="+mn-ea"/>
                          <a:cs typeface="+mn-cs"/>
                        </a:rPr>
                        <a:t>Formulación y aprobación del Pacto para la Vigencia. Mecanismos para la Transparencia y el Acceso a la Información. Racionalización de trámites. Rendición de Cuentas. Mecanismo de riesgos de corrupción. Mecanismos para mejorar la atención al ciudadano. Iniciativas adicionales. Seguimiento al PACTO.	</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7856177"/>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4180</TotalTime>
  <Words>1120</Words>
  <Application>Microsoft Office PowerPoint</Application>
  <PresentationFormat>Presentación en pantalla (4:3)</PresentationFormat>
  <Paragraphs>84</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600</cp:revision>
  <cp:lastPrinted>2017-05-16T14:27:28Z</cp:lastPrinted>
  <dcterms:created xsi:type="dcterms:W3CDTF">2017-03-06T22:18:18Z</dcterms:created>
  <dcterms:modified xsi:type="dcterms:W3CDTF">2020-03-03T12:40:02Z</dcterms:modified>
</cp:coreProperties>
</file>