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6D16"/>
    <a:srgbClr val="DB9B45"/>
    <a:srgbClr val="F1D7B5"/>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6405" autoAdjust="0"/>
  </p:normalViewPr>
  <p:slideViewPr>
    <p:cSldViewPr snapToGrid="0">
      <p:cViewPr varScale="1">
        <p:scale>
          <a:sx n="70" d="100"/>
          <a:sy n="70" d="100"/>
        </p:scale>
        <p:origin x="1368"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A26D16"/>
        </a:solidFill>
        <a:ln>
          <a:solidFill>
            <a:srgbClr val="A26D16"/>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Comunidad Universitaria (Estudiantes, Docentes, Administrativos y egresados), todas las vicerrectorías y todas las que hacen parte del bienestar</a:t>
          </a:r>
          <a:endParaRPr lang="es-CO" sz="4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A26D16"/>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Con el proyecto se beneficiarán directamente los estudiantes, los docentes, los administrativos y los egresados de la Universidad Tecnológica de Pereira, e indirectamente la comunidad y las empresas privadas y del estado.</a:t>
          </a:r>
          <a:endParaRPr lang="es-CO" sz="700" b="0" dirty="0">
            <a:latin typeface="+mn-lt"/>
          </a:endParaRPr>
        </a:p>
      </dgm:t>
    </dgm:pt>
    <dgm:pt modelId="{8741F14A-8A3A-4CE9-A4EC-A5E8CABEE01E}" type="parTrans" cxnId="{1BDA1869-1F10-4F09-9B7C-E4440C8A610B}">
      <dgm:prSet/>
      <dgm:spPr>
        <a:ln>
          <a:solidFill>
            <a:srgbClr val="A26D16"/>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A26D16"/>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ES" sz="1200" b="1" dirty="0" smtClean="0">
              <a:solidFill>
                <a:schemeClr val="tx2">
                  <a:lumMod val="50000"/>
                </a:schemeClr>
              </a:solidFill>
              <a:latin typeface="+mn-lt"/>
              <a:cs typeface="Khmer UI" panose="020B0502040204020203" pitchFamily="34" charset="0"/>
            </a:rPr>
            <a:t> </a:t>
          </a:r>
          <a:r>
            <a:rPr lang="es-CO" sz="1050" b="0" dirty="0" smtClean="0">
              <a:solidFill>
                <a:schemeClr val="tx2">
                  <a:lumMod val="50000"/>
                </a:schemeClr>
              </a:solidFill>
              <a:latin typeface="+mn-lt"/>
              <a:cs typeface="Khmer UI" panose="020B0502040204020203" pitchFamily="34" charset="0"/>
            </a:rPr>
            <a:t>Comunidad, Empresa, Instituciones del Estado.</a:t>
          </a:r>
          <a:endParaRPr lang="es-ES" sz="1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A26D16"/>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98486" custLinFactNeighborX="828">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76387">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92554">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427" y="724749"/>
          <a:ext cx="2344240" cy="676419"/>
        </a:xfrm>
        <a:prstGeom prst="roundRect">
          <a:avLst>
            <a:gd name="adj" fmla="val 10000"/>
          </a:avLst>
        </a:prstGeom>
        <a:solidFill>
          <a:srgbClr val="A26D16"/>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3239" y="744561"/>
        <a:ext cx="2304616" cy="636795"/>
      </dsp:txXfrm>
    </dsp:sp>
    <dsp:sp modelId="{107B593D-2B7E-47A1-B237-2D44EE17772E}">
      <dsp:nvSpPr>
        <dsp:cNvPr id="0" name=""/>
        <dsp:cNvSpPr/>
      </dsp:nvSpPr>
      <dsp:spPr>
        <a:xfrm>
          <a:off x="237851" y="1401169"/>
          <a:ext cx="243385" cy="556050"/>
        </a:xfrm>
        <a:custGeom>
          <a:avLst/>
          <a:gdLst/>
          <a:ahLst/>
          <a:cxnLst/>
          <a:rect l="0" t="0" r="0" b="0"/>
          <a:pathLst>
            <a:path>
              <a:moveTo>
                <a:pt x="0" y="0"/>
              </a:moveTo>
              <a:lnTo>
                <a:pt x="0" y="556050"/>
              </a:lnTo>
              <a:lnTo>
                <a:pt x="243385" y="556050"/>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81236" y="1624130"/>
          <a:ext cx="4001276" cy="666178"/>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Comunidad Universitaria (Estudiantes, Docentes, Administrativos y egresados), todas las vicerrectorías y todas las que hacen parte del bienestar</a:t>
          </a:r>
          <a:endParaRPr lang="es-CO" sz="400" b="0" kern="1200" dirty="0">
            <a:solidFill>
              <a:schemeClr val="tx2">
                <a:lumMod val="50000"/>
              </a:schemeClr>
            </a:solidFill>
            <a:latin typeface="+mn-lt"/>
            <a:cs typeface="Khmer UI" panose="020B0502040204020203" pitchFamily="34" charset="0"/>
          </a:endParaRPr>
        </a:p>
      </dsp:txBody>
      <dsp:txXfrm>
        <a:off x="500748" y="1643642"/>
        <a:ext cx="3962252" cy="627154"/>
      </dsp:txXfrm>
    </dsp:sp>
    <dsp:sp modelId="{94DEC999-591D-4E68-9D00-6890F125307D}">
      <dsp:nvSpPr>
        <dsp:cNvPr id="0" name=""/>
        <dsp:cNvSpPr/>
      </dsp:nvSpPr>
      <dsp:spPr>
        <a:xfrm>
          <a:off x="237851" y="1401169"/>
          <a:ext cx="234424" cy="1316593"/>
        </a:xfrm>
        <a:custGeom>
          <a:avLst/>
          <a:gdLst/>
          <a:ahLst/>
          <a:cxnLst/>
          <a:rect l="0" t="0" r="0" b="0"/>
          <a:pathLst>
            <a:path>
              <a:moveTo>
                <a:pt x="0" y="0"/>
              </a:moveTo>
              <a:lnTo>
                <a:pt x="0" y="1316593"/>
              </a:lnTo>
              <a:lnTo>
                <a:pt x="234424" y="1316593"/>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72275" y="2459414"/>
          <a:ext cx="4022445" cy="516696"/>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ES" sz="1200" b="1" kern="1200" dirty="0" smtClean="0">
              <a:solidFill>
                <a:schemeClr val="tx2">
                  <a:lumMod val="50000"/>
                </a:schemeClr>
              </a:solidFill>
              <a:latin typeface="+mn-lt"/>
              <a:cs typeface="Khmer UI" panose="020B0502040204020203" pitchFamily="34" charset="0"/>
            </a:rPr>
            <a:t> </a:t>
          </a:r>
          <a:r>
            <a:rPr lang="es-CO" sz="1050" b="0" kern="1200" dirty="0" smtClean="0">
              <a:solidFill>
                <a:schemeClr val="tx2">
                  <a:lumMod val="50000"/>
                </a:schemeClr>
              </a:solidFill>
              <a:latin typeface="+mn-lt"/>
              <a:cs typeface="Khmer UI" panose="020B0502040204020203" pitchFamily="34" charset="0"/>
            </a:rPr>
            <a:t>Comunidad, Empresa, Instituciones del Estado.</a:t>
          </a:r>
          <a:endParaRPr lang="es-ES" sz="100" b="0" kern="1200" dirty="0">
            <a:solidFill>
              <a:schemeClr val="tx2">
                <a:lumMod val="50000"/>
              </a:schemeClr>
            </a:solidFill>
            <a:latin typeface="+mn-lt"/>
            <a:cs typeface="Khmer UI" panose="020B0502040204020203" pitchFamily="34" charset="0"/>
          </a:endParaRPr>
        </a:p>
      </dsp:txBody>
      <dsp:txXfrm>
        <a:off x="487409" y="2474548"/>
        <a:ext cx="3992177" cy="486428"/>
      </dsp:txXfrm>
    </dsp:sp>
    <dsp:sp modelId="{983EE482-34B4-4DDE-A5BB-56DAF2F5E8D4}">
      <dsp:nvSpPr>
        <dsp:cNvPr id="0" name=""/>
        <dsp:cNvSpPr/>
      </dsp:nvSpPr>
      <dsp:spPr>
        <a:xfrm>
          <a:off x="237851" y="1401169"/>
          <a:ext cx="234424" cy="2057073"/>
        </a:xfrm>
        <a:custGeom>
          <a:avLst/>
          <a:gdLst/>
          <a:ahLst/>
          <a:cxnLst/>
          <a:rect l="0" t="0" r="0" b="0"/>
          <a:pathLst>
            <a:path>
              <a:moveTo>
                <a:pt x="0" y="0"/>
              </a:moveTo>
              <a:lnTo>
                <a:pt x="0" y="2057073"/>
              </a:lnTo>
              <a:lnTo>
                <a:pt x="234424" y="2057073"/>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72275" y="3145215"/>
          <a:ext cx="4036699" cy="626053"/>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Con el proyecto se beneficiarán directamente los estudiantes, los docentes, los administrativos y los egresados de la Universidad Tecnológica de Pereira, e indirectamente la comunidad y las empresas privadas y del estado.</a:t>
          </a:r>
          <a:endParaRPr lang="es-CO" sz="700" b="0" kern="1200" dirty="0">
            <a:latin typeface="+mn-lt"/>
          </a:endParaRPr>
        </a:p>
      </dsp:txBody>
      <dsp:txXfrm>
        <a:off x="490611" y="3163551"/>
        <a:ext cx="4000027" cy="5893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19/05/2021</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19/05/2021</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19/05/2021</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19/05/2021</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8867"/>
            <a:ext cx="985618" cy="95787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19/05/2021</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19/05/2021</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19/05/2021</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19/05/2021</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19/05/2021</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19/05/2021</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19/05/2021</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19/05/2021</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0240" y="107580"/>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331698" y="4537440"/>
            <a:ext cx="3575848" cy="1200329"/>
            <a:chOff x="3812494" y="1421871"/>
            <a:chExt cx="7410278" cy="123792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9" y="1421871"/>
              <a:ext cx="5736373" cy="1237926"/>
            </a:xfrm>
            <a:prstGeom prst="rect">
              <a:avLst/>
            </a:prstGeom>
            <a:noFill/>
          </p:spPr>
          <p:txBody>
            <a:bodyPr wrap="square" rtlCol="0" anchor="ctr">
              <a:spAutoFit/>
            </a:bodyPr>
            <a:lstStyle/>
            <a:p>
              <a:r>
                <a:rPr lang="es-CO" b="1" dirty="0"/>
                <a:t>Proyecto</a:t>
              </a:r>
            </a:p>
            <a:p>
              <a:r>
                <a:rPr lang="es-CO" dirty="0" smtClean="0"/>
                <a:t>Implementación de la política de bienestar institucional</a:t>
              </a:r>
              <a:endParaRPr lang="es-CO" dirty="0"/>
            </a:p>
          </p:txBody>
        </p:sp>
        <p:sp>
          <p:nvSpPr>
            <p:cNvPr id="7" name="Oval 102"/>
            <p:cNvSpPr>
              <a:spLocks noChangeAspect="1"/>
            </p:cNvSpPr>
            <p:nvPr/>
          </p:nvSpPr>
          <p:spPr>
            <a:xfrm>
              <a:off x="3812494" y="1454131"/>
              <a:ext cx="1726102" cy="1122088"/>
            </a:xfrm>
            <a:prstGeom prst="ellipse">
              <a:avLst/>
            </a:prstGeom>
            <a:solidFill>
              <a:srgbClr val="A26D16"/>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41</a:t>
              </a:r>
              <a:endParaRPr lang="en-US" sz="2800" kern="0" dirty="0">
                <a:solidFill>
                  <a:schemeClr val="bg1"/>
                </a:solidFill>
                <a:latin typeface="Arial" pitchFamily="34" charset="0"/>
                <a:cs typeface="Arial" pitchFamily="34" charset="0"/>
              </a:endParaRPr>
            </a:p>
          </p:txBody>
        </p:sp>
      </p:grpSp>
      <p:pic>
        <p:nvPicPr>
          <p:cNvPr id="8" name="Imagen 7"/>
          <p:cNvPicPr>
            <a:picLocks noChangeAspect="1"/>
          </p:cNvPicPr>
          <p:nvPr/>
        </p:nvPicPr>
        <p:blipFill>
          <a:blip r:embed="rId4"/>
          <a:stretch>
            <a:fillRect/>
          </a:stretch>
        </p:blipFill>
        <p:spPr>
          <a:xfrm>
            <a:off x="596819" y="2082907"/>
            <a:ext cx="3805587" cy="1285046"/>
          </a:xfrm>
          <a:prstGeom prst="rect">
            <a:avLst/>
          </a:prstGeom>
        </p:spPr>
      </p:pic>
      <p:pic>
        <p:nvPicPr>
          <p:cNvPr id="10" name="Imagen 9"/>
          <p:cNvPicPr/>
          <p:nvPr/>
        </p:nvPicPr>
        <p:blipFill>
          <a:blip r:embed="rId5"/>
          <a:stretch>
            <a:fillRect/>
          </a:stretch>
        </p:blipFill>
        <p:spPr>
          <a:xfrm>
            <a:off x="5410533" y="3074894"/>
            <a:ext cx="3585884" cy="36428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A26D16"/>
                  </a:solidFill>
                </a:rPr>
                <a:t>Información general del proyecto</a:t>
              </a:r>
            </a:p>
          </p:txBody>
        </p:sp>
      </p:grpSp>
      <p:sp>
        <p:nvSpPr>
          <p:cNvPr id="7" name="Rectángulo 6"/>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1818158649"/>
              </p:ext>
            </p:extLst>
          </p:nvPr>
        </p:nvGraphicFramePr>
        <p:xfrm>
          <a:off x="313045" y="1457873"/>
          <a:ext cx="7468319" cy="4207068"/>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xmlns="" val="622973615"/>
                    </a:ext>
                  </a:extLst>
                </a:gridCol>
                <a:gridCol w="5165329">
                  <a:extLst>
                    <a:ext uri="{9D8B030D-6E8A-4147-A177-3AD203B41FA5}">
                      <a16:colId xmlns:a16="http://schemas.microsoft.com/office/drawing/2014/main" xmlns="" val="2008709917"/>
                    </a:ext>
                  </a:extLst>
                </a:gridCol>
              </a:tblGrid>
              <a:tr h="152440">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PDI2028 – BCV - 41</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3686363448"/>
                  </a:ext>
                </a:extLst>
              </a:tr>
              <a:tr h="304879">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3877856177"/>
                  </a:ext>
                </a:extLst>
              </a:tr>
              <a:tr h="152440">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Bienestar Institucional, Calidad de Vida e Inclusión en contextos universitarios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3739004125"/>
                  </a:ext>
                </a:extLst>
              </a:tr>
              <a:tr h="152440">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e implementación de la Política de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2434544576"/>
                  </a:ext>
                </a:extLst>
              </a:tr>
              <a:tr h="152440">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De apoyo -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617654418"/>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De evaluación y seguimiento - Control y seguimiento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4230524519"/>
                  </a:ext>
                </a:extLst>
              </a:tr>
              <a:tr h="152440">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1. Misión y proyecto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2495133300"/>
                  </a:ext>
                </a:extLst>
              </a:tr>
              <a:tr h="152440">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1942310214"/>
                  </a:ext>
                </a:extLst>
              </a:tr>
              <a:tr h="152440">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3. Profesores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3854850978"/>
                  </a:ext>
                </a:extLst>
              </a:tr>
              <a:tr h="152440">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9.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1045666369"/>
                  </a:ext>
                </a:extLst>
              </a:tr>
              <a:tr h="304879">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Comunidad Universitaria (Estudiantes, Docentes, Administrativos y egresados), todas las vicerrectorías y todas las que hacen parte del bienestar</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1339687320"/>
                  </a:ext>
                </a:extLst>
              </a:tr>
              <a:tr h="152440">
                <a:tc rowSpan="3">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Acceso, inserción y acompañamiento estudiantil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2082502029"/>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1674236701"/>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Estratégica para el Bienestar</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2829678958"/>
                  </a:ext>
                </a:extLst>
              </a:tr>
              <a:tr h="347626">
                <a:tc>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3171362131"/>
                  </a:ext>
                </a:extLst>
              </a:tr>
            </a:tbl>
          </a:graphicData>
        </a:graphic>
      </p:graphicFrame>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sp>
        <p:nvSpPr>
          <p:cNvPr id="2" name="Rectángulo 1"/>
          <p:cNvSpPr/>
          <p:nvPr/>
        </p:nvSpPr>
        <p:spPr>
          <a:xfrm>
            <a:off x="428229" y="2164737"/>
            <a:ext cx="7655859" cy="3046988"/>
          </a:xfrm>
          <a:prstGeom prst="rect">
            <a:avLst/>
          </a:prstGeom>
        </p:spPr>
        <p:txBody>
          <a:bodyPr wrap="square">
            <a:spAutoFit/>
          </a:bodyPr>
          <a:lstStyle/>
          <a:p>
            <a:pPr algn="just"/>
            <a:r>
              <a:rPr lang="es-CO" sz="2400" dirty="0"/>
              <a:t>En la Política de Bienestar Institucional es necesario contar con un sistema seguimiento que permita realizar monitoreo a los indicadores, medición de impactos e implementar acciones de mejora que garanticen la efectividad de la implementación, puesto que se han identificado avances, pero con requerimientos de análisis de la información de las acciones que aportan al Bienestar y se desconoce a profundad algunos procesos por parte de la comunidad.</a:t>
            </a:r>
          </a:p>
        </p:txBody>
      </p:sp>
      <p:sp>
        <p:nvSpPr>
          <p:cNvPr id="12" name="Rectángulo 11"/>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56377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graphicFrame>
        <p:nvGraphicFramePr>
          <p:cNvPr id="11" name="Tabla 10"/>
          <p:cNvGraphicFramePr>
            <a:graphicFrameLocks noGrp="1"/>
          </p:cNvGraphicFramePr>
          <p:nvPr>
            <p:extLst>
              <p:ext uri="{D42A27DB-BD31-4B8C-83A1-F6EECF244321}">
                <p14:modId xmlns:p14="http://schemas.microsoft.com/office/powerpoint/2010/main" val="3033652850"/>
              </p:ext>
            </p:extLst>
          </p:nvPr>
        </p:nvGraphicFramePr>
        <p:xfrm>
          <a:off x="141627" y="1219189"/>
          <a:ext cx="8279041" cy="5423246"/>
        </p:xfrm>
        <a:graphic>
          <a:graphicData uri="http://schemas.openxmlformats.org/drawingml/2006/table">
            <a:tbl>
              <a:tblPr firstRow="1" firstCol="1" bandRow="1">
                <a:tableStyleId>{5940675A-B579-460E-94D1-54222C63F5DA}</a:tableStyleId>
              </a:tblPr>
              <a:tblGrid>
                <a:gridCol w="1220885">
                  <a:extLst>
                    <a:ext uri="{9D8B030D-6E8A-4147-A177-3AD203B41FA5}">
                      <a16:colId xmlns:a16="http://schemas.microsoft.com/office/drawing/2014/main" xmlns="" val="235893282"/>
                    </a:ext>
                  </a:extLst>
                </a:gridCol>
                <a:gridCol w="2980110">
                  <a:extLst>
                    <a:ext uri="{9D8B030D-6E8A-4147-A177-3AD203B41FA5}">
                      <a16:colId xmlns:a16="http://schemas.microsoft.com/office/drawing/2014/main" xmlns="" val="152103896"/>
                    </a:ext>
                  </a:extLst>
                </a:gridCol>
                <a:gridCol w="4078046">
                  <a:extLst>
                    <a:ext uri="{9D8B030D-6E8A-4147-A177-3AD203B41FA5}">
                      <a16:colId xmlns:a16="http://schemas.microsoft.com/office/drawing/2014/main" xmlns="" val="3555018107"/>
                    </a:ext>
                  </a:extLst>
                </a:gridCol>
              </a:tblGrid>
              <a:tr h="433990">
                <a:tc>
                  <a:txBody>
                    <a:bodyPr/>
                    <a:lstStyle/>
                    <a:p>
                      <a:pPr algn="ctr">
                        <a:lnSpc>
                          <a:spcPct val="107000"/>
                        </a:lnSpc>
                        <a:spcAft>
                          <a:spcPts val="0"/>
                        </a:spcAft>
                      </a:pPr>
                      <a:r>
                        <a:rPr lang="es-CO" sz="1600" b="1" dirty="0">
                          <a:effectLst/>
                        </a:rPr>
                        <a:t>Problema Central</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600" b="1" dirty="0">
                          <a:effectLst/>
                        </a:rPr>
                        <a:t>Causas directas</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600" b="1" dirty="0">
                          <a:effectLst/>
                        </a:rPr>
                        <a:t>Causas Indirectas</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xmlns="" val="1339909099"/>
                  </a:ext>
                </a:extLst>
              </a:tr>
              <a:tr h="482787">
                <a:tc rowSpan="8">
                  <a:txBody>
                    <a:bodyPr/>
                    <a:lstStyle/>
                    <a:p>
                      <a:pPr algn="ctr">
                        <a:lnSpc>
                          <a:spcPct val="107000"/>
                        </a:lnSpc>
                        <a:spcAft>
                          <a:spcPts val="1200"/>
                        </a:spcAft>
                      </a:pPr>
                      <a:r>
                        <a:rPr lang="es-CO" sz="1100" kern="1200" dirty="0" smtClean="0">
                          <a:solidFill>
                            <a:schemeClr val="tx1"/>
                          </a:solidFill>
                          <a:effectLst/>
                          <a:latin typeface="+mn-lt"/>
                          <a:ea typeface="+mn-ea"/>
                          <a:cs typeface="+mn-cs"/>
                        </a:rPr>
                        <a:t>La Universidad cuenta con un sistema de información que no incluye el seguimiento y monitoreo de los programas, proyectos y acciones realizadas, así como estrategias de comunicación y cultura alrededor  del Bienestar de la Comunidad Universitaria.</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 Debilidad de indicadores de gestión que permitan </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realizar monitoreo, seguimiento y control integrado de las actividades ofrecidas para el bienestar de la comunidad universitaria.</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1.1. Carencia de línea base en temas de bienestar y calidad de vida de toda la comunidad universitaria.</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3885958664"/>
                  </a:ext>
                </a:extLst>
              </a:tr>
              <a:tr h="726873">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2. Debilidad en la comunicación para la generación de información producto de las acciones desarrolladas por los procesos que le aportan al Bienestar Institucional.</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2.1. Falta de estrategias de comunicación para recopilación de información asociada al Bienestar Institucional.</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2.2.  No existe un proceso de divulgación entorno al bienestar</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2.3. Subutilización de los canales de comunicación existentes en la Universidad para la promoción de los programas y actividades de Bienestar Institucional</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3023701518"/>
                  </a:ext>
                </a:extLst>
              </a:tr>
              <a:tr h="726873">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3. Debilidad  en la articulación de las dependencias y programas para la difusión y promoción de ofertas de bienestar docente, dificultando el conocimiento, la participación y visibilidad de las actividades. </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3.1 Fallas en los canales de comunicación entre las dependencias </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3.2  Falta de estrategias para la consolidación de la Oferta de servicios                                                                                </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3.3 Falta de acompañamiento integral a los docentes </a:t>
                      </a:r>
                    </a:p>
                  </a:txBody>
                  <a:tcPr marL="44450" marR="44450" marT="0" marB="0" anchor="ctr">
                    <a:solidFill>
                      <a:srgbClr val="F1D7B5"/>
                    </a:solidFill>
                  </a:tcPr>
                </a:tc>
              </a:tr>
              <a:tr h="216996">
                <a:tc vMerge="1">
                  <a:txBody>
                    <a:bodyPr/>
                    <a:lstStyle/>
                    <a:p>
                      <a:endParaRPr lang="es-CO"/>
                    </a:p>
                  </a:txBody>
                  <a:tcPr/>
                </a:tc>
                <a:tc>
                  <a:txBody>
                    <a:bodyPr/>
                    <a:lstStyle/>
                    <a:p>
                      <a:pPr algn="ctr">
                        <a:lnSpc>
                          <a:spcPct val="107000"/>
                        </a:lnSpc>
                        <a:spcAft>
                          <a:spcPts val="0"/>
                        </a:spcAft>
                      </a:pPr>
                      <a:r>
                        <a:rPr lang="es-CO" sz="1600" b="1" dirty="0">
                          <a:effectLst/>
                        </a:rPr>
                        <a:t>Efectos directos</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600" b="1" dirty="0">
                          <a:effectLst/>
                        </a:rPr>
                        <a:t>Efectos indirectos</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xmlns="" val="1890901300"/>
                  </a:ext>
                </a:extLst>
              </a:tr>
              <a:tr h="482787">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1. Deficiente control de los resultados que permitan diagnosticar las condiciones de bienestar de la comunidad universitaria y el impacto al implementar las estrategias.</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1.1. Escasa elaboración de propuestas de mejora.</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1.2. Desconocimiento de los impactos que causan los programas, proyectos y acciones de Bienestar.</a:t>
                      </a:r>
                    </a:p>
                  </a:txBody>
                  <a:tcPr marL="44450" marR="44450" marT="0" marB="0" anchor="ctr">
                    <a:solidFill>
                      <a:srgbClr val="F1D7B5"/>
                    </a:solidFill>
                  </a:tcPr>
                </a:tc>
                <a:extLst>
                  <a:ext uri="{0D108BD9-81ED-4DB2-BD59-A6C34878D82A}">
                    <a16:rowId xmlns:a16="http://schemas.microsoft.com/office/drawing/2014/main" xmlns="" val="404011323"/>
                  </a:ext>
                </a:extLst>
              </a:tr>
              <a:tr h="360744">
                <a:tc vMerge="1">
                  <a:txBody>
                    <a:bodyPr/>
                    <a:lstStyle/>
                    <a:p>
                      <a:pPr algn="ctr">
                        <a:lnSpc>
                          <a:spcPct val="107000"/>
                        </a:lnSpc>
                        <a:spcAft>
                          <a:spcPts val="1200"/>
                        </a:spcAft>
                      </a:pP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2. Información incompleta que no permite identificar si los resultados e impactos dan cuenta del avance en términos de la estrategia de bienestar.</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2.1. Escasa claridad en las metas e impactos medibles en cada proceso que desarrolle actividades dirigidas al Bienestar.</a:t>
                      </a:r>
                    </a:p>
                  </a:txBody>
                  <a:tcPr marL="44450" marR="44450" marT="0" marB="0" anchor="ctr">
                    <a:solidFill>
                      <a:srgbClr val="F1D7B5"/>
                    </a:solidFill>
                  </a:tcPr>
                </a:tc>
                <a:extLst>
                  <a:ext uri="{0D108BD9-81ED-4DB2-BD59-A6C34878D82A}">
                    <a16:rowId xmlns:a16="http://schemas.microsoft.com/office/drawing/2014/main" xmlns="" val="1788227127"/>
                  </a:ext>
                </a:extLst>
              </a:tr>
              <a:tr h="203781">
                <a:tc vMerge="1">
                  <a:txBody>
                    <a:bodyPr/>
                    <a:lstStyle/>
                    <a:p>
                      <a:pPr algn="ctr">
                        <a:lnSpc>
                          <a:spcPct val="107000"/>
                        </a:lnSpc>
                        <a:spcAft>
                          <a:spcPts val="1200"/>
                        </a:spcAft>
                      </a:pP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3.Desconocimiento de la comunidad universitaria por los programas, proyectos y accione dirigidas al bienestar</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3.1. No ha reconocimiento de la actividades y estrategias alrededor del Bienestar dirigido a los diferentes estamentos.</a:t>
                      </a:r>
                    </a:p>
                  </a:txBody>
                  <a:tcPr marL="44450" marR="44450" marT="0" marB="0" anchor="ctr">
                    <a:solidFill>
                      <a:srgbClr val="F1D7B5"/>
                    </a:solidFill>
                  </a:tcPr>
                </a:tc>
                <a:extLst>
                  <a:ext uri="{0D108BD9-81ED-4DB2-BD59-A6C34878D82A}">
                    <a16:rowId xmlns:a16="http://schemas.microsoft.com/office/drawing/2014/main" xmlns="" val="2309024326"/>
                  </a:ext>
                </a:extLst>
              </a:tr>
              <a:tr h="659487">
                <a:tc vMerge="1">
                  <a:txBody>
                    <a:bodyPr/>
                    <a:lstStyle/>
                    <a:p>
                      <a:pPr algn="ctr">
                        <a:lnSpc>
                          <a:spcPct val="107000"/>
                        </a:lnSpc>
                        <a:spcAft>
                          <a:spcPts val="1200"/>
                        </a:spcAft>
                      </a:pP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4. Poca participación de los Docentes en las estrategias relacionadas con el Bienestar. </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4.1. Desconocimiento de parte del docente de las estrategias que pueden generarle bienestar.   </a:t>
                      </a:r>
                    </a:p>
                  </a:txBody>
                  <a:tcPr marL="44450" marR="44450" marT="0" marB="0" anchor="ctr">
                    <a:solidFill>
                      <a:srgbClr val="F1D7B5"/>
                    </a:solidFill>
                  </a:tcPr>
                </a:tc>
              </a:tr>
            </a:tbl>
          </a:graphicData>
        </a:graphic>
      </p:graphicFrame>
      <p:sp>
        <p:nvSpPr>
          <p:cNvPr id="12" name="Rectángulo 11"/>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008126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2191038" y="412377"/>
            <a:ext cx="6450938" cy="661471"/>
            <a:chOff x="4690885" y="1471730"/>
            <a:chExt cx="6531887" cy="1104489"/>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9"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Descripción del proyecto</a:t>
              </a:r>
              <a:endParaRPr lang="es-CO" sz="2800" b="1" dirty="0">
                <a:solidFill>
                  <a:srgbClr val="A26D16"/>
                </a:solidFill>
              </a:endParaRPr>
            </a:p>
          </p:txBody>
        </p:sp>
      </p:grpSp>
      <p:graphicFrame>
        <p:nvGraphicFramePr>
          <p:cNvPr id="14" name="3 Diagrama"/>
          <p:cNvGraphicFramePr/>
          <p:nvPr>
            <p:extLst>
              <p:ext uri="{D42A27DB-BD31-4B8C-83A1-F6EECF244321}">
                <p14:modId xmlns:p14="http://schemas.microsoft.com/office/powerpoint/2010/main" val="3847011092"/>
              </p:ext>
            </p:extLst>
          </p:nvPr>
        </p:nvGraphicFramePr>
        <p:xfrm>
          <a:off x="3943560" y="1282125"/>
          <a:ext cx="4512402"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71718" y="1655093"/>
            <a:ext cx="3568379" cy="4524315"/>
          </a:xfrm>
          <a:prstGeom prst="rect">
            <a:avLst/>
          </a:prstGeom>
        </p:spPr>
        <p:txBody>
          <a:bodyPr wrap="square">
            <a:spAutoFit/>
          </a:bodyPr>
          <a:lstStyle/>
          <a:p>
            <a:pPr algn="just"/>
            <a:r>
              <a:rPr lang="es-CO" sz="1200" dirty="0"/>
              <a:t>La política de Bienestar Institucional hace parte del plan de gobierno del actual Rector, la cual la cual se complementa bajo las necesidades de alta dirección y los diferentes estamentos de la Universidad, el objetivo en términos generales de la misma es brindar oportunidades para el desarrollo humano desde la formación integral, la construcción de comunidad y la calidad de vida a estudiantes, docentes, administrativos y egresados, con proyectos dirigidos al desarrollo intelectual, físico, psicoactivo, social y cultural en ambientes favorables que proporcionan satisfacción a las personas de la institución en el cumplimiento de sus objetivos e intereses.</a:t>
            </a:r>
          </a:p>
          <a:p>
            <a:pPr algn="just"/>
            <a:r>
              <a:rPr lang="es-CO" sz="1200" dirty="0"/>
              <a:t> </a:t>
            </a:r>
          </a:p>
          <a:p>
            <a:pPr algn="just"/>
            <a:r>
              <a:rPr lang="es-CO" sz="1200" dirty="0"/>
              <a:t>Con el proyecto se busca generar un sistema de seguimiento de los programas, proyectos y acciones de la Política de Bienestar, con indicadores de gestión que permitan realizar monitoreo y control, articulando los procesos que le aportan al Bienestar Institucional. De este modo conocer el comportamiento en el proceso de implementación y tomar decisiones pertinentes que le aporten al mejoramiento y contribución del desarrollo humano integral de quienes conforman la comunidad universitaria.</a:t>
            </a:r>
          </a:p>
        </p:txBody>
      </p:sp>
      <p:sp>
        <p:nvSpPr>
          <p:cNvPr id="11" name="Rectángulo 10"/>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289145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Objetivos del proyecto</a:t>
              </a:r>
              <a:endParaRPr lang="es-CO" sz="2800" b="1" dirty="0">
                <a:solidFill>
                  <a:srgbClr val="A26D16"/>
                </a:solidFill>
              </a:endParaRPr>
            </a:p>
          </p:txBody>
        </p:sp>
      </p:grpSp>
      <p:sp>
        <p:nvSpPr>
          <p:cNvPr id="12"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General</a:t>
            </a:r>
            <a:endParaRPr lang="es-CO" dirty="0">
              <a:solidFill>
                <a:srgbClr val="A26D16"/>
              </a:solidFill>
            </a:endParaRPr>
          </a:p>
        </p:txBody>
      </p:sp>
      <p:sp>
        <p:nvSpPr>
          <p:cNvPr id="13" name="TextBox 12"/>
          <p:cNvSpPr txBox="1">
            <a:spLocks/>
          </p:cNvSpPr>
          <p:nvPr/>
        </p:nvSpPr>
        <p:spPr>
          <a:xfrm>
            <a:off x="198343" y="2678360"/>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Específicos</a:t>
            </a:r>
            <a:endParaRPr lang="es-CO" dirty="0">
              <a:solidFill>
                <a:srgbClr val="A26D16"/>
              </a:solidFill>
            </a:endParaRPr>
          </a:p>
        </p:txBody>
      </p:sp>
      <p:sp>
        <p:nvSpPr>
          <p:cNvPr id="2" name="Rectángulo 1"/>
          <p:cNvSpPr/>
          <p:nvPr/>
        </p:nvSpPr>
        <p:spPr>
          <a:xfrm>
            <a:off x="198343" y="1901442"/>
            <a:ext cx="8327090" cy="646331"/>
          </a:xfrm>
          <a:prstGeom prst="rect">
            <a:avLst/>
          </a:prstGeom>
        </p:spPr>
        <p:txBody>
          <a:bodyPr wrap="square">
            <a:spAutoFit/>
          </a:bodyPr>
          <a:lstStyle/>
          <a:p>
            <a:r>
              <a:rPr lang="es-CO" dirty="0"/>
              <a:t>Establecer un sistema de seguimiento y comunicación que facilite los procesos asociados a la Política de Bienestar.</a:t>
            </a:r>
          </a:p>
        </p:txBody>
      </p:sp>
      <p:sp>
        <p:nvSpPr>
          <p:cNvPr id="3" name="Rectángulo 2"/>
          <p:cNvSpPr/>
          <p:nvPr/>
        </p:nvSpPr>
        <p:spPr>
          <a:xfrm>
            <a:off x="198343" y="3289078"/>
            <a:ext cx="7608176" cy="3693319"/>
          </a:xfrm>
          <a:prstGeom prst="rect">
            <a:avLst/>
          </a:prstGeom>
        </p:spPr>
        <p:txBody>
          <a:bodyPr wrap="square">
            <a:spAutoFit/>
          </a:bodyPr>
          <a:lstStyle/>
          <a:p>
            <a:pPr marL="285750" lvl="0" indent="-285750">
              <a:buFont typeface="Wingdings" panose="05000000000000000000" pitchFamily="2" charset="2"/>
              <a:buChar char="Ø"/>
            </a:pPr>
            <a:r>
              <a:rPr lang="es-CO" dirty="0"/>
              <a:t>Implementar un sistema de seguimiento con los respectivos indicadores que permitan analizar los resultados de los programas, proyectos y acciones de la Política de Bienestar.</a:t>
            </a:r>
          </a:p>
          <a:p>
            <a:r>
              <a:rPr lang="es-CO" dirty="0"/>
              <a:t> </a:t>
            </a:r>
          </a:p>
          <a:p>
            <a:pPr marL="285750" lvl="0" indent="-285750">
              <a:buFont typeface="Wingdings" panose="05000000000000000000" pitchFamily="2" charset="2"/>
              <a:buChar char="Ø"/>
            </a:pPr>
            <a:r>
              <a:rPr lang="es-CO" dirty="0"/>
              <a:t>Implementar estrategias para la comunicación y difusión de los programas y actividades encaminadas al bienestar </a:t>
            </a:r>
            <a:r>
              <a:rPr lang="es-CO" dirty="0" smtClean="0"/>
              <a:t>institucional.</a:t>
            </a:r>
          </a:p>
          <a:p>
            <a:pPr marL="285750" lvl="0" indent="-285750">
              <a:buFont typeface="Wingdings" panose="05000000000000000000" pitchFamily="2" charset="2"/>
              <a:buChar char="Ø"/>
            </a:pPr>
            <a:endParaRPr lang="es-CO" dirty="0"/>
          </a:p>
          <a:p>
            <a:pPr marL="285750" indent="-285750" algn="just">
              <a:buFont typeface="Wingdings" panose="05000000000000000000" pitchFamily="2" charset="2"/>
              <a:buChar char="Ø"/>
            </a:pPr>
            <a:r>
              <a:rPr lang="es-CO" dirty="0"/>
              <a:t>Implementar un programa de acompañamiento integral para los docentes, que permita identificar las necesidades, a fin de establecer unas líneas estratégicas de  acercamiento y orientación, que contribuyan a mejorar, la calidad de vida y las condiciones de trabajo del docente;   en articulación con las dependencias y programas de las Vicerrectorías.</a:t>
            </a:r>
          </a:p>
          <a:p>
            <a:pPr marL="285750" lvl="0" indent="-285750">
              <a:buFont typeface="Wingdings" panose="05000000000000000000" pitchFamily="2" charset="2"/>
              <a:buChar char="Ø"/>
            </a:pPr>
            <a:endParaRPr lang="es-CO" dirty="0"/>
          </a:p>
        </p:txBody>
      </p:sp>
      <p:sp>
        <p:nvSpPr>
          <p:cNvPr id="14" name="Rectángulo 13"/>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73509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Planes operativos</a:t>
              </a:r>
              <a:endParaRPr lang="es-CO" sz="2800" b="1" dirty="0">
                <a:solidFill>
                  <a:srgbClr val="A26D16"/>
                </a:solidFill>
              </a:endParaRPr>
            </a:p>
          </p:txBody>
        </p:sp>
      </p:grpSp>
      <p:graphicFrame>
        <p:nvGraphicFramePr>
          <p:cNvPr id="12" name="Tabla 11"/>
          <p:cNvGraphicFramePr>
            <a:graphicFrameLocks noGrp="1"/>
          </p:cNvGraphicFramePr>
          <p:nvPr>
            <p:extLst>
              <p:ext uri="{D42A27DB-BD31-4B8C-83A1-F6EECF244321}">
                <p14:modId xmlns:p14="http://schemas.microsoft.com/office/powerpoint/2010/main" val="824283643"/>
              </p:ext>
            </p:extLst>
          </p:nvPr>
        </p:nvGraphicFramePr>
        <p:xfrm>
          <a:off x="136828" y="1219189"/>
          <a:ext cx="7674508" cy="5329239"/>
        </p:xfrm>
        <a:graphic>
          <a:graphicData uri="http://schemas.openxmlformats.org/drawingml/2006/table">
            <a:tbl>
              <a:tblPr firstRow="1" firstCol="1" bandRow="1">
                <a:tableStyleId>{5940675A-B579-460E-94D1-54222C63F5DA}</a:tableStyleId>
              </a:tblPr>
              <a:tblGrid>
                <a:gridCol w="2501872">
                  <a:extLst>
                    <a:ext uri="{9D8B030D-6E8A-4147-A177-3AD203B41FA5}">
                      <a16:colId xmlns:a16="http://schemas.microsoft.com/office/drawing/2014/main" xmlns="" val="622973615"/>
                    </a:ext>
                  </a:extLst>
                </a:gridCol>
                <a:gridCol w="5172636">
                  <a:extLst>
                    <a:ext uri="{9D8B030D-6E8A-4147-A177-3AD203B41FA5}">
                      <a16:colId xmlns:a16="http://schemas.microsoft.com/office/drawing/2014/main" xmlns="" val="2008709917"/>
                    </a:ext>
                  </a:extLst>
                </a:gridCol>
              </a:tblGrid>
              <a:tr h="205241">
                <a:tc>
                  <a:txBody>
                    <a:bodyPr/>
                    <a:lstStyle/>
                    <a:p>
                      <a:pPr algn="ctr">
                        <a:lnSpc>
                          <a:spcPct val="107000"/>
                        </a:lnSpc>
                        <a:spcAft>
                          <a:spcPts val="0"/>
                        </a:spcAft>
                      </a:pPr>
                      <a:r>
                        <a:rPr lang="es-CO" sz="1800" b="1" dirty="0" smtClean="0">
                          <a:solidFill>
                            <a:schemeClr val="tx1"/>
                          </a:solidFill>
                          <a:effectLst/>
                        </a:rPr>
                        <a:t>Plan operativo</a:t>
                      </a:r>
                      <a:endParaRPr lang="es-CO"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ctr">
                        <a:lnSpc>
                          <a:spcPct val="107000"/>
                        </a:lnSpc>
                        <a:spcAft>
                          <a:spcPts val="0"/>
                        </a:spcAft>
                      </a:pPr>
                      <a:r>
                        <a:rPr lang="es-CO" sz="1800" b="1" dirty="0" smtClean="0">
                          <a:solidFill>
                            <a:schemeClr val="tx1"/>
                          </a:solidFill>
                          <a:effectLst/>
                        </a:rPr>
                        <a:t>Acciones</a:t>
                      </a:r>
                      <a:endParaRPr lang="es-CO"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extLst>
                  <a:ext uri="{0D108BD9-81ED-4DB2-BD59-A6C34878D82A}">
                    <a16:rowId xmlns:a16="http://schemas.microsoft.com/office/drawing/2014/main" xmlns="" val="3686363448"/>
                  </a:ext>
                </a:extLst>
              </a:tr>
              <a:tr h="485289">
                <a:tc>
                  <a:txBody>
                    <a:bodyPr/>
                    <a:lstStyle/>
                    <a:p>
                      <a:pPr algn="ctr">
                        <a:lnSpc>
                          <a:spcPct val="107000"/>
                        </a:lnSpc>
                        <a:spcAft>
                          <a:spcPts val="0"/>
                        </a:spcAft>
                      </a:pPr>
                      <a:r>
                        <a:rPr lang="es-CO" sz="1600" b="1" kern="1200" dirty="0" smtClean="0">
                          <a:solidFill>
                            <a:schemeClr val="tx1"/>
                          </a:solidFill>
                          <a:effectLst/>
                          <a:latin typeface="+mn-lt"/>
                          <a:ea typeface="+mn-ea"/>
                          <a:cs typeface="+mn-cs"/>
                        </a:rPr>
                        <a:t>Seguimiento de la política de Bienestar Institucional</a:t>
                      </a:r>
                      <a:endParaRPr lang="es-CO" sz="10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400" kern="1200" dirty="0" smtClean="0">
                          <a:solidFill>
                            <a:schemeClr val="tx1"/>
                          </a:solidFill>
                          <a:effectLst/>
                          <a:latin typeface="+mn-lt"/>
                          <a:ea typeface="+mn-ea"/>
                          <a:cs typeface="+mn-cs"/>
                        </a:rPr>
                        <a:t>Diseñar el sistema de seguimiento de la Política de bienestar articulado a los indicadores de la misma. Articular el sistema de seguimiento de la política con la medición de calidad de vida. Implementación del sistema integrado de seguimiento de la Política de Bienestar. Verificación de la efectividad del sistema de seguimiento. Generación y análisis de resultados sobre la articulación de la medición de Calidad de Vida y Bienestar.</a:t>
                      </a: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1D7B5"/>
                    </a:solidFill>
                  </a:tcPr>
                </a:tc>
                <a:extLst>
                  <a:ext uri="{0D108BD9-81ED-4DB2-BD59-A6C34878D82A}">
                    <a16:rowId xmlns:a16="http://schemas.microsoft.com/office/drawing/2014/main" xmlns="" val="3877856177"/>
                  </a:ext>
                </a:extLst>
              </a:tr>
              <a:tr h="485289">
                <a:tc>
                  <a:txBody>
                    <a:bodyPr/>
                    <a:lstStyle/>
                    <a:p>
                      <a:pPr algn="ctr">
                        <a:lnSpc>
                          <a:spcPct val="107000"/>
                        </a:lnSpc>
                        <a:spcAft>
                          <a:spcPts val="0"/>
                        </a:spcAft>
                      </a:pPr>
                      <a:r>
                        <a:rPr lang="es-CO" sz="1600" b="1" kern="1200" dirty="0" smtClean="0">
                          <a:solidFill>
                            <a:schemeClr val="tx1"/>
                          </a:solidFill>
                          <a:effectLst/>
                          <a:latin typeface="+mn-lt"/>
                          <a:ea typeface="+mn-ea"/>
                          <a:cs typeface="+mn-cs"/>
                        </a:rPr>
                        <a:t>Divulgación y comunicación de Política de Bienestar Institucional</a:t>
                      </a:r>
                      <a:endParaRPr lang="es-CO" sz="10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400" kern="1200" dirty="0" smtClean="0">
                          <a:solidFill>
                            <a:schemeClr val="tx1"/>
                          </a:solidFill>
                          <a:effectLst/>
                          <a:latin typeface="+mn-lt"/>
                          <a:ea typeface="+mn-ea"/>
                          <a:cs typeface="+mn-cs"/>
                        </a:rPr>
                        <a:t>Elaborar un plan de comunicaciones de la Política de bienestar Institucional. Socialización de Acuerdo y plan de implementación de la Política de Bienestar Institucional. Implementación del plan de comunicaciones de la Política de bienestar Institucional. Evaluación del plan de comunicación. Retroalimentación y mejoras al plan de comunicación</a:t>
                      </a: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1D7B5"/>
                    </a:solidFill>
                  </a:tcPr>
                </a:tc>
                <a:extLst>
                  <a:ext uri="{0D108BD9-81ED-4DB2-BD59-A6C34878D82A}">
                    <a16:rowId xmlns:a16="http://schemas.microsoft.com/office/drawing/2014/main" xmlns="" val="3333210819"/>
                  </a:ext>
                </a:extLst>
              </a:tr>
              <a:tr h="485289">
                <a:tc>
                  <a:txBody>
                    <a:bodyPr/>
                    <a:lstStyle/>
                    <a:p>
                      <a:pPr algn="ctr">
                        <a:lnSpc>
                          <a:spcPct val="107000"/>
                        </a:lnSpc>
                        <a:spcAft>
                          <a:spcPts val="0"/>
                        </a:spcAft>
                      </a:pPr>
                      <a:r>
                        <a:rPr lang="es-CO" sz="1600" b="1" kern="1200" dirty="0" smtClean="0">
                          <a:solidFill>
                            <a:schemeClr val="tx1"/>
                          </a:solidFill>
                          <a:effectLst/>
                          <a:latin typeface="+mn-lt"/>
                          <a:ea typeface="+mn-ea"/>
                          <a:cs typeface="+mn-cs"/>
                        </a:rPr>
                        <a:t>Programa de Acompañamiento Integral Docentes  PAID: </a:t>
                      </a:r>
                      <a:endParaRPr lang="es-CO" sz="1600" b="1" kern="1200" dirty="0">
                        <a:solidFill>
                          <a:schemeClr val="tx1"/>
                        </a:solidFill>
                        <a:effectLst/>
                        <a:latin typeface="+mn-lt"/>
                        <a:ea typeface="+mn-ea"/>
                        <a:cs typeface="+mn-cs"/>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400" kern="1200" dirty="0" smtClean="0">
                          <a:solidFill>
                            <a:schemeClr val="tx1"/>
                          </a:solidFill>
                          <a:effectLst/>
                          <a:latin typeface="+mn-lt"/>
                          <a:ea typeface="+mn-ea"/>
                          <a:cs typeface="+mn-cs"/>
                        </a:rPr>
                        <a:t>Sensibilización  y socialización del programa de acompañamiento integral –PAID. Aplicación de prueba Diagnóstica Línea Base y SAT y análisis de datos. Creación y uso de módulos y registros PAID. (Sistema de agendamiento, registros de atención). Consolidación y difusión, oferta de acciones de bienestar. Implementación de plan de comunicaciones. Generación y manejo de Indicadores y estadísticas. Medición del Impacto del programa PAID. Implementación de las líneas de acompañamiento biopsicosocial, bienestar laboral, desarrollo docente y acompañamiento familiar.</a:t>
                      </a:r>
                    </a:p>
                    <a:p>
                      <a:pPr marL="0" marR="0" lvl="0" indent="0" algn="just" defTabSz="914400" rtl="0" eaLnBrk="1" fontAlgn="auto" latinLnBrk="0" hangingPunct="1">
                        <a:lnSpc>
                          <a:spcPct val="107000"/>
                        </a:lnSpc>
                        <a:spcBef>
                          <a:spcPts val="0"/>
                        </a:spcBef>
                        <a:spcAft>
                          <a:spcPts val="0"/>
                        </a:spcAft>
                        <a:buClrTx/>
                        <a:buSzTx/>
                        <a:buFontTx/>
                        <a:buNone/>
                        <a:tabLst/>
                        <a:defRPr/>
                      </a:pP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1D7B5"/>
                    </a:solidFill>
                  </a:tcPr>
                </a:tc>
              </a:tr>
            </a:tbl>
          </a:graphicData>
        </a:graphic>
      </p:graphicFrame>
      <p:sp>
        <p:nvSpPr>
          <p:cNvPr id="7" name="Rectángulo 6"/>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264764800"/>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4104</TotalTime>
  <Words>1110</Words>
  <Application>Microsoft Office PowerPoint</Application>
  <PresentationFormat>Presentación en pantalla (4:3)</PresentationFormat>
  <Paragraphs>83</Paragraphs>
  <Slides>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Arial</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Julián</cp:lastModifiedBy>
  <cp:revision>575</cp:revision>
  <cp:lastPrinted>2017-05-16T14:27:28Z</cp:lastPrinted>
  <dcterms:created xsi:type="dcterms:W3CDTF">2017-03-06T22:18:18Z</dcterms:created>
  <dcterms:modified xsi:type="dcterms:W3CDTF">2021-05-19T14:05:38Z</dcterms:modified>
</cp:coreProperties>
</file>