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31F"/>
    <a:srgbClr val="DAEFC3"/>
    <a:srgbClr val="6EA92D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4B731F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dirty="0" smtClean="0"/>
            <a:t>Asociación de Egresados, Oficina de Planeación, Vicerrectoría de Responsabilidad Social y Bienestar Universitario, Vicerrectoría de Investigación, Innovación y Extensión, Programas académicos, Oficina de Relaciones Internacionales, Gestión de comunicaciones y protocolo institucional</a:t>
          </a:r>
          <a:endParaRPr lang="es-CO" sz="105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Estudiantes de Pregrado de la Universidad. Egresados graduados de pregrado y posgrado de la Universidad. </a:t>
          </a:r>
          <a:r>
            <a:rPr lang="es-ES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Empleadores, empresarios, jefes de recursos humanos. </a:t>
          </a:r>
          <a:r>
            <a:rPr lang="es-CO" sz="105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Dependencias que manejan cursos de extensión de la Universidad. </a:t>
          </a:r>
          <a:endParaRPr lang="es-CO" sz="11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05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Empresas a nivel nacional e internacional.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Empleadores y jefes de recursos humanos. </a:t>
          </a:r>
          <a:r>
            <a:rPr lang="es-ES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Ministerio de Educación Nacional. Ministerio de Trabajo.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Red de Graduados del Eje Cafetero y Norte del Valle. </a:t>
          </a:r>
          <a:endParaRPr lang="es-ES" sz="105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93998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442773" custScaleY="13700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445887" custScaleY="1381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447909" custScaleY="1398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179111" y="0"/>
          <a:ext cx="2283706" cy="588590"/>
        </a:xfrm>
        <a:prstGeom prst="roundRect">
          <a:avLst>
            <a:gd name="adj" fmla="val 10000"/>
          </a:avLst>
        </a:prstGeom>
        <a:solidFill>
          <a:srgbClr val="4B731F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196350" y="17239"/>
        <a:ext cx="2249228" cy="554112"/>
      </dsp:txXfrm>
    </dsp:sp>
    <dsp:sp modelId="{107B593D-2B7E-47A1-B237-2D44EE17772E}">
      <dsp:nvSpPr>
        <dsp:cNvPr id="0" name=""/>
        <dsp:cNvSpPr/>
      </dsp:nvSpPr>
      <dsp:spPr>
        <a:xfrm>
          <a:off x="407482" y="588590"/>
          <a:ext cx="228370" cy="551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574"/>
              </a:lnTo>
              <a:lnTo>
                <a:pt x="228370" y="551574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635852" y="736956"/>
          <a:ext cx="4169789" cy="806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kern="1200" dirty="0" smtClean="0"/>
            <a:t>Asociación de Egresados, Oficina de Planeación, Vicerrectoría de Responsabilidad Social y Bienestar Universitario, Vicerrectoría de Investigación, Innovación y Extensión, Programas académicos, Oficina de Relaciones Internacionales, Gestión de comunicaciones y protocolo institucional</a:t>
          </a:r>
          <a:endParaRPr lang="es-CO" sz="105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659471" y="760575"/>
        <a:ext cx="4122551" cy="759177"/>
      </dsp:txXfrm>
    </dsp:sp>
    <dsp:sp modelId="{94DEC999-591D-4E68-9D00-6890F125307D}">
      <dsp:nvSpPr>
        <dsp:cNvPr id="0" name=""/>
        <dsp:cNvSpPr/>
      </dsp:nvSpPr>
      <dsp:spPr>
        <a:xfrm>
          <a:off x="407482" y="588590"/>
          <a:ext cx="228370" cy="1508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539"/>
              </a:lnTo>
              <a:lnTo>
                <a:pt x="228370" y="1508539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635852" y="1690519"/>
          <a:ext cx="4199115" cy="813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Empresas a nivel nacional e internacional. 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Empleadores y jefes de recursos humanos. </a:t>
          </a:r>
          <a:r>
            <a:rPr lang="es-ES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Ministerio de Educación Nacional. Ministerio de Trabajo. 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Red de Graduados del Eje Cafetero y Norte del Valle. </a:t>
          </a:r>
          <a:endParaRPr lang="es-ES" sz="105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659670" y="1714337"/>
        <a:ext cx="4151479" cy="765583"/>
      </dsp:txXfrm>
    </dsp:sp>
    <dsp:sp modelId="{983EE482-34B4-4DDE-A5BB-56DAF2F5E8D4}">
      <dsp:nvSpPr>
        <dsp:cNvPr id="0" name=""/>
        <dsp:cNvSpPr/>
      </dsp:nvSpPr>
      <dsp:spPr>
        <a:xfrm>
          <a:off x="407482" y="588590"/>
          <a:ext cx="228370" cy="2473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3918"/>
              </a:lnTo>
              <a:lnTo>
                <a:pt x="228370" y="2473918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635852" y="2650886"/>
          <a:ext cx="4218157" cy="823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Estudiantes de Pregrado de la Universidad. Egresados graduados de pregrado y posgrado de la Universidad. </a:t>
          </a:r>
          <a:r>
            <a:rPr lang="es-ES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Empleadores, empresarios, jefes de recursos humanos. </a:t>
          </a:r>
          <a:r>
            <a:rPr lang="es-CO" sz="105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Dependencias que manejan cursos de extensión de la Universidad. </a:t>
          </a:r>
          <a:endParaRPr lang="es-CO" sz="1100" b="0" kern="1200" dirty="0">
            <a:latin typeface="+mn-lt"/>
          </a:endParaRPr>
        </a:p>
      </dsp:txBody>
      <dsp:txXfrm>
        <a:off x="659964" y="2674998"/>
        <a:ext cx="4169933" cy="775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57" y="5726086"/>
            <a:ext cx="980143" cy="9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grpSp>
        <p:nvGrpSpPr>
          <p:cNvPr id="10" name="Group 106"/>
          <p:cNvGrpSpPr/>
          <p:nvPr/>
        </p:nvGrpSpPr>
        <p:grpSpPr>
          <a:xfrm>
            <a:off x="367554" y="4096647"/>
            <a:ext cx="3575848" cy="1312641"/>
            <a:chOff x="3812494" y="1454131"/>
            <a:chExt cx="7410278" cy="1122088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399" y="1646188"/>
              <a:ext cx="5736373" cy="7892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 smtClean="0"/>
                <a:t>Acompañamiento al desarrollo del egresado</a:t>
              </a:r>
              <a:endParaRPr lang="es-CO" sz="1800" dirty="0"/>
            </a:p>
          </p:txBody>
        </p:sp>
        <p:sp>
          <p:nvSpPr>
            <p:cNvPr id="13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6EA9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06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Imagen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065059" y="3542231"/>
            <a:ext cx="3958347" cy="30288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41" y="684131"/>
            <a:ext cx="3409670" cy="57000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13" y="1759247"/>
            <a:ext cx="3724275" cy="127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853704"/>
              </p:ext>
            </p:extLst>
          </p:nvPr>
        </p:nvGraphicFramePr>
        <p:xfrm>
          <a:off x="240207" y="1234094"/>
          <a:ext cx="7589343" cy="55405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4031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249033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13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CEA - 06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25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Académica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208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Excelencia Académica para la Formación Integral 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208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Egresados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0269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Egresados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56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Estratégico – Direccionamiento Institucional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852138"/>
                  </a:ext>
                </a:extLst>
              </a:tr>
              <a:tr h="3040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– Investigación e Innovación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20342"/>
                  </a:ext>
                </a:extLst>
              </a:tr>
              <a:tr h="156046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56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535338"/>
                  </a:ext>
                </a:extLst>
              </a:tr>
              <a:tr h="156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nacional e internacional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936141"/>
                  </a:ext>
                </a:extLst>
              </a:tr>
              <a:tr h="156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 Recursos de apoyo académico e infraestructura física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465975"/>
                  </a:ext>
                </a:extLst>
              </a:tr>
              <a:tr h="482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Asociación de Egresados, Oficina de Planeación, Vicerrectoría de Responsabilidad Social y Bienestar Universitario, Vicerrectoría de Investigación, Innovación y Extensión, Programas académicos, Oficina de Relaciones Internacionales, Gestión de comunicaciones y protocolo institucional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56046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egresados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56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12813"/>
                  </a:ext>
                </a:extLst>
              </a:tr>
              <a:tr h="1560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56724"/>
                  </a:ext>
                </a:extLst>
              </a:tr>
              <a:tr h="3193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153130"/>
                  </a:ext>
                </a:extLst>
              </a:tr>
              <a:tr h="506731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Garantizar una vida sana y promover el bienestar para todos en todas las edades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3193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693367"/>
                  </a:ext>
                </a:extLst>
              </a:tr>
              <a:tr h="3193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Promover el crecimiento económico sostenido, inclusivo y sostenible, el empleo pleno y productivo y el trabajo decente para todos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763631"/>
                  </a:ext>
                </a:extLst>
              </a:tr>
              <a:tr h="3040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 Revitalizar la alianza mundial para el desarrollo sostenible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835809"/>
                  </a:ext>
                </a:extLst>
              </a:tr>
            </a:tbl>
          </a:graphicData>
        </a:graphic>
      </p:graphicFrame>
      <p:grpSp>
        <p:nvGrpSpPr>
          <p:cNvPr id="6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7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4B731F"/>
                  </a:solidFill>
                </a:rPr>
                <a:t>Información general del proyecto</a:t>
              </a:r>
              <a:endParaRPr lang="es-CO" sz="2800" b="1" dirty="0"/>
            </a:p>
          </p:txBody>
        </p:sp>
      </p:grpSp>
      <p:sp>
        <p:nvSpPr>
          <p:cNvPr id="9" name="Rectángulo 8"/>
          <p:cNvSpPr/>
          <p:nvPr/>
        </p:nvSpPr>
        <p:spPr>
          <a:xfrm rot="16200000">
            <a:off x="6760440" y="311885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06. Acompañamiento al desarrollo del egresado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94983" y="1285214"/>
            <a:ext cx="8624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Débil contacto permanente con el egresado, para identificar la pertinencia de la formación que se está dando en la universidad, en pro del mejoramiento continuo; baja identificación de las necesidades de formación continua y posgraduada por parte del egresado; poco conocimiento de la situación laboral. Pocos insumos para los procesos de autoevaluación y acreditación institucional.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138381"/>
              </p:ext>
            </p:extLst>
          </p:nvPr>
        </p:nvGraphicFramePr>
        <p:xfrm>
          <a:off x="276813" y="2448161"/>
          <a:ext cx="7428912" cy="42694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56787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505075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067050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63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Problema Central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893728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Débiles relaciones de la Universidad Tecnológica de Pereira con sus egresados</a:t>
                      </a:r>
                      <a:endParaRPr lang="es-C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1.Estrategias de comunicación poco efectivas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Egresados incomunicados con la Universidad.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Pobre retroalimentación y participación de egresados y empleadores en procesos. 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Programas académicos con poca o nula comunicación con sus egresados. 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 Falta de una estrategia de comunicación de programas con sus egresados.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5082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No hay suficientes y adecuados indicadores de impacto de los egresados por programa en su contribución en la sociedad y en la transformación del currículo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Desconocimiento de la contribución de los egresados en la sociedad.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Poca transformación del currículo.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185830"/>
                  </a:ext>
                </a:extLst>
              </a:tr>
              <a:tr h="1637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7652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El egresado no se siente miembro activo de la comunidad universitaria y está poco enterado y comunicado de lo que sucede en la Universidad.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Desconocimiento de las necesidades del egresado.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Baja retroalimentación de los egresados a los programas académicos para el mejoramiento continuo.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Baja participación de los Egresados en diversos escenarios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 Pérdida de oportunidades por parte de los egresados para crecimiento de la Universidad.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63675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Baja participación de los egresados en procesos académicos y representantes de egresados vinculados a la universidad sin experiencia en el medio externo.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Pertinencia de la formación poco evaluada por egresados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Comunicación poco efectiva con los egresados.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 Poco cambio en los currículos académicos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 Desconocimiento de necesidades del sector empresarial externo.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103024"/>
                  </a:ext>
                </a:extLst>
              </a:tr>
              <a:tr h="64961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Se desconoce el impacto de los egresados en su contribución en la sociedad y en la transformación del currículo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 Egresados destacados sin reconocimiento institucional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 Embajadores UTP en el medio desconocidos por parte de la Universidad.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99466"/>
                  </a:ext>
                </a:extLst>
              </a:tr>
            </a:tbl>
          </a:graphicData>
        </a:graphic>
      </p:graphicFrame>
      <p:grpSp>
        <p:nvGrpSpPr>
          <p:cNvPr id="7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/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4B731F"/>
                  </a:solidFill>
                </a:rPr>
                <a:t>Identificación del problema, necesidad u oportunidad </a:t>
              </a:r>
              <a:endParaRPr lang="es-CO" sz="2500" b="1" dirty="0"/>
            </a:p>
          </p:txBody>
        </p:sp>
      </p:grpSp>
      <p:sp>
        <p:nvSpPr>
          <p:cNvPr id="11" name="Rectángulo 10"/>
          <p:cNvSpPr/>
          <p:nvPr/>
        </p:nvSpPr>
        <p:spPr>
          <a:xfrm rot="16200000">
            <a:off x="6760440" y="311885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06. Acompañamiento al desarrollo del egresado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23285" y="2077502"/>
            <a:ext cx="36438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proyecto busca establecer vínculos con los egresados graduados de la Universidad y con empleadores, también realizar seguimiento sistemático al desempeño profesional de los egresados graduados de la institución. Así mismo fortalecer las acciones de la Política Institucional del Egresado y promover programas de acompañamiento y promoción al egresado por facultades en compañía de los representantes de egresados.</a:t>
            </a:r>
          </a:p>
        </p:txBody>
      </p: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3709503152"/>
              </p:ext>
            </p:extLst>
          </p:nvPr>
        </p:nvGraphicFramePr>
        <p:xfrm>
          <a:off x="3743326" y="2018472"/>
          <a:ext cx="5033122" cy="3475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9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Descripción del proyecto</a:t>
              </a:r>
              <a:endParaRPr lang="es-CO" sz="2800" b="1" dirty="0"/>
            </a:p>
          </p:txBody>
        </p:sp>
      </p:grpSp>
      <p:sp>
        <p:nvSpPr>
          <p:cNvPr id="11" name="Rectángulo 10"/>
          <p:cNvSpPr/>
          <p:nvPr/>
        </p:nvSpPr>
        <p:spPr>
          <a:xfrm rot="16200000">
            <a:off x="6760440" y="311885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06. Acompañamiento al desarrollo del egresado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General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2353" y="1910511"/>
            <a:ext cx="7530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Fortalecer las relaciones de la Universidad Tecnológica de Pereira con sus egresados, como parte activa de la comunidad universitaria.</a:t>
            </a:r>
          </a:p>
        </p:txBody>
      </p:sp>
      <p:sp>
        <p:nvSpPr>
          <p:cNvPr id="8" name="TextBox 12"/>
          <p:cNvSpPr txBox="1">
            <a:spLocks/>
          </p:cNvSpPr>
          <p:nvPr/>
        </p:nvSpPr>
        <p:spPr>
          <a:xfrm>
            <a:off x="198343" y="2986459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Específicos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72353" y="3626702"/>
            <a:ext cx="76020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Generar más espacios y estrategias de difusión del proyecto Gestión de egresados en cada programa académico. Creación de estrategias inteligentes de comunicación entre la universidad, las facultades, los programas y la sociedad.</a:t>
            </a:r>
          </a:p>
          <a:p>
            <a:pPr algn="just"/>
            <a:r>
              <a:rPr lang="es-CO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Generar indicadores de impacto e implementar estrategias para que los empleadores (empresarios, organizaciones sociales, instituciones etc.) reconozcan al egresado UTP.</a:t>
            </a:r>
          </a:p>
        </p:txBody>
      </p:sp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Objetivos del proyecto</a:t>
              </a:r>
              <a:endParaRPr lang="es-CO" sz="2800" b="1" dirty="0"/>
            </a:p>
          </p:txBody>
        </p:sp>
      </p:grpSp>
      <p:sp>
        <p:nvSpPr>
          <p:cNvPr id="13" name="Rectángulo 12"/>
          <p:cNvSpPr/>
          <p:nvPr/>
        </p:nvSpPr>
        <p:spPr>
          <a:xfrm rot="16200000">
            <a:off x="6760440" y="311885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06. Acompañamiento al desarrollo del egresado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0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Planes operativos</a:t>
              </a:r>
              <a:endParaRPr lang="es-CO" sz="2800" b="1" dirty="0"/>
            </a:p>
          </p:txBody>
        </p:sp>
      </p:grp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652398"/>
              </p:ext>
            </p:extLst>
          </p:nvPr>
        </p:nvGraphicFramePr>
        <p:xfrm>
          <a:off x="304080" y="1504154"/>
          <a:ext cx="7382595" cy="47276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0606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49198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55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1697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egresados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este plan operativo se realizarán visitas a decanos y directores para trazar estrategias de actualización de datos a egresados por facultades, desarrollo de estrategias por facultad para actualizar datos y promover la autoevaluación, desarrollo de actividades académicas gratuitas para egresados y comunidad UTP- Pasa la Antorcha y desarrollo de eventos con empleadores.	Igualmente se generarán informes con información de egresados y empleadores como soporte a los procesos de autoevaluación de programas académicos, y la articulación con oficinas, vicerrectorías y decanaturas para el reconocimiento del egresado.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697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Empleabilidad y emprendimiento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desarrollará un diagnóstico de las áreas internas que intervienen en el proceso, de los egresados y de las empresas (entrevistas). Análisis general del análisis y la competencia, planes de acción encaminados a facilitar el acceso al mercado laboral (Planeación estratégica), desarrollo de alianzas con empresas: empleadoras de egresados, generadoras de empleo y de beneficios.	</a:t>
                      </a:r>
                    </a:p>
                    <a:p>
                      <a:pPr algn="just"/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Igualmente, se realizarán acciones de manejo de Data y reportes para informes, acciones de contratación de plataforma para bolsa de empleo, capacitación a profesionales según requerimientos de empresas, y seguimiento a la estrategia y evaluación de la implementación.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832241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 rot="16200000">
            <a:off x="6760440" y="311885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06. Acompañamiento al desarrollo del egresado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4119</TotalTime>
  <Words>1140</Words>
  <Application>Microsoft Office PowerPoint</Application>
  <PresentationFormat>Presentación en pantalla (4:3)</PresentationFormat>
  <Paragraphs>78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Usuario UTP</cp:lastModifiedBy>
  <cp:revision>582</cp:revision>
  <cp:lastPrinted>2017-05-16T14:27:28Z</cp:lastPrinted>
  <dcterms:created xsi:type="dcterms:W3CDTF">2017-03-06T22:18:18Z</dcterms:created>
  <dcterms:modified xsi:type="dcterms:W3CDTF">2020-03-03T16:12:48Z</dcterms:modified>
</cp:coreProperties>
</file>