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31F"/>
    <a:srgbClr val="DAEFC3"/>
    <a:srgbClr val="6EA92D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4B731F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l"/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Facultades, programas académicos y Vicerrectoría Académica.</a:t>
          </a:r>
          <a:endParaRPr lang="es-CO" sz="105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ES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Estudiantes, docentes.</a:t>
          </a:r>
          <a:endParaRPr lang="es-CO" sz="11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4B731F"/>
          </a:solidFill>
        </a:ln>
      </dgm:spPr>
      <dgm:t>
        <a:bodyPr/>
        <a:lstStyle/>
        <a:p>
          <a:pPr algn="l"/>
          <a:r>
            <a:rPr lang="es-CO" sz="105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Ministerio de Educación Nacional - </a:t>
          </a:r>
          <a:r>
            <a:rPr lang="es-ES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MEN, Ministerio de las Tics –MINTIC.</a:t>
          </a:r>
          <a:endParaRPr lang="es-ES" sz="105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33662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16734" custScaleY="9504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17679" custScaleY="816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18986" custScaleY="6685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1303" y="154512"/>
          <a:ext cx="2020771" cy="755926"/>
        </a:xfrm>
        <a:prstGeom prst="roundRect">
          <a:avLst>
            <a:gd name="adj" fmla="val 10000"/>
          </a:avLst>
        </a:prstGeom>
        <a:solidFill>
          <a:srgbClr val="4B731F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3443" y="176652"/>
        <a:ext cx="1976491" cy="711646"/>
      </dsp:txXfrm>
    </dsp:sp>
    <dsp:sp modelId="{107B593D-2B7E-47A1-B237-2D44EE17772E}">
      <dsp:nvSpPr>
        <dsp:cNvPr id="0" name=""/>
        <dsp:cNvSpPr/>
      </dsp:nvSpPr>
      <dsp:spPr>
        <a:xfrm>
          <a:off x="203380" y="910438"/>
          <a:ext cx="202077" cy="608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418"/>
              </a:lnTo>
              <a:lnTo>
                <a:pt x="202077" y="608418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05458" y="1159606"/>
          <a:ext cx="3830839" cy="718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Facultades, programas académicos y Vicerrectoría Académica.</a:t>
          </a:r>
          <a:endParaRPr lang="es-CO" sz="105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26502" y="1180650"/>
        <a:ext cx="3788751" cy="676412"/>
      </dsp:txXfrm>
    </dsp:sp>
    <dsp:sp modelId="{94DEC999-591D-4E68-9D00-6890F125307D}">
      <dsp:nvSpPr>
        <dsp:cNvPr id="0" name=""/>
        <dsp:cNvSpPr/>
      </dsp:nvSpPr>
      <dsp:spPr>
        <a:xfrm>
          <a:off x="203380" y="910438"/>
          <a:ext cx="202077" cy="1465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226"/>
              </a:lnTo>
              <a:lnTo>
                <a:pt x="202077" y="1465226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05458" y="2067088"/>
          <a:ext cx="3842269" cy="617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Ministerio de Educación Nacional - </a:t>
          </a:r>
          <a:r>
            <a:rPr lang="es-ES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MEN, Ministerio de las Tics –MINTIC.</a:t>
          </a:r>
          <a:endParaRPr lang="es-ES" sz="105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23534" y="2085164"/>
        <a:ext cx="3806117" cy="581001"/>
      </dsp:txXfrm>
    </dsp:sp>
    <dsp:sp modelId="{983EE482-34B4-4DDE-A5BB-56DAF2F5E8D4}">
      <dsp:nvSpPr>
        <dsp:cNvPr id="0" name=""/>
        <dsp:cNvSpPr/>
      </dsp:nvSpPr>
      <dsp:spPr>
        <a:xfrm>
          <a:off x="203380" y="910438"/>
          <a:ext cx="202077" cy="2215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5475"/>
              </a:lnTo>
              <a:lnTo>
                <a:pt x="202077" y="2215475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05458" y="2873222"/>
          <a:ext cx="3858077" cy="505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ES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Estudiantes, docentes.</a:t>
          </a:r>
          <a:endParaRPr lang="es-CO" sz="1100" b="0" kern="1200" dirty="0">
            <a:latin typeface="+mn-lt"/>
          </a:endParaRPr>
        </a:p>
      </dsp:txBody>
      <dsp:txXfrm>
        <a:off x="420260" y="2888024"/>
        <a:ext cx="3828473" cy="475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57" y="5726086"/>
            <a:ext cx="980143" cy="9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grpSp>
        <p:nvGrpSpPr>
          <p:cNvPr id="10" name="Group 106"/>
          <p:cNvGrpSpPr/>
          <p:nvPr/>
        </p:nvGrpSpPr>
        <p:grpSpPr>
          <a:xfrm>
            <a:off x="367554" y="4044318"/>
            <a:ext cx="3575848" cy="1477328"/>
            <a:chOff x="3812494" y="1409399"/>
            <a:chExt cx="7410278" cy="1262868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399" y="1409399"/>
              <a:ext cx="5736373" cy="126286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/>
                <a:t>Desarrollar  Ecosistemas TIC  enfocados a experiencias y ambientes educativos interactivos</a:t>
              </a:r>
              <a:endParaRPr lang="es-CO" sz="1800" dirty="0"/>
            </a:p>
          </p:txBody>
        </p:sp>
        <p:sp>
          <p:nvSpPr>
            <p:cNvPr id="13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6EA9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09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" name="Imagen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537947" y="3164540"/>
            <a:ext cx="2906806" cy="356535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516" y="732491"/>
            <a:ext cx="3409670" cy="57000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13" y="1795106"/>
            <a:ext cx="3724275" cy="127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696200"/>
              </p:ext>
            </p:extLst>
          </p:nvPr>
        </p:nvGraphicFramePr>
        <p:xfrm>
          <a:off x="259257" y="1315897"/>
          <a:ext cx="7468319" cy="50696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51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CEA - 09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251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Recursos Informáticos y Educativos - CRIE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Excelencia Académica para la Formación Integral 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59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Medios, recursos e integración de las TIC en los procesos educativos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2391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– docencia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3587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– Administración institucional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20342"/>
                  </a:ext>
                </a:extLst>
              </a:tr>
              <a:tr h="153649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535338"/>
                  </a:ext>
                </a:extLst>
              </a:tr>
              <a:tr h="15364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nacional e internacional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936141"/>
                  </a:ext>
                </a:extLst>
              </a:tr>
              <a:tr h="15364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Investigación y creación artística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465975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Facultades, programa académicos y Vicerrectoría Académica.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19567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Docente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curricular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12813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Acceso, inserción y acompañamiento estudiantil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56724"/>
                  </a:ext>
                </a:extLst>
              </a:tr>
              <a:tr h="2391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Procesos asociados al desarrollo sostenible, la competitividad y la movilización social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153130"/>
                  </a:ext>
                </a:extLst>
              </a:tr>
              <a:tr h="3587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Infraestructura Tecnológica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090520"/>
                  </a:ext>
                </a:extLst>
              </a:tr>
              <a:tr h="3587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Formación Vivencial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535037"/>
                  </a:ext>
                </a:extLst>
              </a:tr>
              <a:tr h="597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</a:tbl>
          </a:graphicData>
        </a:graphic>
      </p:graphicFrame>
      <p:grpSp>
        <p:nvGrpSpPr>
          <p:cNvPr id="6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7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8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4B731F"/>
                  </a:solidFill>
                </a:rPr>
                <a:t>Información general del proyecto</a:t>
              </a:r>
              <a:endParaRPr lang="es-CO" sz="2800" b="1" dirty="0"/>
            </a:p>
          </p:txBody>
        </p:sp>
      </p:grpSp>
      <p:sp>
        <p:nvSpPr>
          <p:cNvPr id="9" name="Rectángulo 8"/>
          <p:cNvSpPr/>
          <p:nvPr/>
        </p:nvSpPr>
        <p:spPr>
          <a:xfrm rot="16200000">
            <a:off x="6705455" y="2998269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09. Desarrollar  Ecosistemas TIC  enfocados a experiencias y ambientes educativos interactivos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33084" y="1125431"/>
            <a:ext cx="7987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/>
              <a:t>La universidad ha mantenido como política poner a disposición de los docentes y estudiantes recursos informáticos y educativos actualizados, que potencien e impulsen las labores académicas de enseñanza aprendizaje, sin embargo los procesos de apropiación y usos de esas tecnologías disponibles no van al mismo ritmo de su implementación , y no se percibe alineación entre la evolución de los nuevos desarrollos metodológicos y las tendencias TIC que vienen llegando y no hay una participación directa tanto en procesos de apropiación como de formación de docentes y estudiantes. Es necesario plantear una ruta de aprendizaje definida para cada uno de ellos en cuanto apropiación, transferencia y uso de recursos y medios TIC.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539863"/>
              </p:ext>
            </p:extLst>
          </p:nvPr>
        </p:nvGraphicFramePr>
        <p:xfrm>
          <a:off x="233083" y="2325760"/>
          <a:ext cx="7601483" cy="44806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44015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412919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344549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131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Problema Central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409386">
                <a:tc rowSpan="6">
                  <a:txBody>
                    <a:bodyPr/>
                    <a:lstStyle/>
                    <a:p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Bajo uso de experiencias y ambientes</a:t>
                      </a:r>
                    </a:p>
                    <a:p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educativos interactivos como soporte a los procesos de enseñanza - aprendizaje en la UTP</a:t>
                      </a:r>
                      <a:endParaRPr lang="es-C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Desconocimiento de estrategias pedagógicas que involucren el uso TIC para los procesos de enseñanza - aprendizaje en donde se articulen tendencias metodológicas y tendencias tecnológicas actuales.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 Imaginario de los docentes en relación a invadir su práctica educativa en lugar de complementarse con estrategias TIC y aprovechamiento de recursos.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 Pocos escenarios en donde el docente pueda realizar la aplicación de las nuevas tendencias y se articule a su propio modelo o estrategia de enseñanza.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1.3. Falta de articulación en los currículos con las tendencias tecnológicas actuales aplicadas a la educación.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5117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Bajos niveles de exposición a experiencias y ambientes educativos interactivos para los estudiantes</a:t>
                      </a:r>
                      <a:endParaRPr lang="es-CO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No se proporcionan las herramientas necesarias.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Los docentes no aprovechan las TIC para la docencia.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Falta apropiación cultural para incorporación de tecnologías de soporte a los procesos de enseñanza aprendizaje.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185830"/>
                  </a:ext>
                </a:extLst>
              </a:tr>
              <a:tr h="1315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4376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Bajos niveles de aprendizaje en los estudiantes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Poca pertinencia de los programas con el contexto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Aumento de transferencias internas de los estudiantes (Rotación entre programas)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Poca cualificación de los estudiantes en el uso de las TIC</a:t>
                      </a:r>
                      <a:endParaRPr lang="es-CO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6807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Baja oferta de ambientes educativos interactivos contribuye al aumento en la deserción. Poca contribución a la disminución de la deserción estudiantil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Baja cualificación del recurso humano en la Región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Bajos niveles de egreso exitoso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Pérdidas económicas a la Universidad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 Falta de oportunidades para los estudiantes para terminar su proceso académico a través de medios alternativos.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103024"/>
                  </a:ext>
                </a:extLst>
              </a:tr>
              <a:tr h="100752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Desaprovechamiento  de recursos y  TIC para los procesos de enseñanza - aprendizaje en la UTP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Desconocimiento de las capacidades que tiene la UTP frente al uso de recursos y tecnologías digitales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</a:t>
                      </a: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Desmotivación o desinterés por parte del docente/estudiante para utilizar los recursos en función del aprendizaje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 </a:t>
                      </a: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Falta de actualización de los docentes en tendencias metodológicas y tendencias tecnológicas.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699466"/>
                  </a:ext>
                </a:extLst>
              </a:tr>
            </a:tbl>
          </a:graphicData>
        </a:graphic>
      </p:graphicFrame>
      <p:grpSp>
        <p:nvGrpSpPr>
          <p:cNvPr id="7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/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4B731F"/>
                  </a:solidFill>
                </a:rPr>
                <a:t>Identificación del problema, necesidad u oportunidad </a:t>
              </a:r>
              <a:endParaRPr lang="es-CO" sz="2500" b="1" dirty="0"/>
            </a:p>
          </p:txBody>
        </p:sp>
      </p:grpSp>
      <p:sp>
        <p:nvSpPr>
          <p:cNvPr id="10" name="Rectángulo 9"/>
          <p:cNvSpPr/>
          <p:nvPr/>
        </p:nvSpPr>
        <p:spPr>
          <a:xfrm rot="16200000">
            <a:off x="6705455" y="2998269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09. Desarrollar  Ecosistemas TIC  enfocados a experiencias y ambientes educativos interactivos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25507" y="1673656"/>
            <a:ext cx="393550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500" dirty="0"/>
              <a:t>Con este proyecto se brinda la oportunidad a los docentes de aprovechar sus experiencias metodológicas, potenciarlas y transformarlas teniendo acceso a las nuevas tendencias, tecnológicas y metodológicas disponibles y construyendo su propia ruta de formación y apropiación, con un proceso de acompañamiento y respaldo permanentes, certificando y validando sus competencias.</a:t>
            </a:r>
          </a:p>
          <a:p>
            <a:pPr algn="just"/>
            <a:r>
              <a:rPr lang="es-CO" sz="1500" dirty="0"/>
              <a:t> </a:t>
            </a:r>
          </a:p>
          <a:p>
            <a:pPr algn="just"/>
            <a:r>
              <a:rPr lang="es-CO" sz="1500" dirty="0"/>
              <a:t>El ecosistema ofrece a los estudiantes la posibilidad de adquirir, generar, transformar y compartir los conocimientos teórico prácticos que aporten a su formación profesional y a la búsqueda oportunidades a lo largo de su vida. Además, se entregan herramientas a la institución para realizar los procesos de análisis y seguimiento de los procesos académicos, desde la visión tanto de los docentes como de los estudiantes.</a:t>
            </a:r>
          </a:p>
        </p:txBody>
      </p: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2025328608"/>
              </p:ext>
            </p:extLst>
          </p:nvPr>
        </p:nvGraphicFramePr>
        <p:xfrm>
          <a:off x="4173054" y="1990165"/>
          <a:ext cx="4264839" cy="359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9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Descripción del proyecto</a:t>
              </a:r>
              <a:endParaRPr lang="es-CO" sz="2800" b="1" dirty="0"/>
            </a:p>
          </p:txBody>
        </p:sp>
      </p:grpSp>
      <p:sp>
        <p:nvSpPr>
          <p:cNvPr id="11" name="Rectángulo 10"/>
          <p:cNvSpPr/>
          <p:nvPr/>
        </p:nvSpPr>
        <p:spPr>
          <a:xfrm rot="16200000">
            <a:off x="6705455" y="2998269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09. Desarrollar  Ecosistemas TIC  enfocados a experiencias y ambientes educativos interactivos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General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72353" y="1910511"/>
            <a:ext cx="8148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Construir un ecosistema TIC que brinde experiencias y ambientes educativos interactivos que soporten los procesos de enseñanza - aprendizaje en la UTP.</a:t>
            </a:r>
          </a:p>
        </p:txBody>
      </p:sp>
      <p:sp>
        <p:nvSpPr>
          <p:cNvPr id="8" name="TextBox 12"/>
          <p:cNvSpPr txBox="1">
            <a:spLocks/>
          </p:cNvSpPr>
          <p:nvPr/>
        </p:nvSpPr>
        <p:spPr>
          <a:xfrm>
            <a:off x="198343" y="2909135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Específicos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72354" y="3549378"/>
            <a:ext cx="72614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Diseñar e implementar la ruta de incorporación al Ecosistema TIC: Hacia experiencias y ambientes educativos interactivos de la UTP.</a:t>
            </a:r>
          </a:p>
          <a:p>
            <a:pPr algn="just"/>
            <a:r>
              <a:rPr lang="es-CO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Proporcionar metodologías para la incorporación de experiencias y ambientes educativos interactivos en el estudiante como parte de su formación.</a:t>
            </a:r>
          </a:p>
        </p:txBody>
      </p:sp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Objetivos del proyecto</a:t>
              </a:r>
              <a:endParaRPr lang="es-CO" sz="2800" b="1" dirty="0"/>
            </a:p>
          </p:txBody>
        </p:sp>
      </p:grpSp>
      <p:sp>
        <p:nvSpPr>
          <p:cNvPr id="13" name="Rectángulo 12"/>
          <p:cNvSpPr/>
          <p:nvPr/>
        </p:nvSpPr>
        <p:spPr>
          <a:xfrm rot="16200000">
            <a:off x="6705455" y="2998269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09. Desarrollar  Ecosistemas TIC  enfocados a experiencias y ambientes educativos interactivos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0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Planes operativos</a:t>
              </a:r>
              <a:endParaRPr lang="es-CO" sz="2800" b="1" dirty="0"/>
            </a:p>
          </p:txBody>
        </p:sp>
      </p:grp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607425"/>
              </p:ext>
            </p:extLst>
          </p:nvPr>
        </p:nvGraphicFramePr>
        <p:xfrm>
          <a:off x="304080" y="1620697"/>
          <a:ext cx="7540038" cy="41162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25105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214933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61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8735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de recursos y tecnologías digitales de información con TIC en la planeación ejecución y evaluación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diagnóstico apropiación estudiante, diagnóstico apropiación TIC docentes, reconocimiento de metodologías de los docentes y diagnóstico de uso, convocatoria docente para vincularse al ecosistema, convocatoria estudiante para vincularse al ecosistema y realización del plan personal de innovación educativa.	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735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Experiencias y ambientes educativos interactivos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Diagnóstico de uso de TIC y ambientes interactivos de los usos de los estudiantes, intervención y acompañamiento de la asignatura de acuerdo al plan generado por el docente y evaluación de la implementación de la ruta.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310081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 rot="16200000">
            <a:off x="6705455" y="2998269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09. Desarrollar  Ecosistemas TIC  enfocados a experiencias y ambientes educativos interactivos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4152</TotalTime>
  <Words>1079</Words>
  <Application>Microsoft Office PowerPoint</Application>
  <PresentationFormat>Presentación en pantalla (4:3)</PresentationFormat>
  <Paragraphs>77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Usuario UTP</cp:lastModifiedBy>
  <cp:revision>587</cp:revision>
  <cp:lastPrinted>2017-05-16T14:27:28Z</cp:lastPrinted>
  <dcterms:created xsi:type="dcterms:W3CDTF">2017-03-06T22:18:18Z</dcterms:created>
  <dcterms:modified xsi:type="dcterms:W3CDTF">2020-03-03T16:13:28Z</dcterms:modified>
</cp:coreProperties>
</file>