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72" r:id="rId5"/>
    <p:sldId id="267" r:id="rId6"/>
    <p:sldId id="268"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Facultades, Programas Académicos</a:t>
          </a:r>
          <a:endParaRPr lang="es-CO" sz="105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Beneficiarios: </a:t>
          </a:r>
          <a:r>
            <a:rPr lang="es-CO" sz="1050" dirty="0" smtClean="0"/>
            <a:t>Comunidad en general - Brindar a la comunidad profesionales generadores de mejoras estratégicas que contribuyes al enriquecimiento de las condiciones del medio social.</a:t>
          </a:r>
        </a:p>
        <a:p>
          <a:pPr algn="just"/>
          <a:r>
            <a:rPr lang="es-CO" sz="1050" dirty="0" smtClean="0"/>
            <a:t>Estudiantes - A quienes se garantiza una formación integral que haga competitivo su perfil profesional</a:t>
          </a:r>
        </a:p>
        <a:p>
          <a:pPr algn="just"/>
          <a:r>
            <a:rPr lang="es-CO" sz="1050" dirty="0" smtClean="0"/>
            <a:t>Empresarios -  Durante su práctica los estudiantes atienden problemas concretos de las empresas y aportan su conocimiento para innovar los procesos de la organización.</a:t>
          </a:r>
        </a:p>
        <a:p>
          <a:pPr algn="just"/>
          <a:r>
            <a:rPr lang="es-CO" sz="1050" dirty="0" smtClean="0"/>
            <a:t>Facultades y programas académicos</a:t>
          </a:r>
          <a:endParaRPr lang="es-CO" sz="11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dirty="0" smtClean="0"/>
            <a:t>Empresas, Instituciones Gubernamentales, organizaciones sociales, Comunidad en General.</a:t>
          </a:r>
          <a:endParaRPr lang="es-ES" sz="105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59267"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59767" custScaleY="103373">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9464" custScaleY="29720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43596" y="0"/>
          <a:ext cx="2107494" cy="608107"/>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61407" y="17811"/>
        <a:ext cx="2071872" cy="572485"/>
      </dsp:txXfrm>
    </dsp:sp>
    <dsp:sp modelId="{107B593D-2B7E-47A1-B237-2D44EE17772E}">
      <dsp:nvSpPr>
        <dsp:cNvPr id="0" name=""/>
        <dsp:cNvSpPr/>
      </dsp:nvSpPr>
      <dsp:spPr>
        <a:xfrm>
          <a:off x="254346" y="608107"/>
          <a:ext cx="210749" cy="441275"/>
        </a:xfrm>
        <a:custGeom>
          <a:avLst/>
          <a:gdLst/>
          <a:ahLst/>
          <a:cxnLst/>
          <a:rect l="0" t="0" r="0" b="0"/>
          <a:pathLst>
            <a:path>
              <a:moveTo>
                <a:pt x="0" y="0"/>
              </a:moveTo>
              <a:lnTo>
                <a:pt x="0" y="441275"/>
              </a:lnTo>
              <a:lnTo>
                <a:pt x="210749" y="44127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65095" y="760382"/>
          <a:ext cx="3495567" cy="57800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Facultades, Programas Académicos</a:t>
          </a:r>
          <a:endParaRPr lang="es-CO" sz="1050" kern="1200" dirty="0"/>
        </a:p>
      </dsp:txBody>
      <dsp:txXfrm>
        <a:off x="482024" y="777311"/>
        <a:ext cx="3461709" cy="544142"/>
      </dsp:txXfrm>
    </dsp:sp>
    <dsp:sp modelId="{94DEC999-591D-4E68-9D00-6890F125307D}">
      <dsp:nvSpPr>
        <dsp:cNvPr id="0" name=""/>
        <dsp:cNvSpPr/>
      </dsp:nvSpPr>
      <dsp:spPr>
        <a:xfrm>
          <a:off x="254346" y="608107"/>
          <a:ext cx="210749" cy="1196611"/>
        </a:xfrm>
        <a:custGeom>
          <a:avLst/>
          <a:gdLst/>
          <a:ahLst/>
          <a:cxnLst/>
          <a:rect l="0" t="0" r="0" b="0"/>
          <a:pathLst>
            <a:path>
              <a:moveTo>
                <a:pt x="0" y="0"/>
              </a:moveTo>
              <a:lnTo>
                <a:pt x="0" y="1196611"/>
              </a:lnTo>
              <a:lnTo>
                <a:pt x="210749" y="11966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65095" y="1490409"/>
          <a:ext cx="3500432" cy="62861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kern="1200" dirty="0" smtClean="0"/>
            <a:t>Empresas, Instituciones Gubernamentales, organizaciones sociales, Comunidad en General.</a:t>
          </a:r>
          <a:endParaRPr lang="es-ES" sz="1050" kern="1200" dirty="0"/>
        </a:p>
      </dsp:txBody>
      <dsp:txXfrm>
        <a:off x="483507" y="1508821"/>
        <a:ext cx="3463608" cy="591795"/>
      </dsp:txXfrm>
    </dsp:sp>
    <dsp:sp modelId="{983EE482-34B4-4DDE-A5BB-56DAF2F5E8D4}">
      <dsp:nvSpPr>
        <dsp:cNvPr id="0" name=""/>
        <dsp:cNvSpPr/>
      </dsp:nvSpPr>
      <dsp:spPr>
        <a:xfrm>
          <a:off x="254346" y="608107"/>
          <a:ext cx="210749" cy="2566620"/>
        </a:xfrm>
        <a:custGeom>
          <a:avLst/>
          <a:gdLst/>
          <a:ahLst/>
          <a:cxnLst/>
          <a:rect l="0" t="0" r="0" b="0"/>
          <a:pathLst>
            <a:path>
              <a:moveTo>
                <a:pt x="0" y="0"/>
              </a:moveTo>
              <a:lnTo>
                <a:pt x="0" y="2566620"/>
              </a:lnTo>
              <a:lnTo>
                <a:pt x="210749" y="2566620"/>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65095" y="2271055"/>
          <a:ext cx="3594781" cy="1807344"/>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 Brindar a la comunidad profesionales generadores de mejoras estratégicas que contribuyes al enriquecimiento de las condiciones del medio social.</a:t>
          </a:r>
        </a:p>
        <a:p>
          <a:pPr lvl="0" algn="just" defTabSz="466725">
            <a:lnSpc>
              <a:spcPct val="90000"/>
            </a:lnSpc>
            <a:spcBef>
              <a:spcPct val="0"/>
            </a:spcBef>
            <a:spcAft>
              <a:spcPct val="35000"/>
            </a:spcAft>
          </a:pPr>
          <a:r>
            <a:rPr lang="es-CO" sz="1050" kern="1200" dirty="0" smtClean="0"/>
            <a:t>Estudiantes - A quienes se garantiza una formación integral que haga competitivo su perfil profesional</a:t>
          </a:r>
        </a:p>
        <a:p>
          <a:pPr lvl="0" algn="just" defTabSz="466725">
            <a:lnSpc>
              <a:spcPct val="90000"/>
            </a:lnSpc>
            <a:spcBef>
              <a:spcPct val="0"/>
            </a:spcBef>
            <a:spcAft>
              <a:spcPct val="35000"/>
            </a:spcAft>
          </a:pPr>
          <a:r>
            <a:rPr lang="es-CO" sz="1050" kern="1200" dirty="0" smtClean="0"/>
            <a:t>Empresarios -  Durante su práctica los estudiantes atienden problemas concretos de las empresas y aportan su conocimiento para innovar los procesos de la organización.</a:t>
          </a:r>
        </a:p>
        <a:p>
          <a:pPr lvl="0" algn="just" defTabSz="466725">
            <a:lnSpc>
              <a:spcPct val="90000"/>
            </a:lnSpc>
            <a:spcBef>
              <a:spcPct val="0"/>
            </a:spcBef>
            <a:spcAft>
              <a:spcPct val="35000"/>
            </a:spcAft>
          </a:pPr>
          <a:r>
            <a:rPr lang="es-CO" sz="1050" kern="1200" dirty="0" smtClean="0"/>
            <a:t>Facultades y programas académicos</a:t>
          </a:r>
          <a:endParaRPr lang="es-CO" sz="1100" b="0" kern="1200" dirty="0">
            <a:latin typeface="+mn-lt"/>
          </a:endParaRPr>
        </a:p>
      </dsp:txBody>
      <dsp:txXfrm>
        <a:off x="518030" y="2323990"/>
        <a:ext cx="3488911" cy="1701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30/03/2022</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30/03/2022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30/03/2022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22732" y="4080742"/>
            <a:ext cx="3639668" cy="1477328"/>
            <a:chOff x="3812494" y="1431543"/>
            <a:chExt cx="7410278" cy="1218582"/>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431543"/>
              <a:ext cx="5736374" cy="1218582"/>
            </a:xfrm>
            <a:prstGeom prst="rect">
              <a:avLst/>
            </a:prstGeom>
            <a:noFill/>
          </p:spPr>
          <p:txBody>
            <a:bodyPr wrap="square" rtlCol="0" anchor="ctr">
              <a:spAutoFit/>
            </a:bodyPr>
            <a:lstStyle/>
            <a:p>
              <a:r>
                <a:rPr lang="es-CO" b="1" dirty="0"/>
                <a:t>Proyecto</a:t>
              </a:r>
            </a:p>
            <a:p>
              <a:r>
                <a:rPr lang="es-CO" dirty="0"/>
                <a:t>Vinculación de los estudiantes en el entorno a través de las prácticas </a:t>
              </a:r>
              <a:r>
                <a:rPr lang="es-CO" dirty="0" smtClean="0"/>
                <a:t>universitarias</a:t>
              </a:r>
              <a:endParaRPr lang="es-CO"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16</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006453" y="3757351"/>
            <a:ext cx="4063926" cy="2697237"/>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714796" y="1990428"/>
            <a:ext cx="3452253" cy="1473952"/>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485324499"/>
              </p:ext>
            </p:extLst>
          </p:nvPr>
        </p:nvGraphicFramePr>
        <p:xfrm>
          <a:off x="151682" y="1341331"/>
          <a:ext cx="7468319" cy="541511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PDI2028 – CGT - 16</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141886">
                <a:tc rowSpan="7">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Profesores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36062012"/>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53792282"/>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820107395"/>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9683123"/>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4535338"/>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Facultades, Programas Académicos,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Gestión de egresados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60784482"/>
                  </a:ext>
                </a:extLst>
              </a:tr>
              <a:tr h="290363">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142477040"/>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43236857"/>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640712813"/>
                  </a:ext>
                </a:extLst>
              </a:tr>
              <a:tr h="290363">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r h="32748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968487477"/>
                  </a:ext>
                </a:extLst>
              </a:tr>
            </a:tbl>
          </a:graphicData>
        </a:graphic>
      </p:graphicFrame>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152401" y="1304929"/>
            <a:ext cx="8220633" cy="1600438"/>
          </a:xfrm>
          <a:prstGeom prst="rect">
            <a:avLst/>
          </a:prstGeom>
        </p:spPr>
        <p:txBody>
          <a:bodyPr wrap="square">
            <a:spAutoFit/>
          </a:bodyPr>
          <a:lstStyle/>
          <a:p>
            <a:pPr algn="just"/>
            <a:r>
              <a:rPr lang="es-CO" sz="1400" dirty="0"/>
              <a:t>Actualmente desde la Vicerrectoría de Investigaciones, innovación y extensión se ha identificado la necesidad de articular la oferta y demanda para la realización de prácticas universitarias, visibilizándose una desarticulación en tres vías, la primera los procesos institucionales complejos, la capacidad de oferta de escenarios de práctica limitada  y el desinterés por parte de estudiantes de ejecutar prácticas, lo que puede impactar negativamente la posibilidad de fortalecer sus habilidades y poner en práctica las competencias teóricas adquiridas durante su carrera para fortalecer su perfil profesional, esto ocasiona que los estudiantes tengan dificultades con obtener su primer empleo y que se debilite la relación Universidad - Empresa.</a:t>
            </a:r>
          </a:p>
        </p:txBody>
      </p:sp>
      <p:graphicFrame>
        <p:nvGraphicFramePr>
          <p:cNvPr id="10" name="Tabla 9"/>
          <p:cNvGraphicFramePr>
            <a:graphicFrameLocks noGrp="1"/>
          </p:cNvGraphicFramePr>
          <p:nvPr>
            <p:extLst>
              <p:ext uri="{D42A27DB-BD31-4B8C-83A1-F6EECF244321}">
                <p14:modId xmlns:p14="http://schemas.microsoft.com/office/powerpoint/2010/main" val="3370633051"/>
              </p:ext>
            </p:extLst>
          </p:nvPr>
        </p:nvGraphicFramePr>
        <p:xfrm>
          <a:off x="314819" y="3028726"/>
          <a:ext cx="7296217" cy="3722918"/>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Deficiente articulación entre oferta y demanda de escenarios de prácticas para estudiantes</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Complejidad en los procesos administrativos para la vinculación de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Requerimientos de los entes de control </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Sistema de información obsoleto</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1.3 Cumplimiento de los requisitos para hacer práctica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Insuficientes escenarios de ofertas de prácticas o condiciones deficientes.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2.1 Desconocimiento del programa de prácticas por parte de las Empresas de la región</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Recursos económicos limitados de las empresas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2.3 Acompañamiento insuficiente por parte de la Universidad a las empresas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2.4 Empresario prefiere vincular estudiantes de otras instituciones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2.5 Las empresas no ofrecen una remuneración acorde al perfil del estudiante</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Desinterés del estudiante para participar en la ejecución de práctica universitaria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 Estrategias de promoción limitadas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3.2 Desarticulación entre los programas académicos y la oficina de prácticas universitarias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3.3 Carencia de un espacio que permita conocer las empresas que ofertan prácticas universitarias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3.4 Múltiples opciones académicas para obtener título de pregrado.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Ausencia de legalización de las prácticas ejecutadas por los estudiantes de acuerdo a los procedimientos establecidos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Prácticas ejecutadas sin aval y cumplimiento de requisitos mínimos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Pérdidas de Escenarios de prácticas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Bajos niveles de oportunidad de los estudiantes para desarrollar práctica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2.1.Disminución de los indicadores institucionales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Decreciente relación universidad empresa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Baja experiencia profesional en egresados.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3.1Incremento en los índices de desempleo en los egresados recién graduados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3.2 Aumento del empleo informal en la región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2841458154"/>
              </p:ext>
            </p:extLst>
          </p:nvPr>
        </p:nvGraphicFramePr>
        <p:xfrm>
          <a:off x="4377138" y="1676693"/>
          <a:ext cx="4103474" cy="407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5762" y="2543053"/>
            <a:ext cx="4070552" cy="3139321"/>
          </a:xfrm>
          <a:prstGeom prst="rect">
            <a:avLst/>
          </a:prstGeom>
        </p:spPr>
        <p:txBody>
          <a:bodyPr wrap="square">
            <a:spAutoFit/>
          </a:bodyPr>
          <a:lstStyle/>
          <a:p>
            <a:pPr algn="just"/>
            <a:r>
              <a:rPr lang="es-CO" dirty="0"/>
              <a:t>Este proyecto tiene como objetivo la definición de diferentes estrategias enfocadas a los grupos de interés identificados, que promuevan la vinculación de los estudiantes de pregrado de la Universidad al programa de prácticas universitarias, tanto empresariales como académicas que garantice su formación integral y se fortaleza la relación con la Empresa a nivel nacional e internacional.</a:t>
            </a:r>
          </a:p>
        </p:txBody>
      </p:sp>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97652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r>
              <a:rPr lang="es-CO" dirty="0"/>
              <a:t>Articular la oferta y demanda de escenarios de prácticas que fortalezca la vinculación de estudiantes en el entorno.</a:t>
            </a:r>
          </a:p>
        </p:txBody>
      </p:sp>
      <p:sp>
        <p:nvSpPr>
          <p:cNvPr id="3" name="Rectángulo 2"/>
          <p:cNvSpPr/>
          <p:nvPr/>
        </p:nvSpPr>
        <p:spPr>
          <a:xfrm>
            <a:off x="179439" y="3719052"/>
            <a:ext cx="7700536" cy="2031325"/>
          </a:xfrm>
          <a:prstGeom prst="rect">
            <a:avLst/>
          </a:prstGeom>
        </p:spPr>
        <p:txBody>
          <a:bodyPr wrap="square">
            <a:spAutoFit/>
          </a:bodyPr>
          <a:lstStyle/>
          <a:p>
            <a:pPr marL="285750" lvl="0" indent="-285750">
              <a:buFont typeface="Wingdings" panose="05000000000000000000" pitchFamily="2" charset="2"/>
              <a:buChar char="Ø"/>
            </a:pPr>
            <a:r>
              <a:rPr lang="es-CO" dirty="0"/>
              <a:t>Optimizar los procedimientos institucionales para la ejecución de prácticas </a:t>
            </a:r>
            <a:r>
              <a:rPr lang="es-CO" dirty="0" smtClean="0"/>
              <a:t>universitarias.</a:t>
            </a:r>
            <a:endParaRPr lang="es-CO" dirty="0"/>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Incrementar </a:t>
            </a:r>
            <a:r>
              <a:rPr lang="es-CO" dirty="0"/>
              <a:t>el número de ofertas de práctica para los estudiantes de la </a:t>
            </a:r>
            <a:r>
              <a:rPr lang="es-CO" dirty="0" smtClean="0"/>
              <a:t>Universidad.</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Promocionar </a:t>
            </a:r>
            <a:r>
              <a:rPr lang="es-CO" dirty="0"/>
              <a:t>el programa de prácticas universitarias</a:t>
            </a:r>
            <a:r>
              <a:rPr lang="es-CO" sz="1600" dirty="0"/>
              <a:t>		</a:t>
            </a:r>
            <a:endParaRPr lang="es-CO" sz="1600" dirty="0">
              <a:ea typeface="Calibri" panose="020F0502020204030204" pitchFamily="34" charset="0"/>
              <a:cs typeface="Times New Roman" panose="02020603050405020304" pitchFamily="18" charset="0"/>
            </a:endParaRPr>
          </a:p>
        </p:txBody>
      </p:sp>
      <p:sp>
        <p:nvSpPr>
          <p:cNvPr id="11" name="Rectángulo 10"/>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777203329"/>
              </p:ext>
            </p:extLst>
          </p:nvPr>
        </p:nvGraphicFramePr>
        <p:xfrm>
          <a:off x="160645" y="1253078"/>
          <a:ext cx="7674508" cy="5023083"/>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600" b="1" kern="1200" dirty="0" smtClean="0">
                          <a:solidFill>
                            <a:schemeClr val="tx1"/>
                          </a:solidFill>
                          <a:effectLst/>
                          <a:latin typeface="+mn-lt"/>
                          <a:ea typeface="+mn-ea"/>
                          <a:cs typeface="+mn-cs"/>
                        </a:rPr>
                        <a:t>Mejoramiento continuo programa prácticas Universitarias</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Revisión de la pertinencia de los trámites requeridos para que los estudiantes se vinculen a prácticas	. Actualización del sistema de información de las prácticas universitarias. Actualización del acuerdo que reglamenta las prácticas universitarias. Reducir tiempos requeridos entre cada tramite. Revisión de los requerimientos procedimentales de los entes de control. Seguimiento a las prácticas universitarias en ejecución. Participación en redes de fortalecimiento de prácticas. Asesoría y acompañamiento permanente a la comunidad estudiantil, docentes y empresarios. Consolidación de la evaluación de las prácticas y retroalimentación a programas académicos.</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600" b="1" kern="1200" dirty="0" smtClean="0">
                          <a:solidFill>
                            <a:schemeClr val="tx1"/>
                          </a:solidFill>
                          <a:effectLst/>
                          <a:latin typeface="+mn-lt"/>
                          <a:ea typeface="+mn-ea"/>
                          <a:cs typeface="+mn-cs"/>
                        </a:rPr>
                        <a:t>Estrategias de fortalecimiento de Ofertas de práctica universitaria</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Acompañamiento a las empresas que tienen estudiantes en práctica. Visitas a empresas para gestionar nuevos escenarios de práctica. Asesoría a empresarios para la oferta de prácticas. Visitas para gestionar el incremento de cupos para estudiantes en las empresas actualmente vinculadas. Socialización de beneficios tributarios para empresarios que cumplen cuota de aprendizaje. Consolidación y gestión de base de datos empresas a nivel nacional e internacional.</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1305539">
                <a:tc>
                  <a:txBody>
                    <a:bodyPr/>
                    <a:lstStyle/>
                    <a:p>
                      <a:pPr marL="0" algn="ctr" defTabSz="914400" rtl="0" eaLnBrk="1" latinLnBrk="0" hangingPunct="1">
                        <a:lnSpc>
                          <a:spcPct val="107000"/>
                        </a:lnSpc>
                        <a:spcAft>
                          <a:spcPts val="0"/>
                        </a:spcAft>
                      </a:pPr>
                      <a:r>
                        <a:rPr lang="es-CO" sz="1600" b="1" kern="1200" dirty="0" smtClean="0">
                          <a:solidFill>
                            <a:schemeClr val="tx1"/>
                          </a:solidFill>
                          <a:effectLst/>
                          <a:latin typeface="+mn-lt"/>
                          <a:ea typeface="+mn-ea"/>
                          <a:cs typeface="+mn-cs"/>
                        </a:rPr>
                        <a:t>Estrategias de promoción y difusión del programa de prácticas en la comunidad estudiantil</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7000"/>
                        </a:lnSpc>
                        <a:spcAft>
                          <a:spcPts val="0"/>
                        </a:spcAft>
                      </a:pPr>
                      <a:r>
                        <a:rPr lang="es-CO" sz="1300" kern="1200" dirty="0" smtClean="0">
                          <a:solidFill>
                            <a:schemeClr val="tx1"/>
                          </a:solidFill>
                          <a:effectLst/>
                          <a:latin typeface="+mn-lt"/>
                          <a:ea typeface="+mn-ea"/>
                          <a:cs typeface="+mn-cs"/>
                        </a:rPr>
                        <a:t>Definición de los contenidos del taller de prácticas. Ejecución del taller de prácticas para promoción de prácticas. Promoción en medios digitales del programa de prácticas. Programación de feria universitaria para la promoción de prácticas. Estrategias para promoción por facultades con estudiantes de últimos semestres. Estrategias de promoción interna de ofertas de práctica</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bl>
          </a:graphicData>
        </a:graphic>
      </p:graphicFrame>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4267</TotalTime>
  <Words>1163</Words>
  <Application>Microsoft Office PowerPoint</Application>
  <PresentationFormat>Presentación en pantalla (4:3)</PresentationFormat>
  <Paragraphs>87</Paragraphs>
  <Slides>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vt:i4>
      </vt:variant>
    </vt:vector>
  </HeadingPairs>
  <TitlesOfParts>
    <vt:vector size="14"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614</cp:revision>
  <cp:lastPrinted>2017-05-16T14:27:28Z</cp:lastPrinted>
  <dcterms:created xsi:type="dcterms:W3CDTF">2017-03-06T22:18:18Z</dcterms:created>
  <dcterms:modified xsi:type="dcterms:W3CDTF">2022-03-30T21:08:53Z</dcterms:modified>
</cp:coreProperties>
</file>