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65" r:id="rId3"/>
    <p:sldId id="266" r:id="rId4"/>
    <p:sldId id="271" r:id="rId5"/>
    <p:sldId id="270" r:id="rId6"/>
    <p:sldId id="267" r:id="rId7"/>
    <p:sldId id="268" r:id="rId8"/>
    <p:sldId id="269" r:id="rId9"/>
    <p:sldId id="272" r:id="rId1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78" d="100"/>
          <a:sy n="78" d="100"/>
        </p:scale>
        <p:origin x="102" y="4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dirty="0" smtClean="0"/>
            <a:t>otros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dirty="0" err="1" smtClean="0"/>
            <a:t>ONG's</a:t>
          </a:r>
          <a:r>
            <a:rPr lang="es-CO" sz="1050" dirty="0" smtClean="0"/>
            <a:t>, líderes comunitarios, religiosos, de opinión y medios de comunicación).</a:t>
          </a:r>
          <a:endParaRPr lang="es-CO" sz="7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92137">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1694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1400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87814" y="0"/>
          <a:ext cx="2256426" cy="651081"/>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06884" y="19070"/>
        <a:ext cx="2218286" cy="612941"/>
      </dsp:txXfrm>
    </dsp:sp>
    <dsp:sp modelId="{107B593D-2B7E-47A1-B237-2D44EE17772E}">
      <dsp:nvSpPr>
        <dsp:cNvPr id="0" name=""/>
        <dsp:cNvSpPr/>
      </dsp:nvSpPr>
      <dsp:spPr>
        <a:xfrm>
          <a:off x="313457" y="651081"/>
          <a:ext cx="225642" cy="790628"/>
        </a:xfrm>
        <a:custGeom>
          <a:avLst/>
          <a:gdLst/>
          <a:ahLst/>
          <a:cxnLst/>
          <a:rect l="0" t="0" r="0" b="0"/>
          <a:pathLst>
            <a:path>
              <a:moveTo>
                <a:pt x="0" y="0"/>
              </a:moveTo>
              <a:lnTo>
                <a:pt x="0" y="790628"/>
              </a:lnTo>
              <a:lnTo>
                <a:pt x="225642" y="7906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39100" y="816225"/>
          <a:ext cx="3851391" cy="1250968"/>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kern="1200" dirty="0" smtClean="0"/>
            <a:t>otros</a:t>
          </a:r>
          <a:endParaRPr lang="es-CO" sz="900" b="0" kern="1200" dirty="0">
            <a:solidFill>
              <a:schemeClr val="tx2">
                <a:lumMod val="50000"/>
              </a:schemeClr>
            </a:solidFill>
            <a:latin typeface="+mn-lt"/>
            <a:cs typeface="Khmer UI" panose="020B0502040204020203" pitchFamily="34" charset="0"/>
          </a:endParaRPr>
        </a:p>
      </dsp:txBody>
      <dsp:txXfrm>
        <a:off x="575740" y="852865"/>
        <a:ext cx="3778111" cy="1177688"/>
      </dsp:txXfrm>
    </dsp:sp>
    <dsp:sp modelId="{94DEC999-591D-4E68-9D00-6890F125307D}">
      <dsp:nvSpPr>
        <dsp:cNvPr id="0" name=""/>
        <dsp:cNvSpPr/>
      </dsp:nvSpPr>
      <dsp:spPr>
        <a:xfrm>
          <a:off x="313457" y="651081"/>
          <a:ext cx="225642" cy="1959586"/>
        </a:xfrm>
        <a:custGeom>
          <a:avLst/>
          <a:gdLst/>
          <a:ahLst/>
          <a:cxnLst/>
          <a:rect l="0" t="0" r="0" b="0"/>
          <a:pathLst>
            <a:path>
              <a:moveTo>
                <a:pt x="0" y="0"/>
              </a:moveTo>
              <a:lnTo>
                <a:pt x="0" y="1959586"/>
              </a:lnTo>
              <a:lnTo>
                <a:pt x="225642" y="195958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39100" y="2229964"/>
          <a:ext cx="3871767" cy="76140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kern="1200" dirty="0">
            <a:solidFill>
              <a:schemeClr val="tx2">
                <a:lumMod val="50000"/>
              </a:schemeClr>
            </a:solidFill>
            <a:latin typeface="+mn-lt"/>
            <a:cs typeface="Khmer UI" panose="020B0502040204020203" pitchFamily="34" charset="0"/>
          </a:endParaRPr>
        </a:p>
      </dsp:txBody>
      <dsp:txXfrm>
        <a:off x="561401" y="2252265"/>
        <a:ext cx="3827165" cy="716805"/>
      </dsp:txXfrm>
    </dsp:sp>
    <dsp:sp modelId="{983EE482-34B4-4DDE-A5BB-56DAF2F5E8D4}">
      <dsp:nvSpPr>
        <dsp:cNvPr id="0" name=""/>
        <dsp:cNvSpPr/>
      </dsp:nvSpPr>
      <dsp:spPr>
        <a:xfrm>
          <a:off x="313457" y="651081"/>
          <a:ext cx="225642" cy="3199740"/>
        </a:xfrm>
        <a:custGeom>
          <a:avLst/>
          <a:gdLst/>
          <a:ahLst/>
          <a:cxnLst/>
          <a:rect l="0" t="0" r="0" b="0"/>
          <a:pathLst>
            <a:path>
              <a:moveTo>
                <a:pt x="0" y="0"/>
              </a:moveTo>
              <a:lnTo>
                <a:pt x="0" y="3199740"/>
              </a:lnTo>
              <a:lnTo>
                <a:pt x="225642" y="3199740"/>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39100" y="3154141"/>
          <a:ext cx="3885487" cy="139335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kern="1200" dirty="0" err="1" smtClean="0"/>
            <a:t>ONG's</a:t>
          </a:r>
          <a:r>
            <a:rPr lang="es-CO" sz="1050" kern="1200" dirty="0" smtClean="0"/>
            <a:t>, líderes comunitarios, religiosos, de opinión y medios de comunicación).</a:t>
          </a:r>
          <a:endParaRPr lang="es-CO" sz="700" b="0" kern="1200" dirty="0">
            <a:latin typeface="+mn-lt"/>
          </a:endParaRPr>
        </a:p>
      </dsp:txBody>
      <dsp:txXfrm>
        <a:off x="579910" y="3194951"/>
        <a:ext cx="3803867" cy="1311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01/04/2022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01/04/2022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01/04/2022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58592" y="4505967"/>
            <a:ext cx="3575848" cy="1088009"/>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675411"/>
              <a:ext cx="5736373" cy="730848"/>
            </a:xfrm>
            <a:prstGeom prst="rect">
              <a:avLst/>
            </a:prstGeom>
            <a:noFill/>
          </p:spPr>
          <p:txBody>
            <a:bodyPr wrap="square" rtlCol="0" anchor="ctr">
              <a:spAutoFit/>
            </a:bodyPr>
            <a:lstStyle/>
            <a:p>
              <a:r>
                <a:rPr lang="es-CO" b="1" dirty="0"/>
                <a:t>Proyecto</a:t>
              </a:r>
            </a:p>
            <a:p>
              <a:r>
                <a:rPr lang="es-CO" dirty="0"/>
                <a:t>Movilización Social para la articulación de capacidades en el territorio</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26344" y="3576918"/>
            <a:ext cx="3585961" cy="303903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2023511"/>
            <a:ext cx="3696644" cy="1430411"/>
          </a:xfrm>
          <a:prstGeom prst="rect">
            <a:avLst/>
          </a:prstGeom>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73396174"/>
              </p:ext>
            </p:extLst>
          </p:nvPr>
        </p:nvGraphicFramePr>
        <p:xfrm>
          <a:off x="268222" y="1215825"/>
          <a:ext cx="7468319" cy="5164615"/>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PDI2028 – GCV - 26</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Planeación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otros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44826435"/>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30379648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24118" y="1347966"/>
            <a:ext cx="7566211" cy="4770537"/>
          </a:xfrm>
          <a:prstGeom prst="rect">
            <a:avLst/>
          </a:prstGeom>
        </p:spPr>
        <p:txBody>
          <a:bodyPr wrap="square">
            <a:spAutoFit/>
          </a:bodyPr>
          <a:lstStyle/>
          <a:p>
            <a:pPr algn="just"/>
            <a:r>
              <a:rPr lang="es-CO" sz="1600" dirty="0"/>
              <a:t>El Departamento de Risaralda se ha ubicado en los primeros puestos de desempleo a nivel nacional. A lo cual se suman problemas sociales, como las altas tasas de pobreza, violencia, homicidios, prostitución, migración, drogadicción y abuso a la primera infancia. Gran parte de estos fenómenos podrían ser explicados por la baja efectividad de las políticas públicas, por las relaciones ineficientes entre todos los actores y por la carencia de una agenda de desarrollo que de manera sostenible asegure bienestar a los ciudadanos y que maximice el potencial humano de nuestra región</a:t>
            </a:r>
            <a:r>
              <a:rPr lang="es-CO" sz="1600" dirty="0" smtClean="0"/>
              <a:t>.</a:t>
            </a:r>
          </a:p>
          <a:p>
            <a:pPr algn="just"/>
            <a:r>
              <a:rPr lang="es-CO" sz="1600" dirty="0" smtClean="0"/>
              <a:t> </a:t>
            </a:r>
          </a:p>
          <a:p>
            <a:pPr marL="285750" lvl="0" indent="-285750" algn="just">
              <a:buFont typeface="Wingdings" panose="05000000000000000000" pitchFamily="2" charset="2"/>
              <a:buChar char="Ø"/>
            </a:pPr>
            <a:r>
              <a:rPr lang="es-CO" sz="1600" dirty="0" smtClean="0"/>
              <a:t>Embarazo adolescente, en Pereira, de cada 1.000 mujeres entre los 15 y 19 años, 49 quedan embarazadas (31 en Manizales).</a:t>
            </a:r>
          </a:p>
          <a:p>
            <a:pPr marL="285750" lvl="0" indent="-285750" algn="just">
              <a:buFont typeface="Wingdings" panose="05000000000000000000" pitchFamily="2" charset="2"/>
              <a:buChar char="Ø"/>
            </a:pPr>
            <a:r>
              <a:rPr lang="es-CO" sz="1600" dirty="0" smtClean="0"/>
              <a:t>En Risaralda debemos reducir la diferencia entre el municipio con menor y mayor mortalidad infantil de 18,1 a 12,1 fallecidos por mil nacidos vivos. </a:t>
            </a:r>
          </a:p>
          <a:p>
            <a:pPr marL="285750" lvl="0" indent="-285750" algn="just">
              <a:buFont typeface="Wingdings" panose="05000000000000000000" pitchFamily="2" charset="2"/>
              <a:buChar char="Ø"/>
            </a:pPr>
            <a:r>
              <a:rPr lang="es-CO" sz="1600" dirty="0" smtClean="0"/>
              <a:t>En Pereira la tasa de cobertura neta en preescolar (3 a 5 años) de un 61.4% y Tasa de cobertura neta en media del 51.1%; en Dosquebradas la tasa de cobertura neta en preescolar es de un 55.15% y Tasa de cobertura neta en media del 42.55%.</a:t>
            </a:r>
          </a:p>
          <a:p>
            <a:pPr marL="285750" lvl="0" indent="-285750" algn="just">
              <a:buFont typeface="Wingdings" panose="05000000000000000000" pitchFamily="2" charset="2"/>
              <a:buChar char="Ø"/>
            </a:pPr>
            <a:r>
              <a:rPr lang="es-CO" sz="1600" dirty="0" smtClean="0"/>
              <a:t>El promedio de cobertura en educación media del departamento de Risaralda es de 43,3% mientras que el de la región Eje Cafetero es de 45,1%. </a:t>
            </a:r>
          </a:p>
          <a:p>
            <a:pPr marL="285750" lvl="0" indent="-285750" algn="just">
              <a:buFont typeface="Wingdings" panose="05000000000000000000" pitchFamily="2" charset="2"/>
              <a:buChar char="Ø"/>
            </a:pPr>
            <a:r>
              <a:rPr lang="es-CO" sz="1600" dirty="0" smtClean="0"/>
              <a:t>Solamente el 37, 4% de los estudiantes de grado 11 en 2015 ingresaron a la educación superior en 2016.</a:t>
            </a:r>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88259" y="1700235"/>
            <a:ext cx="7566211" cy="3785652"/>
          </a:xfrm>
          <a:prstGeom prst="rect">
            <a:avLst/>
          </a:prstGeom>
        </p:spPr>
        <p:txBody>
          <a:bodyPr wrap="square">
            <a:spAutoFit/>
          </a:bodyPr>
          <a:lstStyle/>
          <a:p>
            <a:pPr marL="171450" lvl="0" indent="-171450" algn="just">
              <a:buFont typeface="Wingdings" panose="05000000000000000000" pitchFamily="2" charset="2"/>
              <a:buChar char="Ø"/>
            </a:pPr>
            <a:r>
              <a:rPr lang="es-CO" sz="1600" dirty="0" smtClean="0"/>
              <a:t>En </a:t>
            </a:r>
            <a:r>
              <a:rPr lang="es-CO" sz="1600" dirty="0"/>
              <a:t>2017, se presentaron 38 suicidios en Pereira (33 hombres y 5 mujeres). La cuarta ciudad con la mayor tasa de suicidios en Colombia; </a:t>
            </a:r>
            <a:r>
              <a:rPr lang="es-CO" sz="1600" dirty="0" smtClean="0"/>
              <a:t>Risaralda.</a:t>
            </a:r>
          </a:p>
          <a:p>
            <a:pPr marL="171450" lvl="0" indent="-171450" algn="just">
              <a:buFont typeface="Wingdings" panose="05000000000000000000" pitchFamily="2" charset="2"/>
              <a:buChar char="Ø"/>
            </a:pPr>
            <a:r>
              <a:rPr lang="es-CO" sz="1600" dirty="0" smtClean="0"/>
              <a:t>En </a:t>
            </a:r>
            <a:r>
              <a:rPr lang="es-CO" sz="1600" dirty="0"/>
              <a:t>Pereira a pesar de que la tasa global de homicidios ha disminuido, los homicidios en los jóvenes entre 18 y 24 años ha aumentado (tasa de 58,6</a:t>
            </a:r>
            <a:r>
              <a:rPr lang="es-CO" sz="1600" dirty="0" smtClean="0"/>
              <a:t>).</a:t>
            </a:r>
          </a:p>
          <a:p>
            <a:pPr marL="171450" lvl="0" indent="-171450" algn="just">
              <a:buFont typeface="Wingdings" panose="05000000000000000000" pitchFamily="2" charset="2"/>
              <a:buChar char="Ø"/>
            </a:pPr>
            <a:r>
              <a:rPr lang="es-CO" sz="1600" dirty="0" smtClean="0"/>
              <a:t>Pereira </a:t>
            </a:r>
            <a:r>
              <a:rPr lang="es-CO" sz="1600" dirty="0"/>
              <a:t>es la tercera ciudad con mayor consumo de </a:t>
            </a:r>
            <a:r>
              <a:rPr lang="es-CO" sz="1600" dirty="0" smtClean="0"/>
              <a:t>estupefacientes.</a:t>
            </a:r>
          </a:p>
          <a:p>
            <a:pPr marL="171450" lvl="0" indent="-171450" algn="just">
              <a:buFont typeface="Wingdings" panose="05000000000000000000" pitchFamily="2" charset="2"/>
              <a:buChar char="Ø"/>
            </a:pPr>
            <a:r>
              <a:rPr lang="es-CO" sz="1600" dirty="0" smtClean="0"/>
              <a:t>60.241pereiranos </a:t>
            </a:r>
            <a:r>
              <a:rPr lang="es-CO" sz="1600" dirty="0"/>
              <a:t>aún viven en la pobreza (con menos de $275.884 mensuales) y 3.795 aún viven en la pobreza extrema (con menos de $121.989 al mes). </a:t>
            </a:r>
            <a:endParaRPr lang="es-CO" sz="1600" dirty="0" smtClean="0"/>
          </a:p>
          <a:p>
            <a:pPr marL="171450" lvl="0" indent="-171450" algn="just">
              <a:buFont typeface="Wingdings" panose="05000000000000000000" pitchFamily="2" charset="2"/>
              <a:buChar char="Ø"/>
            </a:pPr>
            <a:r>
              <a:rPr lang="es-CO" sz="1600" dirty="0" smtClean="0"/>
              <a:t>Los </a:t>
            </a:r>
            <a:r>
              <a:rPr lang="es-CO" sz="1600" dirty="0"/>
              <a:t>20 departamentos de Colombia con mayor riesgo representan el 69% del PIB nacional y albergan el 57% de la población del país. Risaralda, por su ubicación geográfica en la región Andina, se encuentra en un riesgo alto a los efectos del cambio </a:t>
            </a:r>
            <a:r>
              <a:rPr lang="es-CO" sz="1600" dirty="0" smtClean="0"/>
              <a:t>climático.</a:t>
            </a:r>
          </a:p>
          <a:p>
            <a:pPr marL="171450" lvl="0" indent="-171450" algn="just">
              <a:buFont typeface="Wingdings" panose="05000000000000000000" pitchFamily="2" charset="2"/>
              <a:buChar char="Ø"/>
            </a:pPr>
            <a:r>
              <a:rPr lang="es-CO" sz="1600" dirty="0" smtClean="0"/>
              <a:t>El </a:t>
            </a:r>
            <a:r>
              <a:rPr lang="es-CO" sz="1600" dirty="0"/>
              <a:t>8% de los residuos sólidos en Pereira son reciclados (por debajo de la media nacional de 8,7% y muy por debajo del 67% de la Unión Europea</a:t>
            </a:r>
            <a:r>
              <a:rPr lang="es-CO" sz="1600" dirty="0" smtClean="0"/>
              <a:t>).</a:t>
            </a:r>
          </a:p>
          <a:p>
            <a:pPr marL="171450" lvl="0" indent="-171450" algn="just">
              <a:buFont typeface="Wingdings" panose="05000000000000000000" pitchFamily="2" charset="2"/>
              <a:buChar char="Ø"/>
            </a:pPr>
            <a:r>
              <a:rPr lang="es-CO" sz="1600" dirty="0" smtClean="0"/>
              <a:t>El </a:t>
            </a:r>
            <a:r>
              <a:rPr lang="es-CO" sz="1600" dirty="0"/>
              <a:t>58% de las personas no participaron en el último año en organizaciones, espacios o redes</a:t>
            </a:r>
            <a:r>
              <a:rPr lang="es-CO" sz="1600" dirty="0" smtClean="0"/>
              <a:t>.</a:t>
            </a:r>
            <a:endParaRPr lang="es-CO" sz="1600" dirty="0"/>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8815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81561465"/>
              </p:ext>
            </p:extLst>
          </p:nvPr>
        </p:nvGraphicFramePr>
        <p:xfrm>
          <a:off x="224117" y="1304929"/>
          <a:ext cx="7521388" cy="528345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884657">
                  <a:extLst>
                    <a:ext uri="{9D8B030D-6E8A-4147-A177-3AD203B41FA5}">
                      <a16:colId xmlns:a16="http://schemas.microsoft.com/office/drawing/2014/main" val="152103896"/>
                    </a:ext>
                  </a:extLst>
                </a:gridCol>
                <a:gridCol w="3092823">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efectividad en la gestión pública y en  la generación de alianzas estratégicas, que garanticen una efectiva  incidencia en Políticas Publicas y Proyectos Estructurales de alto impacto, que  consoliden una sociedad y economía basadas en el conocimiento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Calibri" panose="020F0502020204030204" pitchFamily="34" charset="0"/>
                          <a:cs typeface="Times New Roman" panose="02020603050405020304" pitchFamily="18" charset="0"/>
                        </a:rPr>
                        <a:t>1. Débil articulación de las instituciones de educación superior para la incidencia en los índices de cobertura y calidad en la región.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1.1 Debilidad en el direccionamiento estratégico para la articulación de  las IES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 Bajos niveles de participación de la población estudiantil y algunos docentes, sobre las posibilidades de incidir en las Políticas Públicas y en la formulación de proyectos estructurales de alto impacto social.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2.1 Pocos ejercicios de difusión del proceso en los diferentes canales de comunicación.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18522469"/>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 Relaciones ineficientes entre todos los actores  del Departamento de Risaralda en articulación con la academia, para la generación de proyectos estructurales de alto impacto y Políticas Públicas.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3.1 Débil articulación de los aliados para el seguimiento y acompañamiento a las Políticas Públicas y proyectos estructurales de alto impacto priorizados por Sociedad en Movimiento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4. Desarticulación de los actores que aportan a la transformación productiva del territorio desde la investigación, innovación y el desarrollo tecnológico.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4.1 Pocas alianzas para la gestión de proyectos para la Red de Nodos de Innovación Ciencia y Tecnología RNICT.</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1. Bajos niveles de cobertura, acceso, permanencia y calidad en la Educación Superior.</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1.1 Resultados negativos en los indicadores de educación superior en la región.</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2. Políticas públicas y proyectos estructurales desarticulados de la academia, con niveles bajos de impacto en la sociedad y el contexto regional.</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2.1 Baja participación ciudadana para la inclusión social, con documentos de Política Publica y proyectos descontextualizados en la región.</a:t>
                      </a:r>
                    </a:p>
                  </a:txBody>
                  <a:tcPr marL="44450" marR="44450" marT="0" marB="0" anchor="ctr">
                    <a:solidFill>
                      <a:srgbClr val="E7D8F4"/>
                    </a:solidFill>
                  </a:tcPr>
                </a:tc>
                <a:extLst>
                  <a:ext uri="{0D108BD9-81ED-4DB2-BD59-A6C34878D82A}">
                    <a16:rowId xmlns:a16="http://schemas.microsoft.com/office/drawing/2014/main" val="2545692178"/>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 Profesionales, con baja comprensión de los indicadores sociales en los habitantes del Departamento, así como sus aportes profesionales para incidir en los índices de desarrollo humano, PIB, la competitividad, el desarrollo económico, entre otros.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3.1 Bajos resultados en los  índices de desarrollo humano, PIB, la competitividad, el desarrollo económico, entre otros</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4. Debilidad en la optimización de recursos humanos y financieros, para  la formulación de proyectos y propuestas  de Innovación, Ciencia y Tecnología para la generación de capacidades del conocimiento en la región.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4.1 Bajos niveles de desarrollo social, económico, regional, del sector productivo, empresarial, industrial y de la innovación tecnológica,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57907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365035212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0909" y="1925039"/>
            <a:ext cx="3782651" cy="3785652"/>
          </a:xfrm>
          <a:prstGeom prst="rect">
            <a:avLst/>
          </a:prstGeom>
        </p:spPr>
        <p:txBody>
          <a:bodyPr wrap="square">
            <a:spAutoFit/>
          </a:bodyPr>
          <a:lstStyle/>
          <a:p>
            <a:pPr algn="just"/>
            <a:r>
              <a:rPr lang="es-CO" sz="1600" dirty="0"/>
              <a:t>Es una propuesta de la Universidad Tecnológica de Pereira, que actualmente es respaldada por 18 Instituciones de Educación Superior de la región y más de 50 instituciones aliadas; para generar en el debate público políticas públicas, planes, programas y proyectos que favorezcan la educación, la ciencia, la tecnología y la innovación como aspectos relevantes y prioritarios en la agenda de desarrollo regional; a través  de acuerdos sociales que permitan crear las bases para una sociedad y economía basada en el conocimiento, con equidad, justicia, inclusión y responsabilidad social.</a:t>
            </a:r>
          </a:p>
        </p:txBody>
      </p:sp>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37015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331439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1323439"/>
          </a:xfrm>
          <a:prstGeom prst="rect">
            <a:avLst/>
          </a:prstGeom>
        </p:spPr>
        <p:txBody>
          <a:bodyPr wrap="square">
            <a:spAutoFit/>
          </a:bodyPr>
          <a:lstStyle/>
          <a:p>
            <a:pPr algn="just"/>
            <a:r>
              <a:rPr lang="es-CO" sz="1600" dirty="0"/>
              <a:t>Impulsar y apoyar el desarrollo social y económico de Risaralda a través de la participación activa en la agenda pública y la construcción de políticas públicas, teniendo como base la educación, la ciencia, la tecnología, la innovación y el emprendimiento, para avanzar en la construcción de una sociedad y economía basada en el conocimiento con la cooperación entre todos los actores que forman parte de la región.</a:t>
            </a:r>
          </a:p>
        </p:txBody>
      </p:sp>
      <p:sp>
        <p:nvSpPr>
          <p:cNvPr id="11" name="Rectángulo 10"/>
          <p:cNvSpPr/>
          <p:nvPr/>
        </p:nvSpPr>
        <p:spPr>
          <a:xfrm>
            <a:off x="198344" y="3929033"/>
            <a:ext cx="8031256" cy="1815882"/>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Apoyar la generación de espacios de articulación de las instituciones de educación </a:t>
            </a:r>
            <a:r>
              <a:rPr lang="es-CO" sz="1600" dirty="0" smtClean="0"/>
              <a:t>superior.</a:t>
            </a:r>
          </a:p>
          <a:p>
            <a:pPr marL="285750" lvl="0" indent="-285750" algn="just">
              <a:buFont typeface="Wingdings" panose="05000000000000000000" pitchFamily="2" charset="2"/>
              <a:buChar char="Ø"/>
            </a:pPr>
            <a:r>
              <a:rPr lang="es-CO" sz="1600" dirty="0" smtClean="0"/>
              <a:t>Fortalecer </a:t>
            </a:r>
            <a:r>
              <a:rPr lang="es-CO" sz="1600" dirty="0"/>
              <a:t>la conceptualización y difusión del sentido de la Movilización </a:t>
            </a:r>
            <a:r>
              <a:rPr lang="es-CO" sz="1600" dirty="0" smtClean="0"/>
              <a:t>Social.</a:t>
            </a:r>
          </a:p>
          <a:p>
            <a:pPr marL="285750" lvl="0" indent="-285750" algn="just">
              <a:buFont typeface="Wingdings" panose="05000000000000000000" pitchFamily="2" charset="2"/>
              <a:buChar char="Ø"/>
            </a:pPr>
            <a:r>
              <a:rPr lang="es-CO" sz="1600" dirty="0" smtClean="0"/>
              <a:t>Movilizar </a:t>
            </a:r>
            <a:r>
              <a:rPr lang="es-CO" sz="1600" dirty="0"/>
              <a:t>alianzas estratégicas para la gestión e incidencia en Políticas Publicas y Proyectos estructurales de alto impacto.				</a:t>
            </a:r>
            <a:endParaRPr lang="es-CO" sz="1600" dirty="0" smtClean="0"/>
          </a:p>
          <a:p>
            <a:pPr marL="285750" lvl="0" indent="-285750" algn="just">
              <a:buFont typeface="Wingdings" panose="05000000000000000000" pitchFamily="2" charset="2"/>
              <a:buChar char="Ø"/>
            </a:pPr>
            <a:r>
              <a:rPr lang="es-CO" sz="1600" dirty="0" smtClean="0"/>
              <a:t>Fortalecer </a:t>
            </a:r>
            <a:r>
              <a:rPr lang="es-CO" sz="1600" dirty="0"/>
              <a:t>el trabajo en red para potenciar la contribución a la transformación productiva del territorio desde la investigación, innovación y el desarrollo tecnológico.				</a:t>
            </a:r>
            <a:endParaRPr lang="es-CO" sz="1600"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402832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742082974"/>
              </p:ext>
            </p:extLst>
          </p:nvPr>
        </p:nvGraphicFramePr>
        <p:xfrm>
          <a:off x="286395" y="1937514"/>
          <a:ext cx="7674508" cy="3554603"/>
        </p:xfrm>
        <a:graphic>
          <a:graphicData uri="http://schemas.openxmlformats.org/drawingml/2006/table">
            <a:tbl>
              <a:tblPr firstRow="1" firstCol="1" bandRow="1">
                <a:tableStyleId>{5940675A-B579-460E-94D1-54222C63F5DA}</a:tableStyleId>
              </a:tblPr>
              <a:tblGrid>
                <a:gridCol w="1913109">
                  <a:extLst>
                    <a:ext uri="{9D8B030D-6E8A-4147-A177-3AD203B41FA5}">
                      <a16:colId xmlns:a16="http://schemas.microsoft.com/office/drawing/2014/main" val="622973615"/>
                    </a:ext>
                  </a:extLst>
                </a:gridCol>
                <a:gridCol w="5761399">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RUN - Red Risaralda Universitaria - Clúster de Educación Superior</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Acompañar la gestión y planeación en la mesa de rectores de la RUN. Acompañar las mesas de trabajo para el Direccionamiento Estratégico de la RUN. </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Conceptualización y difusión del sentido de la movilización Social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800" kern="1200" dirty="0" smtClean="0">
                          <a:solidFill>
                            <a:schemeClr val="tx1"/>
                          </a:solidFill>
                          <a:effectLst/>
                          <a:latin typeface="+mn-lt"/>
                          <a:ea typeface="+mn-ea"/>
                          <a:cs typeface="+mn-cs"/>
                        </a:rPr>
                        <a:t>Realizar jornadas, eventos y/o talleres para la difusión del proceso. Desarrollar la visibilización y difusión de los resultados y logros del proyecto, a través redes sociales, boletines virtuales, página web y medios de comunicación. Gestionar encuentros con Instituciones y/o entes territoriales para la transferencia del modelo.</a:t>
                      </a:r>
                      <a:endParaRPr lang="es-CO" sz="12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8049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2696828614"/>
              </p:ext>
            </p:extLst>
          </p:nvPr>
        </p:nvGraphicFramePr>
        <p:xfrm>
          <a:off x="162827" y="1128134"/>
          <a:ext cx="7674508" cy="5462778"/>
        </p:xfrm>
        <a:graphic>
          <a:graphicData uri="http://schemas.openxmlformats.org/drawingml/2006/table">
            <a:tbl>
              <a:tblPr firstRow="1" firstCol="1" bandRow="1">
                <a:tableStyleId>{5940675A-B579-460E-94D1-54222C63F5DA}</a:tableStyleId>
              </a:tblPr>
              <a:tblGrid>
                <a:gridCol w="1913109">
                  <a:extLst>
                    <a:ext uri="{9D8B030D-6E8A-4147-A177-3AD203B41FA5}">
                      <a16:colId xmlns:a16="http://schemas.microsoft.com/office/drawing/2014/main" val="622973615"/>
                    </a:ext>
                  </a:extLst>
                </a:gridCol>
                <a:gridCol w="5761399">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977892">
                <a:tc>
                  <a:txBody>
                    <a:bodyPr/>
                    <a:lstStyle/>
                    <a:p>
                      <a:pPr algn="ctr">
                        <a:lnSpc>
                          <a:spcPct val="107000"/>
                        </a:lnSpc>
                        <a:spcAft>
                          <a:spcPts val="0"/>
                        </a:spcAft>
                      </a:pPr>
                      <a:r>
                        <a:rPr lang="es-CO" sz="1600" b="1" kern="1200" dirty="0" smtClean="0">
                          <a:solidFill>
                            <a:schemeClr val="tx1"/>
                          </a:solidFill>
                          <a:effectLst/>
                          <a:latin typeface="+mn-lt"/>
                          <a:ea typeface="+mn-ea"/>
                          <a:cs typeface="+mn-cs"/>
                        </a:rPr>
                        <a:t>Generación y Gestión de acuerdos de trabajo - Políticas Públicas gestionadas, proyectos estructurales y de alto impacto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Gestionar la inclusión de Políticas Públicas y Proyectos de alto impacto priorizadas por Sociedad en Movimiento, en los planes de desarrollo de las alcaldías del AMCO, Santa Rosa de Cabal y Gobernación de Risaralda. Hacer seguimiento y acompañamiento a las Políticas Públicas priorizadas por Sociedad en Movimiento, en sus diferentes fases (formulación, ejecución y seguimiento). Gestionar la formulación y/o ejecución de los proyectos de alto impacto priorizadas por Sociedad en Movimiento. Gestionar la renovación de memorandos de entendimiento y la vinculación con nuevos actores.</a:t>
                      </a:r>
                      <a:r>
                        <a:rPr lang="es-CO" sz="1500" kern="1200" baseline="0" dirty="0" smtClean="0">
                          <a:solidFill>
                            <a:schemeClr val="tx1"/>
                          </a:solidFill>
                          <a:effectLst/>
                          <a:latin typeface="+mn-lt"/>
                          <a:ea typeface="+mn-ea"/>
                          <a:cs typeface="+mn-cs"/>
                        </a:rPr>
                        <a:t> </a:t>
                      </a:r>
                      <a:r>
                        <a:rPr lang="es-CO" sz="1500" kern="1200" dirty="0" smtClean="0">
                          <a:solidFill>
                            <a:schemeClr val="tx1"/>
                          </a:solidFill>
                          <a:effectLst/>
                          <a:latin typeface="+mn-lt"/>
                          <a:ea typeface="+mn-ea"/>
                          <a:cs typeface="+mn-cs"/>
                        </a:rPr>
                        <a:t>Realizar comités directivos para planear y hacer seguimiento al plan de trabajo. Realizar mesas de trabajo con aliados internos para coordinar la articulación a proyectos y políticas públicas. Gestionar la renovación de memorandos de entendimiento y la vinculación con nuevos actores (Definir y ejecutar, una estrategia -alineada a políticas y proyectos) para mantener activos los firmantes de memorando.</a:t>
                      </a:r>
                      <a:endParaRPr lang="es-CO" sz="1500" kern="1200" dirty="0" smtClean="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34039200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Red de Nodos de Innovación, Ciencia y Tecnología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comités de Gerencia Colegiada, Directivo y técnico. Promover alianzas para la gestión de proyectos para la RNICT. Plan estratégico para la Red de Nodos, Proponer un modelo de gobernanza para la Red de Nodos. Diseñar el portafolio de servicios de la Red de Nodos. Diseñar e implementar un plan de comunicaciones para la Red de Nodos (posicionamiento, visibilización, relanzamiento).</a:t>
                      </a:r>
                      <a:endParaRPr lang="es-CO" sz="15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2128325307"/>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631690792"/>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4189</TotalTime>
  <Words>2152</Words>
  <Application>Microsoft Office PowerPoint</Application>
  <PresentationFormat>Presentación en pantalla (4:3)</PresentationFormat>
  <Paragraphs>109</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Usuario UTP</cp:lastModifiedBy>
  <cp:revision>594</cp:revision>
  <cp:lastPrinted>2017-05-16T14:27:28Z</cp:lastPrinted>
  <dcterms:created xsi:type="dcterms:W3CDTF">2017-03-06T22:18:18Z</dcterms:created>
  <dcterms:modified xsi:type="dcterms:W3CDTF">2022-04-01T20:05:12Z</dcterms:modified>
</cp:coreProperties>
</file>