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  <p:sldId id="271" r:id="rId9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5" autoAdjust="0"/>
  </p:normalViewPr>
  <p:slideViewPr>
    <p:cSldViewPr snapToGrid="0">
      <p:cViewPr varScale="1">
        <p:scale>
          <a:sx n="70" d="100"/>
          <a:sy n="70" d="100"/>
        </p:scale>
        <p:origin x="136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: </a:t>
          </a:r>
          <a:r>
            <a:rPr lang="es-CO" sz="1050" dirty="0" smtClean="0"/>
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Universitario).</a:t>
          </a:r>
          <a:endParaRPr lang="es-CO" sz="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Rectoría, Facultades, Dependencias administrativas, Vicerrectorías, Estudiantes, Medios de comunicación, entidades gubernamentales, sector productivo, otras universidades, sector comunitario.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Medios de comunicación, entidades gubernamentales del orden local, regional, nacional e internacional; sector productivo, otras universidades, sector comunitario</a:t>
          </a:r>
          <a:endParaRPr lang="es-ES" sz="1050" dirty="0"/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514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93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12123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31698" y="4568720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7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Gestión de la comunicación y promoción institucional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5162737" y="3433481"/>
            <a:ext cx="3801969" cy="3322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41607"/>
              </p:ext>
            </p:extLst>
          </p:nvPr>
        </p:nvGraphicFramePr>
        <p:xfrm>
          <a:off x="187540" y="1389511"/>
          <a:ext cx="7468319" cy="50244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xmlns="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xmlns="" val="2008709917"/>
                    </a:ext>
                  </a:extLst>
                </a:gridCol>
              </a:tblGrid>
              <a:tr h="174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- 39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363448"/>
                  </a:ext>
                </a:extLst>
              </a:tr>
              <a:tr h="349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856177"/>
                  </a:ext>
                </a:extLst>
              </a:tr>
              <a:tr h="174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004125"/>
                  </a:ext>
                </a:extLst>
              </a:tr>
              <a:tr h="208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 de la Legalidad, la Transparencia, el Gobierno Corporativo y la Participación Ciudadana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4544576"/>
                  </a:ext>
                </a:extLst>
              </a:tr>
              <a:tr h="20495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7654418"/>
                  </a:ext>
                </a:extLst>
              </a:tr>
              <a:tr h="2049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evaluación y seguimiento - Control y seguimiento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666744"/>
                  </a:ext>
                </a:extLst>
              </a:tr>
              <a:tr h="2049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0000305"/>
                  </a:ext>
                </a:extLst>
              </a:tr>
              <a:tr h="1747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5133300"/>
                  </a:ext>
                </a:extLst>
              </a:tr>
              <a:tr h="34953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6315842"/>
                  </a:ext>
                </a:extLst>
              </a:tr>
              <a:tr h="954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Universitario).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687320"/>
                  </a:ext>
                </a:extLst>
              </a:tr>
              <a:tr h="524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Transversal a todos los programas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2502029"/>
                  </a:ext>
                </a:extLst>
              </a:tr>
              <a:tr h="4068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10.Reducir la desigualdad en y entre todos los países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362131"/>
                  </a:ext>
                </a:extLst>
              </a:tr>
              <a:tr h="40682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27830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86871" y="1823923"/>
            <a:ext cx="79875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La Universidad, como entidad del estado y en aras de la transparencia y la participación ciudadana, debe atender efectivamente las necesidades de comunicación de sus grupos de interés (Docentes – administrativos – estudiantes – egresados - jubilados, externos y aliados estratégicos), no obstante, se ha identificado la necesidad de trabajar en la articulación en los procesos que abarcan la comunicación institucional en sus diferentes niveles: corporativo, organizacional, informativo y movilizador. 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89826"/>
              </p:ext>
            </p:extLst>
          </p:nvPr>
        </p:nvGraphicFramePr>
        <p:xfrm>
          <a:off x="134179" y="1199485"/>
          <a:ext cx="7647186" cy="5609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6215">
                  <a:extLst>
                    <a:ext uri="{9D8B030D-6E8A-4147-A177-3AD203B41FA5}">
                      <a16:colId xmlns:a16="http://schemas.microsoft.com/office/drawing/2014/main" xmlns="" val="235893282"/>
                    </a:ext>
                  </a:extLst>
                </a:gridCol>
                <a:gridCol w="2094216">
                  <a:extLst>
                    <a:ext uri="{9D8B030D-6E8A-4147-A177-3AD203B41FA5}">
                      <a16:colId xmlns:a16="http://schemas.microsoft.com/office/drawing/2014/main" xmlns="" val="152103896"/>
                    </a:ext>
                  </a:extLst>
                </a:gridCol>
                <a:gridCol w="4396755">
                  <a:extLst>
                    <a:ext uri="{9D8B030D-6E8A-4147-A177-3AD203B41FA5}">
                      <a16:colId xmlns:a16="http://schemas.microsoft.com/office/drawing/2014/main" xmlns="" val="3555018107"/>
                    </a:ext>
                  </a:extLst>
                </a:gridCol>
              </a:tblGrid>
              <a:tr h="135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Problema Central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Causas directas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Causas Indirectas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909099"/>
                  </a:ext>
                </a:extLst>
              </a:tr>
              <a:tr h="504620"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Desarticulación en los procesos que abarcan la comunicación institucional en sus diferentes niveles: corporativo, organizacional, informativo y movilizador.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Desarticulación para la adecuada Gestión de la comunicación y Promoción institucional.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Falta de reconocimiento de Gestión de la Comunicación y Promoción Institucional como líder de los procesos comunicativos a nivel institucional.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Limitación en alcance de tareas o gestión.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Dependencia de otras áreas institucionales para el desarrollo de tareas propias.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958664"/>
                  </a:ext>
                </a:extLst>
              </a:tr>
              <a:tr h="504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Desarticulación para los procesos de comunicación informativa.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Contratación directa desde las áreas a profesionales en comunicación sin articulación con GCPI.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Desatención de las áreas ante los lineamientos establecidos.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Difusión de contenidos multiplataforma sin el aval de GCPI.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321915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Falta de directrices de comunicación interna.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Usos inadecuados de múltiples canales para la comunicación Interna.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Falta de lineamientos claros sobre usos, horarios y modales en la comunicación Interna.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Desinformación.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799853"/>
                  </a:ext>
                </a:extLst>
              </a:tr>
              <a:tr h="6321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Multiplicidad en el uso de la imagen institucional.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Mal manejo u omisión del manual de marca institucional.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Contratación directa desde las áreas a profesionales en mercadeo sin articulación con GCPI y el SIC (Sistema Integral de Comunicaciones).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 Presentación por parte de algunos funcionarios de cargos que no corresponden o son inexistente, ante actores internos y externos.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412981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Coordinación desarticulada de eventos institucionales.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Falta de articulación entre las áreas responsables.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 Falta de claridad en las tareas y alcances de cada responsable.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 Falta de lineamientos claros para la realización de eventos institucionales.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9240127"/>
                  </a:ext>
                </a:extLst>
              </a:tr>
              <a:tr h="135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Efectos directos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Efectos indirectos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0901300"/>
                  </a:ext>
                </a:extLst>
              </a:tr>
              <a:tr h="6321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Dificultad para articular los procesos comunicativos con el reconocimiento adecuado desde las demás áreas.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Falta de gobernabilidad y representatividad para la ejecución de algunas tareas de Gestión de la Comunicación y Promoción Institucional.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Falta de articulación por desconocimiento del Sistema Integral de Comunicaciones y los alcances de cada componente.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Gestión de la Comunicación y Promoción Institucional ineficiente.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11323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Generación diversa de información sin un lenguaje y parámetros unificados institucionales.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Duplicidad en la información que se genera desde la institución.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Discurso institucional ambiguo.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Confusión hacia usuarios internos y externos, medios de comunicación y aliados.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321014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Falta de optimización en los procesos institucionales derivados de la comunicación interna.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Desinformación y desarticulación.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Irrupciones en los procesos y prolongación en los tiempos.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Malos entendidos que impactan en el clima laboral.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8306453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Proyección inadecuada de la imagen institucional.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Imagen institucional ambigua.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Pérdida de reputación institucional.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 Confusión de los grupos de interés.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4617823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Eventos institucionales no planeados debidamente.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Desatención a protocolos institucionales y desorganización.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 Duplicidad en las tareas y reprocesos.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 Poca optimización de recursos.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748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411975634"/>
              </p:ext>
            </p:extLst>
          </p:nvPr>
        </p:nvGraphicFramePr>
        <p:xfrm>
          <a:off x="4386764" y="1344682"/>
          <a:ext cx="4180998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67846" y="1945330"/>
            <a:ext cx="40463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El proyecto busca fortalecer la articulación en la implementación del Sistema Integral de Comunicaciones de la institución, que permita a la Universidad resolver la necesidad existente, partiendo de un modelo de comunicación pública conformado por cuatro componentes: corporativo (identidad, imagen, posicionamiento de marca), organizacional (flujos de comunicación interna efectiva y eficiente), informativo (generación de información pertinente para difusión en medios de comunicación masivos, tanto internos como externos) y movilizador (eventos y actividades de participación e interacción ciudadana con la institución), que de forma integral, gestione la comunicación y promoción institucional</a:t>
            </a:r>
            <a:r>
              <a:rPr lang="es-CO" sz="1600" dirty="0" smtClean="0"/>
              <a:t>.</a:t>
            </a:r>
            <a:endParaRPr lang="es-CO" sz="1600" dirty="0"/>
          </a:p>
        </p:txBody>
      </p:sp>
      <p:sp>
        <p:nvSpPr>
          <p:cNvPr id="14" name="Rectángulo 13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98343" y="2888193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42" y="1962887"/>
            <a:ext cx="7886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los procesos que abarcan la comunicación institucional en sus diferentes niveles: corporativo, organizacional, informativo y movilizador.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342" y="3529850"/>
            <a:ext cx="75212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/>
              <a:t>Lograr la articulación para la adecuada Gestión de la Comunicación y Promoción </a:t>
            </a:r>
            <a:r>
              <a:rPr lang="es-CO" sz="1600" dirty="0" smtClean="0"/>
              <a:t>Institucional.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CO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 smtClean="0"/>
              <a:t>Articular </a:t>
            </a:r>
            <a:r>
              <a:rPr lang="es-CO" sz="1600" dirty="0"/>
              <a:t>los procesos en Comunicación Informativa a nivel institucional a través de lineamientos oficiales y debidamente socializados en todas las </a:t>
            </a:r>
            <a:r>
              <a:rPr lang="es-CO" sz="1600" dirty="0" smtClean="0"/>
              <a:t>áreas.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 smtClean="0"/>
              <a:t>Estructurar </a:t>
            </a:r>
            <a:r>
              <a:rPr lang="es-CO" sz="1600" dirty="0"/>
              <a:t>directrices para la Comunicación Organizacional.</a:t>
            </a:r>
          </a:p>
          <a:p>
            <a:r>
              <a:rPr lang="es-CO" sz="16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/>
              <a:t>Alinear el manejo de la imagen institucional, relaciones públicas y actividades de promoción bajo la Comunicación Corporativa.</a:t>
            </a:r>
          </a:p>
          <a:p>
            <a:r>
              <a:rPr lang="es-CO" sz="16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/>
              <a:t>Estructurar directrices para la Comunicación Movilizadora.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87754"/>
              </p:ext>
            </p:extLst>
          </p:nvPr>
        </p:nvGraphicFramePr>
        <p:xfrm>
          <a:off x="224466" y="1204294"/>
          <a:ext cx="7527461" cy="55766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8992">
                  <a:extLst>
                    <a:ext uri="{9D8B030D-6E8A-4147-A177-3AD203B41FA5}">
                      <a16:colId xmlns:a16="http://schemas.microsoft.com/office/drawing/2014/main" xmlns="" val="622973615"/>
                    </a:ext>
                  </a:extLst>
                </a:gridCol>
                <a:gridCol w="5498469">
                  <a:extLst>
                    <a:ext uri="{9D8B030D-6E8A-4147-A177-3AD203B41FA5}">
                      <a16:colId xmlns:a16="http://schemas.microsoft.com/office/drawing/2014/main" xmlns="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y Promoción Institucional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acciones que convoquen a las dependencias involucradas a articularse para la adecuada Gestión de la Comunicación y Promoción Institucional. Identificar necesidades comunicativas de la comunidad Universitaria. Hacer seguimiento y articular los cuatro componentes para implementar el Sistema Integral de Comunicaciones.		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Informativa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estratégico de Información y campañas comunicativas institucionales. Atención a solicitudes de publicación en los medios de comunicación masiva institucionales. Atención a solicitudes de publicación en medios externos de comunicación masiva. Atención a solicitudes de cubrimientos de eventos institucionales. Realización de productos comunicativos con información institucional. Gestión de contratación de medios de comunicación externos para difusión y publicaciones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Diseñar e Implementar una estrategia de difusión y apropiación de  los servicios y actividades realizadas por las diferentes dependencias 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0335723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Organizacional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y seguimiento al Grupo Técnico de la Comunicación Organizacional UTP. Redacción de funciones y propósitos de la Comunicación Organizacional. Elaboración de manual de lineamientos de la Comunicación Organizacional indicando canales oficiales y modos de empleo. Socialización del manual de lineamientos de la Comunicación 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Organizacional.</a:t>
                      </a:r>
                      <a:r>
                        <a:rPr lang="es-CO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e implementación de una estrategia de difusión del direccionamiento estratégico de la UTP: Misión, Visión, Plan de Gobierno, PEI.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273010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99369"/>
              </p:ext>
            </p:extLst>
          </p:nvPr>
        </p:nvGraphicFramePr>
        <p:xfrm>
          <a:off x="304080" y="1317800"/>
          <a:ext cx="7369708" cy="53483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0505">
                  <a:extLst>
                    <a:ext uri="{9D8B030D-6E8A-4147-A177-3AD203B41FA5}">
                      <a16:colId xmlns:a16="http://schemas.microsoft.com/office/drawing/2014/main" xmlns="" val="622973615"/>
                    </a:ext>
                  </a:extLst>
                </a:gridCol>
                <a:gridCol w="5449203">
                  <a:extLst>
                    <a:ext uri="{9D8B030D-6E8A-4147-A177-3AD203B41FA5}">
                      <a16:colId xmlns:a16="http://schemas.microsoft.com/office/drawing/2014/main" xmlns="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Corporativa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 lineamiento para la estrategia de Comunicación Corporativa. Generación de estrategias para posicionar la marca e identidad UTP. Generación de estrategias para promover los programas académicos de la Universidad. Promoción y divulgación de servicios de las dependencias académicas, administrativas y de extensión de la UTP. Gestión de relaciones públicas institucionales. Socialización y capacitación manual de protocolo y relaciones públicas institucionales.	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862672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Movilizadora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estratégico de las actividades institucionales enmarcadas en la movilización y participación. Promoción de las iniciativas de rectoría para la presentación de informes, socialización y participación de la comunidad universitaria. Convocatorias para colectivos y comunidad estudiantil con el objetivo de propiciar espacios para publicar en medios disponibles: Universitaria Estéreo, campus informa, Zoom TV, </a:t>
                      </a:r>
                      <a:r>
                        <a:rPr lang="es-CO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Udiversidad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Promoción de campañas de colectivos institucionales y externos de carácter social, académico, cultural, etc. Participación en comités y colectivos de ciudad (Red universitaria de Risaralda, Pereira Cómo Vamos y Sociedad en Movimiento, Canal Universitario Nacional Zoom TV, Red de Radios Universitarias de Colombia RRUC). Coordinación de eventos institucionales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e implementación de una estrategia de difusión de la normativa interna y los procesos que de ella derivan: Reglamentos, Estatutos, Acuerdos, Resoluciones, Procesos electorales, Estudios de pertinencia para la creación de programas.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763458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820588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1356</Words>
  <Application>Microsoft Office PowerPoint</Application>
  <PresentationFormat>Presentación en pantalla (4:3)</PresentationFormat>
  <Paragraphs>96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Julián</cp:lastModifiedBy>
  <cp:revision>611</cp:revision>
  <cp:lastPrinted>2017-05-16T14:27:28Z</cp:lastPrinted>
  <dcterms:created xsi:type="dcterms:W3CDTF">2017-03-06T22:18:18Z</dcterms:created>
  <dcterms:modified xsi:type="dcterms:W3CDTF">2021-05-18T21:51:13Z</dcterms:modified>
</cp:coreProperties>
</file>