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4" r:id="rId2"/>
    <p:sldId id="265" r:id="rId3"/>
    <p:sldId id="266" r:id="rId4"/>
    <p:sldId id="273" r:id="rId5"/>
    <p:sldId id="272" r:id="rId6"/>
    <p:sldId id="267" r:id="rId7"/>
    <p:sldId id="268" r:id="rId8"/>
    <p:sldId id="274" r:id="rId9"/>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D5EDFF"/>
    <a:srgbClr val="79C6FF"/>
    <a:srgbClr val="0070C0"/>
    <a:srgbClr val="57D3FF"/>
    <a:srgbClr val="0A99A3"/>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0070C0"/>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100" dirty="0" smtClean="0"/>
            <a:t>Rectoría, Vicerrectoría Administrativa, Centro de Innovación y Desarrollo Tecnológico, Facultades</a:t>
          </a:r>
          <a:endParaRPr lang="es-CO" sz="1000" dirty="0"/>
        </a:p>
      </dgm:t>
    </dgm:pt>
    <dgm:pt modelId="{7B38EB80-BE65-41F5-9BB7-929EF5D4D956}" type="parTrans" cxnId="{B837D475-4455-4857-ADA7-D1C66C72C69C}">
      <dgm:prSet/>
      <dgm:spPr>
        <a:ln>
          <a:solidFill>
            <a:srgbClr val="0070C0"/>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0070C0"/>
          </a:solidFill>
        </a:ln>
      </dgm:spPr>
      <dgm:t>
        <a:bodyPr/>
        <a:lstStyle/>
        <a:p>
          <a:pPr algn="just"/>
          <a:r>
            <a:rPr lang="es-CO" sz="1050" b="1" u="none" dirty="0" smtClean="0">
              <a:solidFill>
                <a:schemeClr val="tx2">
                  <a:lumMod val="50000"/>
                </a:schemeClr>
              </a:solidFill>
              <a:latin typeface="+mn-lt"/>
              <a:cs typeface="Khmer UI" panose="020B0502040204020203" pitchFamily="34" charset="0"/>
            </a:rPr>
            <a:t>Beneficiarios: </a:t>
          </a:r>
          <a:r>
            <a:rPr lang="es-CO" sz="1100" dirty="0" smtClean="0"/>
            <a:t>La población objetivo está integrada por estudiantes, docentes y administrativos que hacen parte de grupos de investigación, semilleros de investigación y/o están motivados a participar en procesos que fomentan las habilidades para el emprendimiento. Igualmente, los empresarios, productores y funcionarios del sector gubernamental pueden ser potencialmente beneficiarios de procesos que fomentan la vigilancia tecnológica, la inteligencia competitiva y la innovación en los procesos y las organizaciones.</a:t>
          </a:r>
          <a:endParaRPr lang="es-CO" sz="1200" b="0" dirty="0">
            <a:latin typeface="+mn-lt"/>
          </a:endParaRPr>
        </a:p>
      </dgm:t>
    </dgm:pt>
    <dgm:pt modelId="{8741F14A-8A3A-4CE9-A4EC-A5E8CABEE01E}" type="parTrans" cxnId="{1BDA1869-1F10-4F09-9B7C-E4440C8A610B}">
      <dgm:prSet/>
      <dgm:spPr>
        <a:ln>
          <a:solidFill>
            <a:srgbClr val="0070C0"/>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0070C0"/>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ES" sz="1100" b="0" dirty="0" smtClean="0">
              <a:solidFill>
                <a:schemeClr val="tx2">
                  <a:lumMod val="50000"/>
                </a:schemeClr>
              </a:solidFill>
              <a:latin typeface="+mn-lt"/>
              <a:cs typeface="Khmer UI" panose="020B0502040204020203" pitchFamily="34" charset="0"/>
            </a:rPr>
            <a:t>Entidades territoriales, Universidades,  Empresas, Colciencias, iNNpulsa, Red Departamental de Emprendimiento, ASCUN, Organismos de Cooperación Internacional </a:t>
          </a:r>
          <a:endParaRPr lang="es-ES" sz="1000" b="0" dirty="0"/>
        </a:p>
      </dgm:t>
    </dgm:pt>
    <dgm:pt modelId="{32CA2B84-E3B2-40CF-8DC7-4B5119850B6B}" type="parTrans" cxnId="{CF4167F8-C89B-4EB1-8990-42F3FF232973}">
      <dgm:prSet/>
      <dgm:spPr>
        <a:ln>
          <a:solidFill>
            <a:srgbClr val="0070C0"/>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59267"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59767" custScaleY="113966">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69464" custScaleY="297208">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76679" y="0"/>
          <a:ext cx="2072774" cy="598089"/>
        </a:xfrm>
        <a:prstGeom prst="roundRect">
          <a:avLst>
            <a:gd name="adj" fmla="val 10000"/>
          </a:avLst>
        </a:prstGeom>
        <a:solidFill>
          <a:srgbClr val="0070C0"/>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94196" y="17517"/>
        <a:ext cx="2037740" cy="563055"/>
      </dsp:txXfrm>
    </dsp:sp>
    <dsp:sp modelId="{107B593D-2B7E-47A1-B237-2D44EE17772E}">
      <dsp:nvSpPr>
        <dsp:cNvPr id="0" name=""/>
        <dsp:cNvSpPr/>
      </dsp:nvSpPr>
      <dsp:spPr>
        <a:xfrm>
          <a:off x="283957" y="598089"/>
          <a:ext cx="207277" cy="435924"/>
        </a:xfrm>
        <a:custGeom>
          <a:avLst/>
          <a:gdLst/>
          <a:ahLst/>
          <a:cxnLst/>
          <a:rect l="0" t="0" r="0" b="0"/>
          <a:pathLst>
            <a:path>
              <a:moveTo>
                <a:pt x="0" y="0"/>
              </a:moveTo>
              <a:lnTo>
                <a:pt x="0" y="435924"/>
              </a:lnTo>
              <a:lnTo>
                <a:pt x="207277" y="435924"/>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1234" y="749774"/>
          <a:ext cx="3437980" cy="568477"/>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100" kern="1200" dirty="0" smtClean="0"/>
            <a:t>Rectoría, Vicerrectoría Administrativa, Centro de Innovación y Desarrollo Tecnológico, Facultades</a:t>
          </a:r>
          <a:endParaRPr lang="es-CO" sz="1000" kern="1200" dirty="0"/>
        </a:p>
      </dsp:txBody>
      <dsp:txXfrm>
        <a:off x="507884" y="766424"/>
        <a:ext cx="3404680" cy="535177"/>
      </dsp:txXfrm>
    </dsp:sp>
    <dsp:sp modelId="{94DEC999-591D-4E68-9D00-6890F125307D}">
      <dsp:nvSpPr>
        <dsp:cNvPr id="0" name=""/>
        <dsp:cNvSpPr/>
      </dsp:nvSpPr>
      <dsp:spPr>
        <a:xfrm>
          <a:off x="283957" y="598089"/>
          <a:ext cx="207277" cy="1210494"/>
        </a:xfrm>
        <a:custGeom>
          <a:avLst/>
          <a:gdLst/>
          <a:ahLst/>
          <a:cxnLst/>
          <a:rect l="0" t="0" r="0" b="0"/>
          <a:pathLst>
            <a:path>
              <a:moveTo>
                <a:pt x="0" y="0"/>
              </a:moveTo>
              <a:lnTo>
                <a:pt x="0" y="1210494"/>
              </a:lnTo>
              <a:lnTo>
                <a:pt x="207277" y="1210494"/>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91234" y="1467774"/>
          <a:ext cx="3442764" cy="681618"/>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100" b="0" kern="1200" dirty="0" smtClean="0">
              <a:solidFill>
                <a:schemeClr val="tx2">
                  <a:lumMod val="50000"/>
                </a:schemeClr>
              </a:solidFill>
              <a:latin typeface="+mn-lt"/>
              <a:cs typeface="Khmer UI" panose="020B0502040204020203" pitchFamily="34" charset="0"/>
            </a:rPr>
            <a:t>Entidades territoriales, Universidades,  Empresas, Colciencias, iNNpulsa, Red Departamental de Emprendimiento, ASCUN, Organismos de Cooperación Internacional </a:t>
          </a:r>
          <a:endParaRPr lang="es-ES" sz="1000" b="0" kern="1200" dirty="0"/>
        </a:p>
      </dsp:txBody>
      <dsp:txXfrm>
        <a:off x="511198" y="1487738"/>
        <a:ext cx="3402836" cy="641690"/>
      </dsp:txXfrm>
    </dsp:sp>
    <dsp:sp modelId="{983EE482-34B4-4DDE-A5BB-56DAF2F5E8D4}">
      <dsp:nvSpPr>
        <dsp:cNvPr id="0" name=""/>
        <dsp:cNvSpPr/>
      </dsp:nvSpPr>
      <dsp:spPr>
        <a:xfrm>
          <a:off x="283957" y="598089"/>
          <a:ext cx="207277" cy="2589611"/>
        </a:xfrm>
        <a:custGeom>
          <a:avLst/>
          <a:gdLst/>
          <a:ahLst/>
          <a:cxnLst/>
          <a:rect l="0" t="0" r="0" b="0"/>
          <a:pathLst>
            <a:path>
              <a:moveTo>
                <a:pt x="0" y="0"/>
              </a:moveTo>
              <a:lnTo>
                <a:pt x="0" y="2589611"/>
              </a:lnTo>
              <a:lnTo>
                <a:pt x="207277" y="258961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91234" y="2298915"/>
          <a:ext cx="3535559" cy="1777569"/>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66725">
            <a:lnSpc>
              <a:spcPct val="90000"/>
            </a:lnSpc>
            <a:spcBef>
              <a:spcPct val="0"/>
            </a:spcBef>
            <a:spcAft>
              <a:spcPct val="35000"/>
            </a:spcAft>
          </a:pPr>
          <a:r>
            <a:rPr lang="es-CO" sz="1050" b="1" u="none" kern="1200" dirty="0" smtClean="0">
              <a:solidFill>
                <a:schemeClr val="tx2">
                  <a:lumMod val="50000"/>
                </a:schemeClr>
              </a:solidFill>
              <a:latin typeface="+mn-lt"/>
              <a:cs typeface="Khmer UI" panose="020B0502040204020203" pitchFamily="34" charset="0"/>
            </a:rPr>
            <a:t>Beneficiarios: </a:t>
          </a:r>
          <a:r>
            <a:rPr lang="es-CO" sz="1100" kern="1200" dirty="0" smtClean="0"/>
            <a:t>La población objetivo está integrada por estudiantes, docentes y administrativos que hacen parte de grupos de investigación, semilleros de investigación y/o están motivados a participar en procesos que fomentan las habilidades para el emprendimiento. Igualmente, los empresarios, productores y funcionarios del sector gubernamental pueden ser potencialmente beneficiarios de procesos que fomentan la vigilancia tecnológica, la inteligencia competitiva y la innovación en los procesos y las organizaciones.</a:t>
          </a:r>
          <a:endParaRPr lang="es-CO" sz="1200" b="0" kern="1200" dirty="0">
            <a:latin typeface="+mn-lt"/>
          </a:endParaRPr>
        </a:p>
      </dsp:txBody>
      <dsp:txXfrm>
        <a:off x="543297" y="2350978"/>
        <a:ext cx="3431433" cy="16734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30/03/2022</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0347"/>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30/03/2022</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453" y="182228"/>
            <a:ext cx="2143235" cy="2082907"/>
          </a:xfrm>
          <a:prstGeom prst="rect">
            <a:avLst/>
          </a:prstGeom>
        </p:spPr>
      </p:pic>
      <p:pic>
        <p:nvPicPr>
          <p:cNvPr id="4" name="Imagen 3"/>
          <p:cNvPicPr>
            <a:picLocks noChangeAspect="1"/>
          </p:cNvPicPr>
          <p:nvPr/>
        </p:nvPicPr>
        <p:blipFill>
          <a:blip r:embed="rId3"/>
          <a:stretch>
            <a:fillRect/>
          </a:stretch>
        </p:blipFill>
        <p:spPr>
          <a:xfrm>
            <a:off x="794778" y="1047470"/>
            <a:ext cx="3409670" cy="570006"/>
          </a:xfrm>
          <a:prstGeom prst="rect">
            <a:avLst/>
          </a:prstGeom>
        </p:spPr>
      </p:pic>
      <p:grpSp>
        <p:nvGrpSpPr>
          <p:cNvPr id="5" name="Group 106"/>
          <p:cNvGrpSpPr/>
          <p:nvPr/>
        </p:nvGrpSpPr>
        <p:grpSpPr>
          <a:xfrm>
            <a:off x="322732" y="3942242"/>
            <a:ext cx="3639668" cy="2207545"/>
            <a:chOff x="3812494" y="1317301"/>
            <a:chExt cx="7410278" cy="1447065"/>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8" y="1317301"/>
              <a:ext cx="5736374" cy="1447065"/>
            </a:xfrm>
            <a:prstGeom prst="rect">
              <a:avLst/>
            </a:prstGeom>
            <a:noFill/>
          </p:spPr>
          <p:txBody>
            <a:bodyPr wrap="square" rtlCol="0" anchor="ctr">
              <a:spAutoFit/>
            </a:bodyPr>
            <a:lstStyle/>
            <a:p>
              <a:r>
                <a:rPr lang="es-CO" b="1" dirty="0"/>
                <a:t>Proyecto</a:t>
              </a:r>
            </a:p>
            <a:p>
              <a:r>
                <a:rPr lang="es-CO" dirty="0"/>
                <a:t>Consolidación de las capacidades institucionales para la Gestión del conocimiento, Innovación y Emprendimiento</a:t>
              </a:r>
            </a:p>
          </p:txBody>
        </p:sp>
        <p:sp>
          <p:nvSpPr>
            <p:cNvPr id="8" name="Oval 102"/>
            <p:cNvSpPr>
              <a:spLocks noChangeAspect="1"/>
            </p:cNvSpPr>
            <p:nvPr/>
          </p:nvSpPr>
          <p:spPr>
            <a:xfrm>
              <a:off x="3812494" y="1454131"/>
              <a:ext cx="1726102" cy="1122088"/>
            </a:xfrm>
            <a:prstGeom prst="ellipse">
              <a:avLst/>
            </a:prstGeom>
            <a:solidFill>
              <a:srgbClr val="0060A8"/>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17</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006453" y="3757351"/>
            <a:ext cx="4063926" cy="2697237"/>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5"/>
          <a:stretch>
            <a:fillRect/>
          </a:stretch>
        </p:blipFill>
        <p:spPr>
          <a:xfrm>
            <a:off x="714796" y="1990428"/>
            <a:ext cx="3452253" cy="1473952"/>
          </a:xfrm>
          <a:prstGeom prst="rect">
            <a:avLst/>
          </a:prstGeom>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0060A8"/>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2086030468"/>
              </p:ext>
            </p:extLst>
          </p:nvPr>
        </p:nvGraphicFramePr>
        <p:xfrm>
          <a:off x="151682" y="1341331"/>
          <a:ext cx="7468319" cy="4628758"/>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98663">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CGT - 17</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86363448"/>
                  </a:ext>
                </a:extLst>
              </a:tr>
              <a:tr h="40652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Investigaciones, Innovación y Extensión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77856177"/>
                  </a:ext>
                </a:extLst>
              </a:tr>
              <a:tr h="198663">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Creación, Gestión y Transferencia del conocimiento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739004125"/>
                  </a:ext>
                </a:extLst>
              </a:tr>
              <a:tr h="290363">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del conocimiento, innovación y emprendimiento con impacto en la sociedad y reconocimiento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34544576"/>
                  </a:ext>
                </a:extLst>
              </a:tr>
              <a:tr h="406520">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Misionales - Investigación e Innovación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617654418"/>
                  </a:ext>
                </a:extLst>
              </a:tr>
              <a:tr h="406520">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568631699"/>
                  </a:ext>
                </a:extLst>
              </a:tr>
              <a:tr h="346836">
                <a:tc rowSpan="2">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95133300"/>
                  </a:ext>
                </a:extLst>
              </a:tr>
              <a:tr h="14188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6. Investigación y creación artística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727581916"/>
                  </a:ext>
                </a:extLst>
              </a:tr>
              <a:tr h="406520">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Rectoría, Vicerrectoría Administrativa, Centro de Innovación y Desarrollo Tecnológico, Facultades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339687320"/>
                  </a:ext>
                </a:extLst>
              </a:tr>
              <a:tr h="141886">
                <a:tc rowSpan="2">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 a través de la generación de conocimiento y la creación artística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082502029"/>
                  </a:ext>
                </a:extLst>
              </a:tr>
              <a:tr h="14188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05922954"/>
                  </a:ext>
                </a:extLst>
              </a:tr>
              <a:tr h="290363">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71362131"/>
                  </a:ext>
                </a:extLst>
              </a:tr>
              <a:tr h="290363">
                <a:tc vMerge="1">
                  <a:txBody>
                    <a:bodyPr/>
                    <a:lstStyle/>
                    <a:p>
                      <a:endParaRPr lang="es-CO"/>
                    </a:p>
                  </a:txBody>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12. Garantizar modalidades de consumo y producción sostenibles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194316656"/>
                  </a:ext>
                </a:extLst>
              </a:tr>
            </a:tbl>
          </a:graphicData>
        </a:graphic>
      </p:graphicFrame>
      <p:sp>
        <p:nvSpPr>
          <p:cNvPr id="8" name="Rectángulo 7"/>
          <p:cNvSpPr/>
          <p:nvPr/>
        </p:nvSpPr>
        <p:spPr>
          <a:xfrm rot="16200000">
            <a:off x="6642941" y="3209457"/>
            <a:ext cx="4609776"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sp>
        <p:nvSpPr>
          <p:cNvPr id="8" name="Rectángulo 7"/>
          <p:cNvSpPr/>
          <p:nvPr/>
        </p:nvSpPr>
        <p:spPr>
          <a:xfrm>
            <a:off x="268943" y="1947573"/>
            <a:ext cx="8220633" cy="2862322"/>
          </a:xfrm>
          <a:prstGeom prst="rect">
            <a:avLst/>
          </a:prstGeom>
        </p:spPr>
        <p:txBody>
          <a:bodyPr wrap="square">
            <a:spAutoFit/>
          </a:bodyPr>
          <a:lstStyle/>
          <a:p>
            <a:pPr algn="just"/>
            <a:r>
              <a:rPr lang="es-CO" dirty="0"/>
              <a:t>La baja transferencia de los resultados de investigación, desarrollo tecnológico e innovación  a través de productos y servicios de valor agregado tiene su origen en una aún incipiente gestión de los activos de conocimiento que sumados a la baja apropiación de las metodologías y herramientas para realizar vigilancia tecnológica e inteligencia competitiva durante la formulación y ejecución de proyectos de I+D+i, así como a la  baja adopción de buenas prácticas para proteger la propiedad intelectual de los resultados dificulta la apropiación de los productos y servicios por parte del sector productivo y gubernamental, debilitando la articulación Universidad - Empresa - Estado e impactando la inversión del sector productivo en procesos de investigación, desarrollo tecnológico e innovación.</a:t>
            </a:r>
          </a:p>
        </p:txBody>
      </p:sp>
      <p:sp>
        <p:nvSpPr>
          <p:cNvPr id="11" name="Rectángulo 10"/>
          <p:cNvSpPr/>
          <p:nvPr/>
        </p:nvSpPr>
        <p:spPr>
          <a:xfrm rot="16200000">
            <a:off x="6642941" y="3209457"/>
            <a:ext cx="4609776"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p:txBody>
      </p:sp>
    </p:spTree>
    <p:extLst>
      <p:ext uri="{BB962C8B-B14F-4D97-AF65-F5344CB8AC3E}">
        <p14:creationId xmlns:p14="http://schemas.microsoft.com/office/powerpoint/2010/main" val="318215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graphicFrame>
        <p:nvGraphicFramePr>
          <p:cNvPr id="10" name="Tabla 9"/>
          <p:cNvGraphicFramePr>
            <a:graphicFrameLocks noGrp="1"/>
          </p:cNvGraphicFramePr>
          <p:nvPr>
            <p:extLst>
              <p:ext uri="{D42A27DB-BD31-4B8C-83A1-F6EECF244321}">
                <p14:modId xmlns:p14="http://schemas.microsoft.com/office/powerpoint/2010/main" val="247155302"/>
              </p:ext>
            </p:extLst>
          </p:nvPr>
        </p:nvGraphicFramePr>
        <p:xfrm>
          <a:off x="305854" y="1379089"/>
          <a:ext cx="7296217" cy="5087368"/>
        </p:xfrm>
        <a:graphic>
          <a:graphicData uri="http://schemas.openxmlformats.org/drawingml/2006/table">
            <a:tbl>
              <a:tblPr firstRow="1" firstCol="1" bandRow="1">
                <a:tableStyleId>{5940675A-B579-460E-94D1-54222C63F5DA}</a:tableStyleId>
              </a:tblPr>
              <a:tblGrid>
                <a:gridCol w="1234745">
                  <a:extLst>
                    <a:ext uri="{9D8B030D-6E8A-4147-A177-3AD203B41FA5}">
                      <a16:colId xmlns:a16="http://schemas.microsoft.com/office/drawing/2014/main" val="235893282"/>
                    </a:ext>
                  </a:extLst>
                </a:gridCol>
                <a:gridCol w="1818282">
                  <a:extLst>
                    <a:ext uri="{9D8B030D-6E8A-4147-A177-3AD203B41FA5}">
                      <a16:colId xmlns:a16="http://schemas.microsoft.com/office/drawing/2014/main" val="152103896"/>
                    </a:ext>
                  </a:extLst>
                </a:gridCol>
                <a:gridCol w="4243190">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339909099"/>
                  </a:ext>
                </a:extLst>
              </a:tr>
              <a:tr h="543282">
                <a:tc rowSpan="9">
                  <a:txBody>
                    <a:bodyPr/>
                    <a:lstStyle/>
                    <a:p>
                      <a:pPr algn="ctr">
                        <a:lnSpc>
                          <a:spcPct val="107000"/>
                        </a:lnSpc>
                        <a:spcAft>
                          <a:spcPts val="1200"/>
                        </a:spcAft>
                      </a:pPr>
                      <a:r>
                        <a:rPr lang="es-CO" sz="1200" kern="1200" dirty="0" smtClean="0">
                          <a:solidFill>
                            <a:schemeClr val="tx1"/>
                          </a:solidFill>
                          <a:effectLst/>
                          <a:latin typeface="+mn-lt"/>
                          <a:ea typeface="+mn-ea"/>
                          <a:cs typeface="+mn-cs"/>
                        </a:rPr>
                        <a:t>Baja transferencia y apropiación  de los resultados de investigación, desarrollo tecnológico e innovación  a través de productos y servicios de valor agregado</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a:lnSpc>
                          <a:spcPct val="107000"/>
                        </a:lnSpc>
                        <a:spcAft>
                          <a:spcPts val="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 Incipiente gestión de los activos de conocimiento </a:t>
                      </a:r>
                    </a:p>
                  </a:txBody>
                  <a:tcPr marL="44450" marR="44450" marT="0" marB="0" anchor="ctr">
                    <a:solidFill>
                      <a:srgbClr val="D5EDFF"/>
                    </a:solidFill>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1.1 Incompleta  línea base de los activos de conocimiento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1.2 Incompleta línea base de las capacidades de los grupos de investigación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1.3 Incompleta línea base de las necesidades y retos del entorno que puede ser  abordados a partir de proyectos de I+D+i</a:t>
                      </a:r>
                    </a:p>
                  </a:txBody>
                  <a:tcPr marL="44450" marR="44450" marT="0" marB="0" anchor="ctr">
                    <a:solidFill>
                      <a:srgbClr val="D5EDFF"/>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 Baja apropiación de la Cultura de la Vigilancia Tecnológica e Inteligencia Competitiva</a:t>
                      </a:r>
                    </a:p>
                  </a:txBody>
                  <a:tcPr marL="44450" marR="44450" marT="0" marB="0" anchor="ctr">
                    <a:solidFill>
                      <a:srgbClr val="D5EDFF"/>
                    </a:solidFill>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2.1 Desconocimiento de las herramientas para realizar Vigilancia Tecnológica e Inteligencia Competitiva</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2.2 Desconocimiento de las metodologías para realizar Vigilancia Tecnológica e Inteligencia Competitiva </a:t>
                      </a:r>
                    </a:p>
                  </a:txBody>
                  <a:tcPr marL="44450" marR="44450" marT="0" marB="0" anchor="ctr">
                    <a:solidFill>
                      <a:srgbClr val="D5EDFF"/>
                    </a:solidFill>
                  </a:tcPr>
                </a:tc>
                <a:extLst>
                  <a:ext uri="{0D108BD9-81ED-4DB2-BD59-A6C34878D82A}">
                    <a16:rowId xmlns:a16="http://schemas.microsoft.com/office/drawing/2014/main" val="1461108394"/>
                  </a:ext>
                </a:extLst>
              </a:tr>
              <a:tr h="407462">
                <a:tc vMerge="1">
                  <a:txBody>
                    <a:bodyPr/>
                    <a:lstStyle/>
                    <a:p>
                      <a:endParaRPr lang="es-CO"/>
                    </a:p>
                  </a:txBody>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3. Incipientes  procesos de transferencia de conocimiento</a:t>
                      </a:r>
                    </a:p>
                  </a:txBody>
                  <a:tcPr marL="44450" marR="44450" marT="0" marB="0" anchor="ctr">
                    <a:solidFill>
                      <a:srgbClr val="D5EDFF"/>
                    </a:solidFill>
                  </a:tcPr>
                </a:tc>
                <a:tc>
                  <a:txBody>
                    <a:bodyPr/>
                    <a:lstStyle/>
                    <a:p>
                      <a:pPr>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3.1 Baja apropiación del Estatuto de Propiedad Intelectual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3.2 Desconocimiento de las metodologías para identificar el estado de madurez de los activos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3.3 Baja capacidad para valorar y comercializar activos de conocimiento </a:t>
                      </a:r>
                    </a:p>
                  </a:txBody>
                  <a:tcPr marL="44450" marR="44450" marT="0" marB="0" anchor="ctr">
                    <a:solidFill>
                      <a:srgbClr val="D5EDFF"/>
                    </a:solidFill>
                  </a:tcPr>
                </a:tc>
                <a:extLst>
                  <a:ext uri="{0D108BD9-81ED-4DB2-BD59-A6C34878D82A}">
                    <a16:rowId xmlns:a16="http://schemas.microsoft.com/office/drawing/2014/main" val="2601355774"/>
                  </a:ext>
                </a:extLst>
              </a:tr>
              <a:tr h="407462">
                <a:tc vMerge="1">
                  <a:txBody>
                    <a:bodyPr/>
                    <a:lstStyle/>
                    <a:p>
                      <a:endParaRPr lang="es-CO"/>
                    </a:p>
                  </a:txBody>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4. Débil acompañamiento y desarticulación  en los procesos de emprendimiento</a:t>
                      </a:r>
                    </a:p>
                  </a:txBody>
                  <a:tcPr marL="44450" marR="44450" marT="0" marB="0" anchor="ctr">
                    <a:solidFill>
                      <a:srgbClr val="D5EDFF"/>
                    </a:solidFill>
                  </a:tcPr>
                </a:tc>
                <a:tc>
                  <a:txBody>
                    <a:bodyPr/>
                    <a:lstStyle/>
                    <a:p>
                      <a:pPr>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4.1 Atomización de las actividades para promover el emprendimiento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4.2 Desarticulación con los procesos regionales y nacionales que promueven el emprendimiento</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4.3 Desarticulación entre los procesos académicos y las actividades transversales para promover el emprendimiento</a:t>
                      </a:r>
                    </a:p>
                  </a:txBody>
                  <a:tcPr marL="44450" marR="44450" marT="0" marB="0" anchor="ctr">
                    <a:solidFill>
                      <a:srgbClr val="D5EDFF"/>
                    </a:solidFill>
                  </a:tcPr>
                </a:tc>
                <a:extLst>
                  <a:ext uri="{0D108BD9-81ED-4DB2-BD59-A6C34878D82A}">
                    <a16:rowId xmlns:a16="http://schemas.microsoft.com/office/drawing/2014/main" val="120285009"/>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890901300"/>
                  </a:ext>
                </a:extLst>
              </a:tr>
              <a:tr h="0">
                <a:tc vMerge="1">
                  <a:txBody>
                    <a:bodyPr/>
                    <a:lstStyle/>
                    <a:p>
                      <a:endParaRPr lang="es-CO"/>
                    </a:p>
                  </a:txBody>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 Baja capacidad de transferencia de los activos de conocimiento </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1.1 Poca visibilidad de los activos de conocimiento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1.2 Poca visibilidad de las capacidades de los grupos de investigación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1.3 Desconocimiento de las necesidades y retos del entorno </a:t>
                      </a:r>
                    </a:p>
                  </a:txBody>
                  <a:tcPr marL="44450" marR="44450" marT="0" marB="0" anchor="ctr">
                    <a:solidFill>
                      <a:srgbClr val="D5EDFF"/>
                    </a:solidFill>
                  </a:tcPr>
                </a:tc>
                <a:extLst>
                  <a:ext uri="{0D108BD9-81ED-4DB2-BD59-A6C34878D82A}">
                    <a16:rowId xmlns:a16="http://schemas.microsoft.com/office/drawing/2014/main" val="404011323"/>
                  </a:ext>
                </a:extLst>
              </a:tr>
              <a:tr h="0">
                <a:tc vMerge="1">
                  <a:txBody>
                    <a:bodyPr/>
                    <a:lstStyle/>
                    <a:p>
                      <a:endParaRPr lang="es-CO"/>
                    </a:p>
                  </a:txBody>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 Poca pertinencia e impacto de los resultados de las investigaciones</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2.1 Baja incorporación de metodologías y herramientas para la Vigilancia Tecnológica e Inteligencia Competitiva durante el proceso de formulación y ejecución de los proyectos de I+D+i</a:t>
                      </a:r>
                    </a:p>
                  </a:txBody>
                  <a:tcPr marL="44450" marR="44450" marT="0" marB="0" anchor="ctr">
                    <a:solidFill>
                      <a:srgbClr val="D5EDFF"/>
                    </a:solidFill>
                  </a:tcPr>
                </a:tc>
                <a:extLst>
                  <a:ext uri="{0D108BD9-81ED-4DB2-BD59-A6C34878D82A}">
                    <a16:rowId xmlns:a16="http://schemas.microsoft.com/office/drawing/2014/main" val="167708210"/>
                  </a:ext>
                </a:extLst>
              </a:tr>
              <a:tr h="0">
                <a:tc vMerge="1">
                  <a:txBody>
                    <a:bodyPr/>
                    <a:lstStyle/>
                    <a:p>
                      <a:endParaRPr lang="es-CO"/>
                    </a:p>
                  </a:txBody>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3 Baja  inversión del sector productivo en procesos de investigación, desarrollo tecnológico e innovación</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3.1 Débil articulación de la Universidad - Empresa - Estado para desarrollar proyectos de I+D+i</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3.2 Baja apropiación del sector productivo y gubernamental de los resultados de investigación, desarrollo tecnológico e innovación  (Productos y servicios)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3.3 Baja apropiación de las buenas prácticas para proteger la propiedad intelectual de los resultados durante la ejecución de los proyectos de I+D+i</a:t>
                      </a:r>
                    </a:p>
                  </a:txBody>
                  <a:tcPr marL="44450" marR="44450" marT="0" marB="0" anchor="ctr">
                    <a:solidFill>
                      <a:srgbClr val="D5EDFF"/>
                    </a:solidFill>
                  </a:tcPr>
                </a:tc>
                <a:extLst>
                  <a:ext uri="{0D108BD9-81ED-4DB2-BD59-A6C34878D82A}">
                    <a16:rowId xmlns:a16="http://schemas.microsoft.com/office/drawing/2014/main" val="1791280813"/>
                  </a:ext>
                </a:extLst>
              </a:tr>
              <a:tr h="0">
                <a:tc vMerge="1">
                  <a:txBody>
                    <a:bodyPr/>
                    <a:lstStyle/>
                    <a:p>
                      <a:pPr algn="ctr">
                        <a:lnSpc>
                          <a:spcPct val="107000"/>
                        </a:lnSpc>
                        <a:spcAft>
                          <a:spcPts val="1200"/>
                        </a:spcAft>
                      </a:pP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4 Bajo impacto de las actividades que promueven el emprendimiento </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4.1 Inexistencia de una ruta de emprendimiento que articule las actividades que promueven el emprendimiento en el marco de  procesos académicos y transversales dentro de la comunidad universitaria y el contexto nacional </a:t>
                      </a:r>
                    </a:p>
                  </a:txBody>
                  <a:tcPr marL="44450" marR="44450" marT="0" marB="0" anchor="ctr">
                    <a:solidFill>
                      <a:srgbClr val="D5EDFF"/>
                    </a:solidFill>
                  </a:tcPr>
                </a:tc>
                <a:extLst>
                  <a:ext uri="{0D108BD9-81ED-4DB2-BD59-A6C34878D82A}">
                    <a16:rowId xmlns:a16="http://schemas.microsoft.com/office/drawing/2014/main" val="358796145"/>
                  </a:ext>
                </a:extLst>
              </a:tr>
            </a:tbl>
          </a:graphicData>
        </a:graphic>
      </p:graphicFrame>
      <p:sp>
        <p:nvSpPr>
          <p:cNvPr id="11" name="Rectángulo 10"/>
          <p:cNvSpPr/>
          <p:nvPr/>
        </p:nvSpPr>
        <p:spPr>
          <a:xfrm rot="16200000">
            <a:off x="6642941" y="3209457"/>
            <a:ext cx="4609776"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p:txBody>
      </p:sp>
    </p:spTree>
    <p:extLst>
      <p:ext uri="{BB962C8B-B14F-4D97-AF65-F5344CB8AC3E}">
        <p14:creationId xmlns:p14="http://schemas.microsoft.com/office/powerpoint/2010/main" val="1366856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Descripción del proyecto</a:t>
              </a:r>
              <a:endParaRPr lang="es-CO" sz="2800" b="1" dirty="0">
                <a:solidFill>
                  <a:srgbClr val="0060A8"/>
                </a:solidFill>
              </a:endParaRPr>
            </a:p>
          </p:txBody>
        </p:sp>
      </p:grpSp>
      <p:graphicFrame>
        <p:nvGraphicFramePr>
          <p:cNvPr id="7" name="3 Diagrama"/>
          <p:cNvGraphicFramePr/>
          <p:nvPr>
            <p:extLst>
              <p:ext uri="{D42A27DB-BD31-4B8C-83A1-F6EECF244321}">
                <p14:modId xmlns:p14="http://schemas.microsoft.com/office/powerpoint/2010/main" val="2255418199"/>
              </p:ext>
            </p:extLst>
          </p:nvPr>
        </p:nvGraphicFramePr>
        <p:xfrm>
          <a:off x="4377138" y="1676693"/>
          <a:ext cx="4103474" cy="4078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200586" y="2292040"/>
            <a:ext cx="3779744" cy="3539430"/>
          </a:xfrm>
          <a:prstGeom prst="rect">
            <a:avLst/>
          </a:prstGeom>
        </p:spPr>
        <p:txBody>
          <a:bodyPr wrap="square">
            <a:spAutoFit/>
          </a:bodyPr>
          <a:lstStyle/>
          <a:p>
            <a:pPr algn="just"/>
            <a:r>
              <a:rPr lang="es-CO" sz="1600" dirty="0"/>
              <a:t>El proyecto está orientado a consolidar la gestión tecnológica, la innovación y el emprendimiento para generar un impacto social y un reconocimiento nacional e internacional a través del fortalecimiento de la gestión y transferencia de los activos de conocimiento, el fomento de la cultura de la vigilancia tecnológica e inteligencia competitiva y la implementación de una ruta de emprendimiento que contribuya a articular los procesos internos y externos impactando el desarrollo de las habilidades emprendedoras en la comunidad universitaria.</a:t>
            </a:r>
          </a:p>
        </p:txBody>
      </p:sp>
      <p:sp>
        <p:nvSpPr>
          <p:cNvPr id="9" name="Rectángulo 8"/>
          <p:cNvSpPr/>
          <p:nvPr/>
        </p:nvSpPr>
        <p:spPr>
          <a:xfrm rot="16200000">
            <a:off x="6642941" y="3209457"/>
            <a:ext cx="4609776"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p:txBody>
      </p:sp>
    </p:spTree>
    <p:extLst>
      <p:ext uri="{BB962C8B-B14F-4D97-AF65-F5344CB8AC3E}">
        <p14:creationId xmlns:p14="http://schemas.microsoft.com/office/powerpoint/2010/main" val="169017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Objetivos del proyecto</a:t>
              </a:r>
              <a:endParaRPr lang="es-CO" sz="2800" b="1" dirty="0">
                <a:solidFill>
                  <a:srgbClr val="0060A8"/>
                </a:solidFill>
              </a:endParaRPr>
            </a:p>
          </p:txBody>
        </p:sp>
      </p:grpSp>
      <p:sp>
        <p:nvSpPr>
          <p:cNvPr id="7"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General</a:t>
            </a:r>
            <a:endParaRPr lang="es-CO" dirty="0">
              <a:solidFill>
                <a:srgbClr val="0060A8"/>
              </a:solidFill>
            </a:endParaRPr>
          </a:p>
        </p:txBody>
      </p:sp>
      <p:sp>
        <p:nvSpPr>
          <p:cNvPr id="8" name="TextBox 12"/>
          <p:cNvSpPr txBox="1">
            <a:spLocks/>
          </p:cNvSpPr>
          <p:nvPr/>
        </p:nvSpPr>
        <p:spPr>
          <a:xfrm>
            <a:off x="179439" y="2613586"/>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Específicos</a:t>
            </a:r>
            <a:endParaRPr lang="es-CO" dirty="0">
              <a:solidFill>
                <a:srgbClr val="0060A8"/>
              </a:solidFill>
            </a:endParaRPr>
          </a:p>
        </p:txBody>
      </p:sp>
      <p:sp>
        <p:nvSpPr>
          <p:cNvPr id="2" name="Rectángulo 1"/>
          <p:cNvSpPr/>
          <p:nvPr/>
        </p:nvSpPr>
        <p:spPr>
          <a:xfrm>
            <a:off x="225648" y="1822052"/>
            <a:ext cx="8351213" cy="646331"/>
          </a:xfrm>
          <a:prstGeom prst="rect">
            <a:avLst/>
          </a:prstGeom>
        </p:spPr>
        <p:txBody>
          <a:bodyPr wrap="square">
            <a:spAutoFit/>
          </a:bodyPr>
          <a:lstStyle/>
          <a:p>
            <a:r>
              <a:rPr lang="es-CO" dirty="0"/>
              <a:t>Consolidar la gestión tecnológica, la innovación y el emprendimiento para generar un impacto en la sociedad y reconocimiento nacional e internacional.</a:t>
            </a:r>
          </a:p>
        </p:txBody>
      </p:sp>
      <p:sp>
        <p:nvSpPr>
          <p:cNvPr id="3" name="Rectángulo 2"/>
          <p:cNvSpPr/>
          <p:nvPr/>
        </p:nvSpPr>
        <p:spPr>
          <a:xfrm>
            <a:off x="198343" y="3238920"/>
            <a:ext cx="7700536" cy="3385542"/>
          </a:xfrm>
          <a:prstGeom prst="rect">
            <a:avLst/>
          </a:prstGeom>
        </p:spPr>
        <p:txBody>
          <a:bodyPr wrap="square">
            <a:spAutoFit/>
          </a:bodyPr>
          <a:lstStyle/>
          <a:p>
            <a:pPr marL="285750" lvl="0" indent="-285750" algn="just">
              <a:buFont typeface="Wingdings" panose="05000000000000000000" pitchFamily="2" charset="2"/>
              <a:buChar char="Ø"/>
            </a:pPr>
            <a:r>
              <a:rPr lang="es-CO" dirty="0"/>
              <a:t>Fortalecer la gestión de los activos de conocimiento derivados de los procesos de </a:t>
            </a:r>
            <a:r>
              <a:rPr lang="es-CO" dirty="0" smtClean="0"/>
              <a:t>I+D+i</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Fomentar </a:t>
            </a:r>
            <a:r>
              <a:rPr lang="es-CO" dirty="0"/>
              <a:t>la cultura de la vigilancia tecnológica e inteligencia competitiva en la comunidad </a:t>
            </a:r>
            <a:r>
              <a:rPr lang="es-CO" dirty="0" smtClean="0"/>
              <a:t>universitaria.</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Fortalecer </a:t>
            </a:r>
            <a:r>
              <a:rPr lang="es-CO" dirty="0"/>
              <a:t>los procesos de transferencia y apropiación de los activos de conocimiento derivados de los procesos de </a:t>
            </a:r>
            <a:r>
              <a:rPr lang="es-CO" dirty="0" smtClean="0"/>
              <a:t>I+D+i</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Fortalecer </a:t>
            </a:r>
            <a:r>
              <a:rPr lang="es-CO" dirty="0"/>
              <a:t>la implementación de la Ruta de Emprendimiento Barranqueros UTP	</a:t>
            </a:r>
          </a:p>
          <a:p>
            <a:pPr lvl="0" algn="just"/>
            <a:r>
              <a:rPr lang="es-CO" sz="1600" dirty="0"/>
              <a:t>		</a:t>
            </a:r>
            <a:endParaRPr lang="es-CO" sz="1600" dirty="0">
              <a:ea typeface="Calibri" panose="020F0502020204030204" pitchFamily="34" charset="0"/>
              <a:cs typeface="Times New Roman" panose="02020603050405020304" pitchFamily="18" charset="0"/>
            </a:endParaRPr>
          </a:p>
        </p:txBody>
      </p:sp>
      <p:sp>
        <p:nvSpPr>
          <p:cNvPr id="10" name="Rectángulo 9"/>
          <p:cNvSpPr/>
          <p:nvPr/>
        </p:nvSpPr>
        <p:spPr>
          <a:xfrm rot="16200000">
            <a:off x="6642941" y="3209457"/>
            <a:ext cx="4609776"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p:txBody>
      </p:sp>
    </p:spTree>
    <p:extLst>
      <p:ext uri="{BB962C8B-B14F-4D97-AF65-F5344CB8AC3E}">
        <p14:creationId xmlns:p14="http://schemas.microsoft.com/office/powerpoint/2010/main" val="1983074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975931119"/>
              </p:ext>
            </p:extLst>
          </p:nvPr>
        </p:nvGraphicFramePr>
        <p:xfrm>
          <a:off x="187539" y="1324797"/>
          <a:ext cx="7674508" cy="5039487"/>
        </p:xfrm>
        <a:graphic>
          <a:graphicData uri="http://schemas.openxmlformats.org/drawingml/2006/table">
            <a:tbl>
              <a:tblPr firstRow="1" firstCol="1" bandRow="1">
                <a:tableStyleId>{5940675A-B579-460E-94D1-54222C63F5DA}</a:tableStyleId>
              </a:tblPr>
              <a:tblGrid>
                <a:gridCol w="2385331">
                  <a:extLst>
                    <a:ext uri="{9D8B030D-6E8A-4147-A177-3AD203B41FA5}">
                      <a16:colId xmlns:a16="http://schemas.microsoft.com/office/drawing/2014/main" val="622973615"/>
                    </a:ext>
                  </a:extLst>
                </a:gridCol>
                <a:gridCol w="5289177">
                  <a:extLst>
                    <a:ext uri="{9D8B030D-6E8A-4147-A177-3AD203B41FA5}">
                      <a16:colId xmlns:a16="http://schemas.microsoft.com/office/drawing/2014/main" val="2008709917"/>
                    </a:ext>
                  </a:extLst>
                </a:gridCol>
              </a:tblGrid>
              <a:tr h="270818">
                <a:tc>
                  <a:txBody>
                    <a:bodyPr/>
                    <a:lstStyle/>
                    <a:p>
                      <a:pPr algn="ctr">
                        <a:lnSpc>
                          <a:spcPct val="107000"/>
                        </a:lnSpc>
                        <a:spcAft>
                          <a:spcPts val="0"/>
                        </a:spcAft>
                      </a:pPr>
                      <a:r>
                        <a:rPr lang="es-CO" sz="1800" b="1" dirty="0" smtClean="0">
                          <a:solidFill>
                            <a:schemeClr val="tx1"/>
                          </a:solidFill>
                          <a:effectLst/>
                        </a:rPr>
                        <a:t>Plan operativo</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1800" b="1" dirty="0" smtClean="0">
                          <a:solidFill>
                            <a:schemeClr val="tx1"/>
                          </a:solidFill>
                          <a:effectLst/>
                        </a:rPr>
                        <a:t>Acciones</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974859">
                <a:tc>
                  <a:txBody>
                    <a:bodyPr/>
                    <a:lstStyle/>
                    <a:p>
                      <a:pPr algn="ctr">
                        <a:lnSpc>
                          <a:spcPct val="107000"/>
                        </a:lnSpc>
                        <a:spcAft>
                          <a:spcPts val="0"/>
                        </a:spcAft>
                      </a:pPr>
                      <a:r>
                        <a:rPr lang="es-CO" sz="1600" b="1" kern="1200" dirty="0" smtClean="0">
                          <a:solidFill>
                            <a:schemeClr val="tx1"/>
                          </a:solidFill>
                          <a:effectLst/>
                          <a:latin typeface="+mn-lt"/>
                          <a:ea typeface="+mn-ea"/>
                          <a:cs typeface="+mn-cs"/>
                        </a:rPr>
                        <a:t>Fortalecimiento de la gestión de activos de conocimiento derivados de los procesos de I+D+i</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100" kern="1200" dirty="0" smtClean="0">
                          <a:solidFill>
                            <a:schemeClr val="tx1"/>
                          </a:solidFill>
                          <a:effectLst/>
                          <a:latin typeface="+mn-lt"/>
                          <a:ea typeface="+mn-ea"/>
                          <a:cs typeface="+mn-cs"/>
                        </a:rPr>
                        <a:t>Monitorear, Identificar, priorizar y difundir convocatorias de Investigación, Desarrollo tecnológico, Innovación y Emprendimiento. Organización y/o Participación en eventos relacionados con transferencia tecnológica, gestión de la propiedad industrial, emprendimiento e innovación que puedan conducir a generar relaciones estratégicas, búsqueda de posibles inversionistas o para la transferencia de resultados de investigación. Planificar e implementar la Convocatoria de Desarrollo Tecnológico e Innovación. Gestionar alianzas estratégicas con otros actores del </a:t>
                      </a:r>
                      <a:r>
                        <a:rPr lang="es-CO" sz="1100" kern="1200" dirty="0" err="1" smtClean="0">
                          <a:solidFill>
                            <a:schemeClr val="tx1"/>
                          </a:solidFill>
                          <a:effectLst/>
                          <a:latin typeface="+mn-lt"/>
                          <a:ea typeface="+mn-ea"/>
                          <a:cs typeface="+mn-cs"/>
                        </a:rPr>
                        <a:t>SNCTeI</a:t>
                      </a:r>
                      <a:r>
                        <a:rPr lang="es-CO" sz="1100" kern="1200" dirty="0" smtClean="0">
                          <a:solidFill>
                            <a:schemeClr val="tx1"/>
                          </a:solidFill>
                          <a:effectLst/>
                          <a:latin typeface="+mn-lt"/>
                          <a:ea typeface="+mn-ea"/>
                          <a:cs typeface="+mn-cs"/>
                        </a:rPr>
                        <a:t> para actividades de transferencia de conocimiento o tecnológica. Actualizar la base de datos de los activos existentes (patentes, software, marcas, SGR, secreto de industrial, CIDT). Identificar y consolidar los activos de conocimiento derivados de la ejecución de proyectos de investigación. Diagnosticar y evaluar los activos de conocimiento con potencial de transferencia.</a:t>
                      </a:r>
                      <a:r>
                        <a:rPr lang="es-CO" sz="1100" kern="1200" baseline="0" dirty="0" smtClean="0">
                          <a:solidFill>
                            <a:schemeClr val="tx1"/>
                          </a:solidFill>
                          <a:effectLst/>
                          <a:latin typeface="+mn-lt"/>
                          <a:ea typeface="+mn-ea"/>
                          <a:cs typeface="+mn-cs"/>
                        </a:rPr>
                        <a:t> </a:t>
                      </a:r>
                      <a:r>
                        <a:rPr lang="es-CO" sz="1100" kern="1200" dirty="0" smtClean="0">
                          <a:solidFill>
                            <a:schemeClr val="tx1"/>
                          </a:solidFill>
                          <a:effectLst/>
                          <a:latin typeface="+mn-lt"/>
                          <a:ea typeface="+mn-ea"/>
                          <a:cs typeface="+mn-cs"/>
                        </a:rPr>
                        <a:t>Estructurar y/o validar el modelo de negocio de los activos de conocimiento con potencial de transferencia.</a:t>
                      </a:r>
                      <a:r>
                        <a:rPr lang="es-CO" sz="1100" kern="1200" baseline="0" dirty="0" smtClean="0">
                          <a:solidFill>
                            <a:schemeClr val="tx1"/>
                          </a:solidFill>
                          <a:effectLst/>
                          <a:latin typeface="+mn-lt"/>
                          <a:ea typeface="+mn-ea"/>
                          <a:cs typeface="+mn-cs"/>
                        </a:rPr>
                        <a:t> </a:t>
                      </a:r>
                      <a:r>
                        <a:rPr lang="es-CO" sz="1100" kern="1200" dirty="0" smtClean="0">
                          <a:solidFill>
                            <a:schemeClr val="tx1"/>
                          </a:solidFill>
                          <a:effectLst/>
                          <a:latin typeface="+mn-lt"/>
                          <a:ea typeface="+mn-ea"/>
                          <a:cs typeface="+mn-cs"/>
                        </a:rPr>
                        <a:t>Identificar la estrategia de propiedad intelectual de los activos de conocimiento con potencial de transferencia. Definir la estrategia de transferencia de los activos de conocimiento. Tramitar y verificar el estado de las solicitudes de la comunidad universitaria sobre temas de propiedad intelectual.</a:t>
                      </a:r>
                      <a:r>
                        <a:rPr lang="es-CO" sz="1100" kern="1200" baseline="0" dirty="0" smtClean="0">
                          <a:solidFill>
                            <a:schemeClr val="tx1"/>
                          </a:solidFill>
                          <a:effectLst/>
                          <a:latin typeface="+mn-lt"/>
                          <a:ea typeface="+mn-ea"/>
                          <a:cs typeface="+mn-cs"/>
                        </a:rPr>
                        <a:t> </a:t>
                      </a:r>
                      <a:r>
                        <a:rPr lang="es-CO" sz="1100" kern="1200" dirty="0" smtClean="0">
                          <a:solidFill>
                            <a:schemeClr val="tx1"/>
                          </a:solidFill>
                          <a:effectLst/>
                          <a:latin typeface="+mn-lt"/>
                          <a:ea typeface="+mn-ea"/>
                          <a:cs typeface="+mn-cs"/>
                        </a:rPr>
                        <a:t>Sensibilizar a la comunidad universitaria en temas de Propiedad Intelectual Implementar la Convocatoria de Desarrollo Tecnológico e Innovación.</a:t>
                      </a:r>
                      <a:endParaRPr lang="es-CO" sz="1100" kern="1200" dirty="0" smtClean="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877856177"/>
                  </a:ext>
                </a:extLst>
              </a:tr>
              <a:tr h="974859">
                <a:tc>
                  <a:txBody>
                    <a:bodyPr/>
                    <a:lstStyle/>
                    <a:p>
                      <a:pPr algn="ctr">
                        <a:lnSpc>
                          <a:spcPct val="107000"/>
                        </a:lnSpc>
                        <a:spcAft>
                          <a:spcPts val="0"/>
                        </a:spcAft>
                      </a:pPr>
                      <a:r>
                        <a:rPr lang="es-CO" sz="1600" b="1" kern="1200" dirty="0" smtClean="0">
                          <a:solidFill>
                            <a:schemeClr val="tx1"/>
                          </a:solidFill>
                          <a:effectLst/>
                          <a:latin typeface="+mn-lt"/>
                          <a:ea typeface="+mn-ea"/>
                          <a:cs typeface="+mn-cs"/>
                        </a:rPr>
                        <a:t>Fomento de la Cultura de la Vigilancia Tecnológica y la Inteligencia Competitiva</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050" kern="1200" dirty="0" smtClean="0">
                          <a:solidFill>
                            <a:schemeClr val="tx1"/>
                          </a:solidFill>
                          <a:effectLst/>
                          <a:latin typeface="+mn-lt"/>
                          <a:ea typeface="+mn-ea"/>
                          <a:cs typeface="+mn-cs"/>
                        </a:rPr>
                        <a:t>Realizar actividades para la formación en Vigilancia estratégica en cursos de pregrados y posgrados, a través de la generación de la cultura de búsqueda y análisis de información (Talleres, charlas). Realizar actividades orientadas a sensibilizar y fomentar la práctica de la Vigilancia estratégica e Inteligencia Competitiva en la comunidad universitaria (semilleros, grupos de investigación, etc.). Realizar asesorías personalizadas a grupos de investigación y emprendedores para desarrollar ejercicios de Vigilancia Estratégica bajo una metodología de información documental y con el apoyo de expertos temáticos si así se requiere.</a:t>
                      </a:r>
                      <a:r>
                        <a:rPr lang="es-CO" sz="1050" kern="1200" baseline="0" dirty="0" smtClean="0">
                          <a:solidFill>
                            <a:schemeClr val="tx1"/>
                          </a:solidFill>
                          <a:effectLst/>
                          <a:latin typeface="+mn-lt"/>
                          <a:ea typeface="+mn-ea"/>
                          <a:cs typeface="+mn-cs"/>
                        </a:rPr>
                        <a:t> </a:t>
                      </a:r>
                      <a:r>
                        <a:rPr lang="es-CO" sz="1050" kern="1200" dirty="0" smtClean="0">
                          <a:solidFill>
                            <a:schemeClr val="tx1"/>
                          </a:solidFill>
                          <a:effectLst/>
                          <a:latin typeface="+mn-lt"/>
                          <a:ea typeface="+mn-ea"/>
                          <a:cs typeface="+mn-cs"/>
                        </a:rPr>
                        <a:t>Implementar estrategias de comunicación que permitan fomentar la cultura de la Vigilancia Estratégica e Inteligencia Competitiva en la Institución (página web, tips, casos exitosos).</a:t>
                      </a:r>
                      <a:r>
                        <a:rPr lang="es-CO" sz="1050" kern="1200" baseline="0" dirty="0" smtClean="0">
                          <a:solidFill>
                            <a:schemeClr val="tx1"/>
                          </a:solidFill>
                          <a:effectLst/>
                          <a:latin typeface="+mn-lt"/>
                          <a:ea typeface="+mn-ea"/>
                          <a:cs typeface="+mn-cs"/>
                        </a:rPr>
                        <a:t> </a:t>
                      </a:r>
                      <a:r>
                        <a:rPr lang="es-CO" sz="1050" kern="1200" dirty="0" smtClean="0">
                          <a:solidFill>
                            <a:schemeClr val="tx1"/>
                          </a:solidFill>
                          <a:effectLst/>
                          <a:latin typeface="+mn-lt"/>
                          <a:ea typeface="+mn-ea"/>
                          <a:cs typeface="+mn-cs"/>
                        </a:rPr>
                        <a:t>Gestionar alianzas con entidades expertas externas, que permitan fomentar y dinamizar la práctica de la Vigilancia.</a:t>
                      </a:r>
                      <a:endParaRPr lang="es-CO" sz="9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47815090"/>
                  </a:ext>
                </a:extLst>
              </a:tr>
            </a:tbl>
          </a:graphicData>
        </a:graphic>
      </p:graphicFrame>
      <p:sp>
        <p:nvSpPr>
          <p:cNvPr id="9" name="Rectángulo 8"/>
          <p:cNvSpPr/>
          <p:nvPr/>
        </p:nvSpPr>
        <p:spPr>
          <a:xfrm rot="16200000">
            <a:off x="6642941" y="3209457"/>
            <a:ext cx="4609776"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p:txBody>
      </p:sp>
    </p:spTree>
    <p:extLst>
      <p:ext uri="{BB962C8B-B14F-4D97-AF65-F5344CB8AC3E}">
        <p14:creationId xmlns:p14="http://schemas.microsoft.com/office/powerpoint/2010/main" val="4083383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1065823195"/>
              </p:ext>
            </p:extLst>
          </p:nvPr>
        </p:nvGraphicFramePr>
        <p:xfrm>
          <a:off x="106856" y="1389876"/>
          <a:ext cx="7674508" cy="5008944"/>
        </p:xfrm>
        <a:graphic>
          <a:graphicData uri="http://schemas.openxmlformats.org/drawingml/2006/table">
            <a:tbl>
              <a:tblPr firstRow="1" firstCol="1" bandRow="1">
                <a:tableStyleId>{5940675A-B579-460E-94D1-54222C63F5DA}</a:tableStyleId>
              </a:tblPr>
              <a:tblGrid>
                <a:gridCol w="1793661">
                  <a:extLst>
                    <a:ext uri="{9D8B030D-6E8A-4147-A177-3AD203B41FA5}">
                      <a16:colId xmlns:a16="http://schemas.microsoft.com/office/drawing/2014/main" val="622973615"/>
                    </a:ext>
                  </a:extLst>
                </a:gridCol>
                <a:gridCol w="5880847">
                  <a:extLst>
                    <a:ext uri="{9D8B030D-6E8A-4147-A177-3AD203B41FA5}">
                      <a16:colId xmlns:a16="http://schemas.microsoft.com/office/drawing/2014/main" val="2008709917"/>
                    </a:ext>
                  </a:extLst>
                </a:gridCol>
              </a:tblGrid>
              <a:tr h="270818">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476620">
                <a:tc>
                  <a:txBody>
                    <a:bodyPr/>
                    <a:lstStyle/>
                    <a:p>
                      <a:pPr marL="0" algn="ctr" defTabSz="914400" rtl="0" eaLnBrk="1" latinLnBrk="0" hangingPunct="1">
                        <a:lnSpc>
                          <a:spcPct val="107000"/>
                        </a:lnSpc>
                        <a:spcAft>
                          <a:spcPts val="0"/>
                        </a:spcAft>
                      </a:pPr>
                      <a:r>
                        <a:rPr lang="es-CO" sz="1800" b="1" kern="1200" dirty="0" smtClean="0">
                          <a:solidFill>
                            <a:schemeClr val="tx1"/>
                          </a:solidFill>
                          <a:effectLst/>
                          <a:latin typeface="+mn-lt"/>
                          <a:ea typeface="+mn-ea"/>
                          <a:cs typeface="+mn-cs"/>
                        </a:rPr>
                        <a:t>Gestión de la relación Universidad-Entorno</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algn="just" defTabSz="914400" rtl="0" eaLnBrk="1" latinLnBrk="0" hangingPunct="1">
                        <a:lnSpc>
                          <a:spcPct val="107000"/>
                        </a:lnSpc>
                        <a:spcAft>
                          <a:spcPts val="0"/>
                        </a:spcAft>
                      </a:pPr>
                      <a:r>
                        <a:rPr lang="es-CO" sz="1100" kern="1200" dirty="0" smtClean="0">
                          <a:solidFill>
                            <a:schemeClr val="tx1"/>
                          </a:solidFill>
                          <a:effectLst/>
                          <a:latin typeface="+mn-lt"/>
                          <a:ea typeface="+mn-ea"/>
                          <a:cs typeface="+mn-cs"/>
                        </a:rPr>
                        <a:t>Monitorear, Identificar, priorizar, analizar y difundir convocatorias de Investigación, Desarrollo Tecnológico e Innovación. Organizar y/o Participar en eventos relacionados con transferencia tecnológica, gestión de la propiedad industrial e innovación que puedan conducir a generar relaciones estratégicas, búsqueda de posibles inversionistas o para la transferencia de resultados de investigación. Actualizar el portafolio digital de las capacidades de los grupos de investigación. Actualizar el portafolio digital de las capacidades de los grupos de investigación. Actualizar el portafolio digital de los activos de propiedad intelectual (software, patentes y tecnologías). Definir e implementar estrategias de comunicación que permitan dinamizar los procesos de innovación y desarrollo tecnológico y fomenten la relación Universidad – Entorno. Definir e implementar estrategias de comunicación que permitan dinamizar los procesos de innovación y desarrollo tecnológico y fomenten la relación Universidad – Entorno. Promover el uso de la plataforma SOLI para fortalecer la conexión Universidad - Entorno en temas de I+D+i. Promover la vinculación de entidades del sector externo potenciales receptores de los procesos de transferencia de los activos de conocimiento.</a:t>
                      </a:r>
                      <a:endParaRPr lang="es-CO" sz="11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252443017"/>
                  </a:ext>
                </a:extLst>
              </a:tr>
              <a:tr h="845884">
                <a:tc>
                  <a:txBody>
                    <a:bodyPr/>
                    <a:lstStyle/>
                    <a:p>
                      <a:pPr marL="0" algn="ctr" defTabSz="914400" rtl="0" eaLnBrk="1" latinLnBrk="0" hangingPunct="1">
                        <a:lnSpc>
                          <a:spcPct val="107000"/>
                        </a:lnSpc>
                        <a:spcAft>
                          <a:spcPts val="0"/>
                        </a:spcAft>
                      </a:pPr>
                      <a:r>
                        <a:rPr lang="es-CO" sz="1800" b="1" kern="1200" dirty="0" smtClean="0">
                          <a:solidFill>
                            <a:schemeClr val="tx1"/>
                          </a:solidFill>
                          <a:effectLst/>
                          <a:latin typeface="+mn-lt"/>
                          <a:ea typeface="+mn-ea"/>
                          <a:cs typeface="+mn-cs"/>
                        </a:rPr>
                        <a:t>Ruta de emprendimiento Barranqueros UTP</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algn="just" defTabSz="914400" rtl="0" eaLnBrk="1" latinLnBrk="0" hangingPunct="1">
                        <a:lnSpc>
                          <a:spcPct val="100000"/>
                        </a:lnSpc>
                        <a:spcAft>
                          <a:spcPts val="0"/>
                        </a:spcAft>
                      </a:pPr>
                      <a:r>
                        <a:rPr lang="es-CO" sz="1100" kern="1200" dirty="0" smtClean="0">
                          <a:solidFill>
                            <a:schemeClr val="tx1"/>
                          </a:solidFill>
                          <a:effectLst/>
                          <a:latin typeface="+mn-lt"/>
                          <a:ea typeface="+mn-ea"/>
                          <a:cs typeface="+mn-cs"/>
                        </a:rPr>
                        <a:t>Propiciar espacios de sensibilización y promoción de la cultura del emprendimiento (número de participantes). Realizar convocatorias para el ingreso formal a la ruta de Emprendimiento Barranqueros UTP (2 convocatorias). Implementar la estrategia de medios para apropiar la Ruta de Emprendimiento Barranqueros UTP (Sitio web, tips, casos exitosos, emisora campus la radio, memoria de capacitaciones, difusión de la ruta en espacios académicos). Implementar un sistema de información que permita generar trazabilidad sobre los procesos de emprendimiento que se realizan en la comunidad UTP. Difundir convocatorias y oportunidades de acompañamiento y financiación entre la comunidad de emprendedores UTP (Calendario de eventos, portal web de convocatorias externas y boletines). Realización de actividades conjuntas con aliados externos en torno al tema de emprendimiento (eventos). Acompañar emprendedores a través de la red de mentores (PI, VT, Modelo de Negocio, Marketing digital, Finanzas). Participación en espacios de relacionamiento con aliados de otros ecosistemas de emprendimiento (</a:t>
                      </a:r>
                      <a:r>
                        <a:rPr lang="es-CO" sz="1100" kern="1200" dirty="0" err="1" smtClean="0">
                          <a:solidFill>
                            <a:schemeClr val="tx1"/>
                          </a:solidFill>
                          <a:effectLst/>
                          <a:latin typeface="+mn-lt"/>
                          <a:ea typeface="+mn-ea"/>
                          <a:cs typeface="+mn-cs"/>
                        </a:rPr>
                        <a:t>Cemprende</a:t>
                      </a:r>
                      <a:r>
                        <a:rPr lang="es-CO" sz="1100" kern="1200" dirty="0" smtClean="0">
                          <a:solidFill>
                            <a:schemeClr val="tx1"/>
                          </a:solidFill>
                          <a:effectLst/>
                          <a:latin typeface="+mn-lt"/>
                          <a:ea typeface="+mn-ea"/>
                          <a:cs typeface="+mn-cs"/>
                        </a:rPr>
                        <a:t>, </a:t>
                      </a:r>
                      <a:r>
                        <a:rPr lang="es-CO" sz="1100" kern="1200" dirty="0" err="1" smtClean="0">
                          <a:solidFill>
                            <a:schemeClr val="tx1"/>
                          </a:solidFill>
                          <a:effectLst/>
                          <a:latin typeface="+mn-lt"/>
                          <a:ea typeface="+mn-ea"/>
                          <a:cs typeface="+mn-cs"/>
                        </a:rPr>
                        <a:t>Ejemprende</a:t>
                      </a:r>
                      <a:r>
                        <a:rPr lang="es-CO" sz="1100" kern="1200" dirty="0" smtClean="0">
                          <a:solidFill>
                            <a:schemeClr val="tx1"/>
                          </a:solidFill>
                          <a:effectLst/>
                          <a:latin typeface="+mn-lt"/>
                          <a:ea typeface="+mn-ea"/>
                          <a:cs typeface="+mn-cs"/>
                        </a:rPr>
                        <a:t>, Risaralda Emprende, RUN).</a:t>
                      </a:r>
                      <a:endParaRPr lang="es-CO" sz="11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151002631"/>
                  </a:ext>
                </a:extLst>
              </a:tr>
            </a:tbl>
          </a:graphicData>
        </a:graphic>
      </p:graphicFrame>
      <p:sp>
        <p:nvSpPr>
          <p:cNvPr id="9" name="Rectángulo 8"/>
          <p:cNvSpPr/>
          <p:nvPr/>
        </p:nvSpPr>
        <p:spPr>
          <a:xfrm rot="16200000">
            <a:off x="6642941" y="3209457"/>
            <a:ext cx="4609776"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p:txBody>
      </p:sp>
    </p:spTree>
    <p:extLst>
      <p:ext uri="{BB962C8B-B14F-4D97-AF65-F5344CB8AC3E}">
        <p14:creationId xmlns:p14="http://schemas.microsoft.com/office/powerpoint/2010/main" val="2420990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4368</TotalTime>
  <Words>1942</Words>
  <Application>Microsoft Office PowerPoint</Application>
  <PresentationFormat>Presentación en pantalla (4:3)</PresentationFormat>
  <Paragraphs>90</Paragraphs>
  <Slides>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Arial</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Usuario UTP</cp:lastModifiedBy>
  <cp:revision>620</cp:revision>
  <cp:lastPrinted>2017-05-16T14:27:28Z</cp:lastPrinted>
  <dcterms:created xsi:type="dcterms:W3CDTF">2017-03-06T22:18:18Z</dcterms:created>
  <dcterms:modified xsi:type="dcterms:W3CDTF">2022-03-30T22:19:59Z</dcterms:modified>
</cp:coreProperties>
</file>