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universitaria (docentes, administrativos, estudiantes y egresados)</a:t>
          </a:r>
          <a:endParaRPr lang="es-CO" sz="14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1657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77394">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7236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365548"/>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386411"/>
        <a:ext cx="2426970" cy="670604"/>
      </dsp:txXfrm>
    </dsp:sp>
    <dsp:sp modelId="{107B593D-2B7E-47A1-B237-2D44EE17772E}">
      <dsp:nvSpPr>
        <dsp:cNvPr id="0" name=""/>
        <dsp:cNvSpPr/>
      </dsp:nvSpPr>
      <dsp:spPr>
        <a:xfrm>
          <a:off x="248576" y="1077879"/>
          <a:ext cx="246869" cy="825317"/>
        </a:xfrm>
        <a:custGeom>
          <a:avLst/>
          <a:gdLst/>
          <a:ahLst/>
          <a:cxnLst/>
          <a:rect l="0" t="0" r="0" b="0"/>
          <a:pathLst>
            <a:path>
              <a:moveTo>
                <a:pt x="0" y="0"/>
              </a:moveTo>
              <a:lnTo>
                <a:pt x="0" y="825317"/>
              </a:lnTo>
              <a:lnTo>
                <a:pt x="246869" y="82531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312677"/>
          <a:ext cx="3609909" cy="118103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kern="1200" dirty="0">
            <a:solidFill>
              <a:schemeClr val="tx2">
                <a:lumMod val="50000"/>
              </a:schemeClr>
            </a:solidFill>
            <a:latin typeface="+mn-lt"/>
            <a:cs typeface="Khmer UI" panose="020B0502040204020203" pitchFamily="34" charset="0"/>
          </a:endParaRPr>
        </a:p>
      </dsp:txBody>
      <dsp:txXfrm>
        <a:off x="530036" y="1347268"/>
        <a:ext cx="3540727" cy="1111855"/>
      </dsp:txXfrm>
    </dsp:sp>
    <dsp:sp modelId="{94DEC999-591D-4E68-9D00-6890F125307D}">
      <dsp:nvSpPr>
        <dsp:cNvPr id="0" name=""/>
        <dsp:cNvSpPr/>
      </dsp:nvSpPr>
      <dsp:spPr>
        <a:xfrm>
          <a:off x="248576" y="1077879"/>
          <a:ext cx="246869" cy="1869568"/>
        </a:xfrm>
        <a:custGeom>
          <a:avLst/>
          <a:gdLst/>
          <a:ahLst/>
          <a:cxnLst/>
          <a:rect l="0" t="0" r="0" b="0"/>
          <a:pathLst>
            <a:path>
              <a:moveTo>
                <a:pt x="0" y="0"/>
              </a:moveTo>
              <a:lnTo>
                <a:pt x="0" y="1869568"/>
              </a:lnTo>
              <a:lnTo>
                <a:pt x="246869" y="186956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2671797"/>
          <a:ext cx="3620680" cy="55130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kern="1200" dirty="0">
            <a:solidFill>
              <a:schemeClr val="tx2">
                <a:lumMod val="50000"/>
              </a:schemeClr>
            </a:solidFill>
            <a:latin typeface="+mn-lt"/>
            <a:cs typeface="Khmer UI" panose="020B0502040204020203" pitchFamily="34" charset="0"/>
          </a:endParaRPr>
        </a:p>
      </dsp:txBody>
      <dsp:txXfrm>
        <a:off x="511592" y="2687944"/>
        <a:ext cx="3588386" cy="519007"/>
      </dsp:txXfrm>
    </dsp:sp>
    <dsp:sp modelId="{983EE482-34B4-4DDE-A5BB-56DAF2F5E8D4}">
      <dsp:nvSpPr>
        <dsp:cNvPr id="0" name=""/>
        <dsp:cNvSpPr/>
      </dsp:nvSpPr>
      <dsp:spPr>
        <a:xfrm>
          <a:off x="248576" y="1077879"/>
          <a:ext cx="246869" cy="2581037"/>
        </a:xfrm>
        <a:custGeom>
          <a:avLst/>
          <a:gdLst/>
          <a:ahLst/>
          <a:cxnLst/>
          <a:rect l="0" t="0" r="0" b="0"/>
          <a:pathLst>
            <a:path>
              <a:moveTo>
                <a:pt x="0" y="0"/>
              </a:moveTo>
              <a:lnTo>
                <a:pt x="0" y="2581037"/>
              </a:lnTo>
              <a:lnTo>
                <a:pt x="246869" y="258103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401181"/>
          <a:ext cx="3635576" cy="51547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universitaria (docentes, administrativos, estudiantes y egresados)</a:t>
          </a:r>
          <a:endParaRPr lang="es-CO" sz="1400" b="0" kern="1200" dirty="0">
            <a:latin typeface="+mn-lt"/>
          </a:endParaRPr>
        </a:p>
      </dsp:txBody>
      <dsp:txXfrm>
        <a:off x="510543" y="3416279"/>
        <a:ext cx="3605380" cy="485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31/03/2022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31/03/2022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76521" y="4044892"/>
            <a:ext cx="3575848" cy="975343"/>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708348"/>
              <a:ext cx="5736373" cy="664971"/>
            </a:xfrm>
            <a:prstGeom prst="rect">
              <a:avLst/>
            </a:prstGeom>
            <a:noFill/>
          </p:spPr>
          <p:txBody>
            <a:bodyPr wrap="square" rtlCol="0" anchor="ctr">
              <a:spAutoFit/>
            </a:bodyPr>
            <a:lstStyle/>
            <a:p>
              <a:r>
                <a:rPr lang="es-CO" b="1" dirty="0"/>
                <a:t>Proyecto</a:t>
              </a:r>
            </a:p>
            <a:p>
              <a:r>
                <a:rPr lang="es-CO" dirty="0"/>
                <a:t>Banco de proyectos para la gestión institucional</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22</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604528" y="3070977"/>
            <a:ext cx="3019519" cy="3545785"/>
          </a:xfrm>
          <a:prstGeom prst="rect">
            <a:avLst/>
          </a:prstGeom>
        </p:spPr>
      </p:pic>
      <p:pic>
        <p:nvPicPr>
          <p:cNvPr id="11" name="Imagen 10"/>
          <p:cNvPicPr>
            <a:picLocks noChangeAspect="1"/>
          </p:cNvPicPr>
          <p:nvPr/>
        </p:nvPicPr>
        <p:blipFill>
          <a:blip r:embed="rId5"/>
          <a:stretch>
            <a:fillRect/>
          </a:stretch>
        </p:blipFill>
        <p:spPr>
          <a:xfrm>
            <a:off x="651291" y="2001576"/>
            <a:ext cx="3696644" cy="1430411"/>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907466127"/>
              </p:ext>
            </p:extLst>
          </p:nvPr>
        </p:nvGraphicFramePr>
        <p:xfrm>
          <a:off x="295116" y="1219192"/>
          <a:ext cx="7468319" cy="550088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405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- 22</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287067">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6405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6405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64056">
                <a:tc rowSpan="4">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436574471"/>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64056">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 </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244535338"/>
                  </a:ext>
                </a:extLst>
              </a:tr>
              <a:tr h="28706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 - Observatorio Social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Investigación, Innovación y Extensión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Relaciones Internacionales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Facultades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6405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22548823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640712813"/>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430601">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15153" y="1882176"/>
            <a:ext cx="7853082" cy="3970318"/>
          </a:xfrm>
          <a:prstGeom prst="rect">
            <a:avLst/>
          </a:prstGeom>
        </p:spPr>
        <p:txBody>
          <a:bodyPr wrap="square">
            <a:spAutoFit/>
          </a:bodyPr>
          <a:lstStyle/>
          <a:p>
            <a:pPr algn="just"/>
            <a:r>
              <a:rPr lang="es-CO" dirty="0"/>
              <a:t>Si bien la universidad ha avanzado en procesos de gestión de proyectos y de recursos, éste ejercicio sigue siendo débil, pues se identifica una descoordinación interna, generada por la frágil articulación entre las unidades académicas y demás dependencias de la Universidad, para la gestión de proyectos y el monitoreo de fuentes de financiación, acentuada por los insuficientes procesos de creación de capacidades en los administrativos y docentes para la gestión de proyectos.</a:t>
            </a:r>
          </a:p>
          <a:p>
            <a:pPr algn="just"/>
            <a:r>
              <a:rPr lang="es-CO" dirty="0"/>
              <a:t> </a:t>
            </a:r>
          </a:p>
          <a:p>
            <a:pPr algn="just"/>
            <a:r>
              <a:rPr lang="es-CO" dirty="0"/>
              <a:t>Así mismo, la Universidad ha generado diferentes ejercicios de vigilancia en los últimos años, los cuales están abocados a diferentes temáticas internas (análisis académico y sociales) y externo (monitoreo de ejercicios de planificación, monitoreo de fuentes de financiación y vigilancia tecnológica) en los cuales se ha ganado una experticia, sin embargo, estos ejercicios se han desarrollado de manera endógena desde las dependencias, lo cual puede generar reprocesos o duplicidad en la operación.</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25287345"/>
              </p:ext>
            </p:extLst>
          </p:nvPr>
        </p:nvGraphicFramePr>
        <p:xfrm>
          <a:off x="215152" y="1699376"/>
          <a:ext cx="7521388" cy="3620390"/>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543282">
                <a:tc rowSpan="5">
                  <a:txBody>
                    <a:bodyPr/>
                    <a:lstStyle/>
                    <a:p>
                      <a:pPr algn="ctr">
                        <a:lnSpc>
                          <a:spcPct val="107000"/>
                        </a:lnSpc>
                        <a:spcAft>
                          <a:spcPts val="1200"/>
                        </a:spcAft>
                      </a:pPr>
                      <a:r>
                        <a:rPr lang="es-CO" sz="1400" kern="1200" dirty="0" smtClean="0">
                          <a:solidFill>
                            <a:schemeClr val="tx1"/>
                          </a:solidFill>
                          <a:effectLst/>
                          <a:latin typeface="+mn-lt"/>
                          <a:ea typeface="+mn-ea"/>
                          <a:cs typeface="+mn-cs"/>
                        </a:rPr>
                        <a:t>Débil proceso de gestión de proyectos al interior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 Descoordinación interna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1.1. Frágil articulación entre las unidades académicas y demás dependencias de la Universidad, para la gestión de proyectos y el monitoreo de fuentes de financiación.</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1.2. Insuficientes procesos de creación de capacidades en los administrativos y docentes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Debilidad en procesos de vigilancia del contexto interno y externo.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2.1 Cambios constantes en las reglamentaciones y procesos de planeación y planificación que atañen a la Universidad.</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2.2 Falta de análisis y monitoreo de dinámicas internas relacionadas con el quehacer misional.</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 Incumplimiento de las reglamentaciones asociadas a la universidad y falta de aprovechamiento de oportunidades en el contexto.</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1.1 Hallazgos y sanciones a la universidad por el no cumplimiento de reglamentaciones.</a:t>
                      </a:r>
                      <a:br>
                        <a:rPr lang="es-CO" sz="1100" kern="1200" dirty="0">
                          <a:solidFill>
                            <a:srgbClr val="000000"/>
                          </a:solidFill>
                          <a:effectLst/>
                          <a:latin typeface="+mn-lt"/>
                          <a:ea typeface="Times New Roman" panose="02020603050405020304" pitchFamily="18" charset="0"/>
                          <a:cs typeface="Times New Roman" panose="02020603050405020304" pitchFamily="18" charset="0"/>
                        </a:rPr>
                      </a:br>
                      <a:r>
                        <a:rPr lang="es-CO" sz="1100" kern="1200" dirty="0">
                          <a:solidFill>
                            <a:srgbClr val="000000"/>
                          </a:solidFill>
                          <a:effectLst/>
                          <a:latin typeface="+mn-lt"/>
                          <a:ea typeface="Times New Roman" panose="02020603050405020304" pitchFamily="18" charset="0"/>
                          <a:cs typeface="Times New Roman" panose="02020603050405020304" pitchFamily="18" charset="0"/>
                        </a:rPr>
                        <a:t>1.2 Desaprovechamiento de oportunidades en el contexto</a:t>
                      </a:r>
                    </a:p>
                  </a:txBody>
                  <a:tcPr marL="44450" marR="44450" marT="0" marB="0" anchor="ctr">
                    <a:solidFill>
                      <a:srgbClr val="E7D8F4"/>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rgbClr val="000000"/>
                          </a:solidFill>
                          <a:effectLst/>
                          <a:latin typeface="+mn-lt"/>
                          <a:ea typeface="Times New Roman" panose="02020603050405020304" pitchFamily="18" charset="0"/>
                          <a:cs typeface="Times New Roman" panose="02020603050405020304" pitchFamily="18" charset="0"/>
                        </a:rPr>
                        <a:t>2. Generación de productos de análisis y vigilancia desarticulados y no integrados, con posible duplicidad de esfuerzos.</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2.1 Uso poco eficiente de los recursos debido a reprocesos y duplicidad de esfuerzos.</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2887639093"/>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1365" y="1932654"/>
            <a:ext cx="3953435" cy="3970318"/>
          </a:xfrm>
          <a:prstGeom prst="rect">
            <a:avLst/>
          </a:prstGeom>
        </p:spPr>
        <p:txBody>
          <a:bodyPr wrap="square">
            <a:spAutoFit/>
          </a:bodyPr>
          <a:lstStyle/>
          <a:p>
            <a:pPr algn="just"/>
            <a:r>
              <a:rPr lang="es-CO" sz="1400" dirty="0"/>
              <a:t>El proyecto busca fortalecer el proceso de gestión de proyectos al interior de la Universidad, en términos de definición e implementación de una estructura de banco de proyectos, mejorar procesos de articulación entre unidades académicas y administrativas y crear capacidades en la comunidad universitaria para la gestión de proyectos.</a:t>
            </a:r>
          </a:p>
          <a:p>
            <a:pPr algn="just"/>
            <a:r>
              <a:rPr lang="es-CO" sz="1400" dirty="0"/>
              <a:t> </a:t>
            </a:r>
          </a:p>
          <a:p>
            <a:pPr algn="just"/>
            <a:r>
              <a:rPr lang="es-CO" sz="1400" dirty="0"/>
              <a:t>Así mismo, generar articulación entre los diferentes actores que realizan ejercicios de análisis y monitoreo del contexto, adicionalmente, realizar ejercicios de vigilancia con las temáticas relacionadas con el proceso de "Direccionamiento Institucional" que estén a cargo de la Oficina de Planeación, en especial el monitoreo de oportunidades en el contexto relacionadas con los aliados estratégicos y los entes territoriales.</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498603"/>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369332"/>
          </a:xfrm>
          <a:prstGeom prst="rect">
            <a:avLst/>
          </a:prstGeom>
        </p:spPr>
        <p:txBody>
          <a:bodyPr wrap="square">
            <a:spAutoFit/>
          </a:bodyPr>
          <a:lstStyle/>
          <a:p>
            <a:r>
              <a:rPr lang="es-CO" dirty="0"/>
              <a:t>Fortalecer el proceso de gestión de proyectos al interior de la Universidad</a:t>
            </a:r>
          </a:p>
        </p:txBody>
      </p:sp>
      <p:sp>
        <p:nvSpPr>
          <p:cNvPr id="11" name="Rectángulo 10"/>
          <p:cNvSpPr/>
          <p:nvPr/>
        </p:nvSpPr>
        <p:spPr>
          <a:xfrm>
            <a:off x="198343" y="3113244"/>
            <a:ext cx="8443633" cy="923330"/>
          </a:xfrm>
          <a:prstGeom prst="rect">
            <a:avLst/>
          </a:prstGeom>
        </p:spPr>
        <p:txBody>
          <a:bodyPr wrap="square">
            <a:spAutoFit/>
          </a:bodyPr>
          <a:lstStyle/>
          <a:p>
            <a:pPr marL="285750" lvl="0" indent="-285750">
              <a:buFont typeface="Wingdings" panose="05000000000000000000" pitchFamily="2" charset="2"/>
              <a:buChar char="Ø"/>
            </a:pPr>
            <a:r>
              <a:rPr lang="es-CO" dirty="0"/>
              <a:t>Mejorar la coordinación interna para la gestión de </a:t>
            </a:r>
            <a:r>
              <a:rPr lang="es-CO" dirty="0" smtClean="0"/>
              <a:t>proyectos.</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Consolidar </a:t>
            </a:r>
            <a:r>
              <a:rPr lang="es-CO" dirty="0"/>
              <a:t>los procesos de vigilancia del contexto interno y externo.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469998725"/>
              </p:ext>
            </p:extLst>
          </p:nvPr>
        </p:nvGraphicFramePr>
        <p:xfrm>
          <a:off x="187540" y="1423928"/>
          <a:ext cx="7441425" cy="4989322"/>
        </p:xfrm>
        <a:graphic>
          <a:graphicData uri="http://schemas.openxmlformats.org/drawingml/2006/table">
            <a:tbl>
              <a:tblPr firstRow="1" firstCol="1" bandRow="1">
                <a:tableStyleId>{5940675A-B579-460E-94D1-54222C63F5DA}</a:tableStyleId>
              </a:tblPr>
              <a:tblGrid>
                <a:gridCol w="2294697">
                  <a:extLst>
                    <a:ext uri="{9D8B030D-6E8A-4147-A177-3AD203B41FA5}">
                      <a16:colId xmlns:a16="http://schemas.microsoft.com/office/drawing/2014/main" val="622973615"/>
                    </a:ext>
                  </a:extLst>
                </a:gridCol>
                <a:gridCol w="5146728">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Coordinación interna para la gestión de proyectos</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Realizar un diagnóstico de los repositorios de proyectos existentes en la universidad. Definir una estructura para el banco de proyectos de la Universidad. Fortalecer los procesos de generación de capacidades para la gestión de proyectos. Revisión y actualización de protocolos, procedimiento, formatos y herramientas tecnológicas. Mantener actualizada la base de datos del banco de proyectos. Hacer acompañamiento a la gestión integral de los proyectos de interés de la universidad. Hacer seguimiento y monitoreo a la ejecución de los proyectos de infraestructura física. Hacer seguimiento y monitoreo a la ejecución de los proyectos financiados con recursos del Sistema General de Regalías. Fortalecer los procesos de generación de capacidades para la gestión de proyectos. Realizar informes de la gestión integral del banco de proyectos.</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Observatorio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Definición de las temáticas de monitoreo para la vigencia y Aprestamiento a los responsables para el ejercicio de monitoreo. Acopio y análisis de información, y realización de informes.	Difusión de los informes ante las instancias pertinentes. Levantamiento de inventario de actores institucionales que realizan actividades de análisis interno. Articulación de acciones para el ejercicio de análisis interno. Diseño e implementación de una estrategia de difusión de resultados de análisis para las instancias pertinentes. Capacitación a dependencias académicas y administrativas sobre el catálogo de productos de información y consulta de sistemas de información.</a:t>
                      </a:r>
                      <a:endParaRPr lang="es-CO" sz="13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4100</TotalTime>
  <Words>1124</Words>
  <Application>Microsoft Office PowerPoint</Application>
  <PresentationFormat>Presentación en pantalla (4:3)</PresentationFormat>
  <Paragraphs>85</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574</cp:revision>
  <cp:lastPrinted>2017-05-16T14:27:28Z</cp:lastPrinted>
  <dcterms:created xsi:type="dcterms:W3CDTF">2017-03-06T22:18:18Z</dcterms:created>
  <dcterms:modified xsi:type="dcterms:W3CDTF">2022-03-31T21:08:48Z</dcterms:modified>
</cp:coreProperties>
</file>