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4" r:id="rId2"/>
    <p:sldId id="265" r:id="rId3"/>
    <p:sldId id="266" r:id="rId4"/>
    <p:sldId id="270" r:id="rId5"/>
    <p:sldId id="267" r:id="rId6"/>
    <p:sldId id="268" r:id="rId7"/>
    <p:sldId id="269" r:id="rId8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2A4"/>
    <a:srgbClr val="C6CA1C"/>
    <a:srgbClr val="8B8E14"/>
    <a:srgbClr val="0A99A3"/>
    <a:srgbClr val="0070C0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405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8B8E14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8B8E14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050" dirty="0" smtClean="0"/>
            <a:t>Oficina de Planeación, División de Servicios, Mantenimiento Institucional, Gestión de compras de Bienes y Suministros, Vicerrectoría de Responsabilidad Social y Bienestar Universitario, Facultad de Ciencias Ambientales.</a:t>
          </a:r>
          <a:endParaRPr lang="es-CO" sz="4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8B8E14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8B8E14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dirty="0" smtClean="0"/>
            <a:t>Comunidad Universitaria (Estudiantes, docentes, administrativos)</a:t>
          </a:r>
          <a:endParaRPr lang="es-CO" sz="7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8B8E14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8B8E14"/>
          </a:solidFill>
        </a:ln>
      </dgm:spPr>
      <dgm:t>
        <a:bodyPr/>
        <a:lstStyle/>
        <a:p>
          <a:pPr algn="just"/>
          <a:r>
            <a:rPr lang="es-CO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 </a:t>
          </a:r>
          <a:r>
            <a:rPr lang="es-CO" sz="1050" b="0" dirty="0" err="1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Asservi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y Cooperativa </a:t>
          </a:r>
          <a:r>
            <a:rPr lang="es-CO" sz="1050" b="0" dirty="0" err="1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Multiactiva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Paz y Futuro, Red Nacional de Jardines Botánicos de Colombia</a:t>
          </a:r>
          <a:endParaRPr lang="es-ES" sz="1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32CA2B84-E3B2-40CF-8DC7-4B5119850B6B}" type="parTrans" cxnId="{CF4167F8-C89B-4EB1-8990-42F3FF232973}">
      <dgm:prSet/>
      <dgm:spPr>
        <a:ln>
          <a:solidFill>
            <a:srgbClr val="8B8E14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73283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369711" custScaleY="9848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371667" custScaleY="763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372984" custScaleY="9255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3427" y="724749"/>
          <a:ext cx="2344240" cy="676419"/>
        </a:xfrm>
        <a:prstGeom prst="roundRect">
          <a:avLst>
            <a:gd name="adj" fmla="val 10000"/>
          </a:avLst>
        </a:prstGeom>
        <a:solidFill>
          <a:srgbClr val="8B8E14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23239" y="744561"/>
        <a:ext cx="2304616" cy="636795"/>
      </dsp:txXfrm>
    </dsp:sp>
    <dsp:sp modelId="{107B593D-2B7E-47A1-B237-2D44EE17772E}">
      <dsp:nvSpPr>
        <dsp:cNvPr id="0" name=""/>
        <dsp:cNvSpPr/>
      </dsp:nvSpPr>
      <dsp:spPr>
        <a:xfrm>
          <a:off x="237851" y="1401169"/>
          <a:ext cx="234424" cy="556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050"/>
              </a:lnTo>
              <a:lnTo>
                <a:pt x="234424" y="556050"/>
              </a:lnTo>
            </a:path>
          </a:pathLst>
        </a:custGeom>
        <a:noFill/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472275" y="1624130"/>
          <a:ext cx="4001276" cy="666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050" kern="1200" dirty="0" smtClean="0"/>
            <a:t>Oficina de Planeación, División de Servicios, Mantenimiento Institucional, Gestión de compras de Bienes y Suministros, Vicerrectoría de Responsabilidad Social y Bienestar Universitario, Facultad de Ciencias Ambientales.</a:t>
          </a:r>
          <a:endParaRPr lang="es-CO" sz="4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91787" y="1643642"/>
        <a:ext cx="3962252" cy="627154"/>
      </dsp:txXfrm>
    </dsp:sp>
    <dsp:sp modelId="{94DEC999-591D-4E68-9D00-6890F125307D}">
      <dsp:nvSpPr>
        <dsp:cNvPr id="0" name=""/>
        <dsp:cNvSpPr/>
      </dsp:nvSpPr>
      <dsp:spPr>
        <a:xfrm>
          <a:off x="237851" y="1401169"/>
          <a:ext cx="234424" cy="1316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6593"/>
              </a:lnTo>
              <a:lnTo>
                <a:pt x="234424" y="1316593"/>
              </a:lnTo>
            </a:path>
          </a:pathLst>
        </a:custGeom>
        <a:noFill/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472275" y="2459414"/>
          <a:ext cx="4022445" cy="516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 </a:t>
          </a:r>
          <a:r>
            <a:rPr lang="es-CO" sz="1050" b="0" kern="1200" dirty="0" err="1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Asservi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y Cooperativa </a:t>
          </a:r>
          <a:r>
            <a:rPr lang="es-CO" sz="1050" b="0" kern="1200" dirty="0" err="1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Multiactiva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Paz y Futuro, Red Nacional de Jardines Botánicos de Colombia</a:t>
          </a:r>
          <a:endParaRPr lang="es-ES" sz="1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87409" y="2474548"/>
        <a:ext cx="3992177" cy="486428"/>
      </dsp:txXfrm>
    </dsp:sp>
    <dsp:sp modelId="{983EE482-34B4-4DDE-A5BB-56DAF2F5E8D4}">
      <dsp:nvSpPr>
        <dsp:cNvPr id="0" name=""/>
        <dsp:cNvSpPr/>
      </dsp:nvSpPr>
      <dsp:spPr>
        <a:xfrm>
          <a:off x="237851" y="1401169"/>
          <a:ext cx="234424" cy="2057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7073"/>
              </a:lnTo>
              <a:lnTo>
                <a:pt x="234424" y="2057073"/>
              </a:lnTo>
            </a:path>
          </a:pathLst>
        </a:custGeom>
        <a:noFill/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472275" y="3145215"/>
          <a:ext cx="4036699" cy="626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kern="1200" dirty="0" smtClean="0"/>
            <a:t>Comunidad Universitaria (Estudiantes, docentes, administrativos)</a:t>
          </a:r>
          <a:endParaRPr lang="es-CO" sz="700" b="0" kern="1200" dirty="0">
            <a:latin typeface="+mn-lt"/>
          </a:endParaRPr>
        </a:p>
      </dsp:txBody>
      <dsp:txXfrm>
        <a:off x="490611" y="3163551"/>
        <a:ext cx="4000027" cy="589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24/03/2023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24/03/2023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24/03/2023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24/03/2023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90" y="5733438"/>
            <a:ext cx="985618" cy="9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24/03/2023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24/03/2023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24/03/2023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24/03/2023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24/03/2023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24/03/2023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24/03/2023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24/03/2023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88" y="155334"/>
            <a:ext cx="2143235" cy="20829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78" y="1047470"/>
            <a:ext cx="3409670" cy="57000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00" y="2534608"/>
            <a:ext cx="3659448" cy="1361763"/>
          </a:xfrm>
          <a:prstGeom prst="rect">
            <a:avLst/>
          </a:prstGeom>
        </p:spPr>
      </p:pic>
      <p:grpSp>
        <p:nvGrpSpPr>
          <p:cNvPr id="5" name="Group 106"/>
          <p:cNvGrpSpPr/>
          <p:nvPr/>
        </p:nvGrpSpPr>
        <p:grpSpPr>
          <a:xfrm>
            <a:off x="331698" y="4537440"/>
            <a:ext cx="3575848" cy="1200329"/>
            <a:chOff x="3812494" y="1421871"/>
            <a:chExt cx="7410278" cy="1237926"/>
          </a:xfrm>
        </p:grpSpPr>
        <p:sp>
          <p:nvSpPr>
            <p:cNvPr id="6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7" name="TextBox 12"/>
            <p:cNvSpPr txBox="1"/>
            <p:nvPr/>
          </p:nvSpPr>
          <p:spPr>
            <a:xfrm>
              <a:off x="5486399" y="1421871"/>
              <a:ext cx="5736373" cy="12379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/>
                <a:t>Gestión y Sostenibilidad Ambiental en el campus UTP</a:t>
              </a:r>
            </a:p>
          </p:txBody>
        </p:sp>
        <p:sp>
          <p:nvSpPr>
            <p:cNvPr id="8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8B8E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31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4809078" y="4129453"/>
            <a:ext cx="4245275" cy="2271347"/>
            <a:chOff x="0" y="0"/>
            <a:chExt cx="5658569" cy="3723005"/>
          </a:xfrm>
        </p:grpSpPr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1993" y="1871932"/>
              <a:ext cx="2641600" cy="1837055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967355" cy="372300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0619" y="8627"/>
              <a:ext cx="2647950" cy="1743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chemeClr val="bg2">
                      <a:lumMod val="50000"/>
                    </a:schemeClr>
                  </a:solidFill>
                </a:rPr>
                <a:t>Información general del proyecto</a:t>
              </a: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504273"/>
              </p:ext>
            </p:extLst>
          </p:nvPr>
        </p:nvGraphicFramePr>
        <p:xfrm>
          <a:off x="196505" y="1219189"/>
          <a:ext cx="7468319" cy="560350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299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6532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168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GSI - 31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Jardín Botánico UTP y  Centro de Gestión Ambiental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68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y sostenibilidad institucional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168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Integral para un Campus Sostenible, inteligente e incluyente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3450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Misionales - Extensión y proyección social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120419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Misión y proyecto institucional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120419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Estudiantes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763560"/>
                  </a:ext>
                </a:extLst>
              </a:tr>
              <a:tr h="120419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Procesos académicos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340198"/>
                  </a:ext>
                </a:extLst>
              </a:tr>
              <a:tr h="160165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Visibilidad  nacional e internacional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748335"/>
                  </a:ext>
                </a:extLst>
              </a:tr>
              <a:tr h="372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Oficina de Planeación, División de Servicios, Mantenimiento Institucional, Gestión de compras de Bienes y Suministros, Vicerrectoría de Responsabilidad Social y Bienestar Universitario, Facultad de Ciencias Ambientales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120419">
                <a:tc row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Articulación interna para la gestión del contexto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12041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Estratégica para el Bienestar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236701"/>
                  </a:ext>
                </a:extLst>
              </a:tr>
              <a:tr h="12041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Formación Vivencial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39889"/>
                  </a:ext>
                </a:extLst>
              </a:tr>
              <a:tr h="12041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e Implementación de la Política de Bienestar Institucional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341101"/>
                  </a:ext>
                </a:extLst>
              </a:tr>
              <a:tr h="12041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Procesos asociados al desarrollo sostenible, la competitividad y la movilización social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71446"/>
                  </a:ext>
                </a:extLst>
              </a:tr>
              <a:tr h="24643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Consolidación de la Extensión institucional con impacto en la sociedad y reconocimiento nacional e internacional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968842"/>
                  </a:ext>
                </a:extLst>
              </a:tr>
              <a:tr h="12041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Internacionalización integral de la Universidad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826435"/>
                  </a:ext>
                </a:extLst>
              </a:tr>
              <a:tr h="12041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egresados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887500"/>
                  </a:ext>
                </a:extLst>
              </a:tr>
              <a:tr h="24643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Consolidación de la investigación institucional con impacto en la sociedad y reconocimiento nacional e internacional a través de la generación de conocimiento y la creación artística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796488"/>
                  </a:ext>
                </a:extLst>
              </a:tr>
              <a:tr h="173424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Garantizar la disponibilidad de agua y su gestión sostenible y el saneamiento para todos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  <a:tr h="24643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 Lograr que las ciudades y los asentamientos humanos sean inclusivos, seguros, resilientes y sostenibles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774918"/>
                  </a:ext>
                </a:extLst>
              </a:tr>
              <a:tr h="12041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 Garantizar modalidades de consumo y producción sostenibles</a:t>
                      </a:r>
                      <a:endParaRPr lang="es-CO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430006"/>
                  </a:ext>
                </a:extLst>
              </a:tr>
              <a:tr h="12041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 Gestionar sosteniblemente los bosques, luchar contra la desertificación, detener e invertir la degradación de las tierras y detener la pérdida de biodiversidad</a:t>
                      </a:r>
                      <a:endParaRPr lang="es-CO" sz="11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550884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714420" y="326419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31.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y Sostenibilidad Ambiental en el campus UTP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chemeClr val="bg2">
                      <a:lumMod val="50000"/>
                    </a:schemeClr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251012" y="1523989"/>
            <a:ext cx="798755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/>
              <a:t>Se hace necesario realizar mayores esfuerzos para intervenir el campus desde su infraestructura ambiental hasta su comunidad universitaria y visitantes para lograr los objetivos y acciones planteadas en la Política ambiental institucional, ya que, si lo logrado hasta ahora es importante, debe lograr un impacto más visible y palpable desde las variables ambientales que comprende y han sido priorizadas en la institución. </a:t>
            </a:r>
            <a:endParaRPr lang="es-CO" sz="2000" dirty="0" smtClean="0"/>
          </a:p>
          <a:p>
            <a:pPr algn="just"/>
            <a:endParaRPr lang="es-CO" sz="2000" dirty="0"/>
          </a:p>
          <a:p>
            <a:pPr algn="just"/>
            <a:r>
              <a:rPr lang="es-CO" sz="2000" dirty="0" smtClean="0"/>
              <a:t>Las </a:t>
            </a:r>
            <a:r>
              <a:rPr lang="es-CO" sz="2000" dirty="0"/>
              <a:t>instituciones de Educación Superior actualmente desempeñan un rol protagonista frente a los desafíos ambientales, el cual se ha institucionalizado desde la adopción de la Política Ambiental y el compromiso con la conservación ambiental del campus, donde se generan los procesos educativos, tecnológicos y de cultura ambiental con el fin de promover el desarrollo sustentable en la universidad.</a:t>
            </a:r>
          </a:p>
        </p:txBody>
      </p:sp>
      <p:sp>
        <p:nvSpPr>
          <p:cNvPr id="9" name="Rectángulo 8"/>
          <p:cNvSpPr/>
          <p:nvPr/>
        </p:nvSpPr>
        <p:spPr>
          <a:xfrm rot="16200000">
            <a:off x="6714420" y="326419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31.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y Sostenibilidad Ambiental en el campus UTP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907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chemeClr val="bg2">
                      <a:lumMod val="50000"/>
                    </a:schemeClr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877625"/>
              </p:ext>
            </p:extLst>
          </p:nvPr>
        </p:nvGraphicFramePr>
        <p:xfrm>
          <a:off x="192738" y="1179292"/>
          <a:ext cx="7570697" cy="531609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55999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2184818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4329880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736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Problema Central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Indirectas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158071"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Débil impacto de la política ambiental institucional en los procesos de sostenibilidad del campus</a:t>
                      </a:r>
                      <a:endParaRPr lang="es-CO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Insuficiente gestión de las áreas naturales del campus, su biodiversidad,  sus ecosistemas, aulas vivas y laboratorios de ciencias naturales 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 No están definidos los límites de crecimiento del campus lo que hace que exista permanente presión sobre las áreas de conservación</a:t>
                      </a:r>
                      <a:b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1.2. Vulnerabilidad de especies de flora y fauna en el campus</a:t>
                      </a:r>
                      <a:b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 Subutilización de las aulas vivas (Jardín Botánico, Humedal, Huerta Agroecológica, Plantas de Tratamiento) y de ciencias naturales (Planetario, Observatorio Astronómico) del campus por parte de la comunidad universitaria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790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Insuficiente procesos de gestión ambiental universitaria desarrollados en el campus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2.1. Aún existen procedimientos administrativos sin tener en cuenta la variable ambiental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2.2. Uso ineficiente del recursos naturales y sus subproductos en la Institución (agua, energía, papel, etc.)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2.3. Débil cultura para la sostenibilidad del campus por parte de la comunidad universitaria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064968"/>
                  </a:ext>
                </a:extLst>
              </a:tr>
              <a:tr h="5694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indirectos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01300"/>
                  </a:ext>
                </a:extLst>
              </a:tr>
              <a:tr h="1626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Disminución del área de bosques en el campus y perdida de especies, hábitats y conectividad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1.1.Impacto en la conectividad ambiental en el corredor ambiental de la UTP y con el Corredor Canceles - mirador - El salado</a:t>
                      </a:r>
                      <a:b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1.2.Disminución de especies de fauna y dificultades para incrementar las de flora</a:t>
                      </a:r>
                      <a:b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1.3.Indices de biodiversidad urbana afectados y sus dinámicas ecosistémicos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  <a:tr h="1626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Desaprovechamiento del campus para salidas de campo o laboratorios de clase y como opción de aprendizaje, recreación, esparcimiento y disfrute de la comunidad universitaria y en general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2.1. Subvaloración de áreas silvestres del campus                             </a:t>
                      </a:r>
                      <a:endParaRPr lang="es-CO" sz="10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</a:t>
                      </a: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Desconocimiento de la comunidad universitaria y ciudadanía de este capital ambiental  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48172"/>
                  </a:ext>
                </a:extLst>
              </a:tr>
              <a:tr h="1626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Alta Huella de Carbono per cápita de la comunidad universitaria y las actividades Institucionales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3.1. Alto grado de uso de automotores por parte de la comunidad universitaria.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3.2. Alto consumo de recursos y generación de residuos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3.3. Impactos ambientales por las actividades administrativas e infraestructuras del campus (nuevas y existentes)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312539"/>
                  </a:ext>
                </a:extLst>
              </a:tr>
              <a:tr h="1626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Baja apropiación social de los procesos de gestión ambiental del campus por parte de la comunidad universitaria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4.1.Pocos egresados con formación ambiental integral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4.2. No se impactan todas las comunidades potenciales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4.3. Impactos generados dentro y fuera del campus por la comunidad universitaria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692178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 rot="16200000">
            <a:off x="6714420" y="326419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31.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y Sostenibilidad Ambiental en el campus UTP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658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Descripción del proyecto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13" name="3 Diagrama"/>
          <p:cNvGraphicFramePr/>
          <p:nvPr>
            <p:extLst>
              <p:ext uri="{D42A27DB-BD31-4B8C-83A1-F6EECF244321}">
                <p14:modId xmlns:p14="http://schemas.microsoft.com/office/powerpoint/2010/main" val="2865784692"/>
              </p:ext>
            </p:extLst>
          </p:nvPr>
        </p:nvGraphicFramePr>
        <p:xfrm>
          <a:off x="3943560" y="1282125"/>
          <a:ext cx="4512402" cy="454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134897" y="1615882"/>
            <a:ext cx="3505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El proyecto es coordinado y ejecutado por el Jardín Botánico y el Centro de Gestión Ambiental, por medio del cual se pretende garantizar la sostenibilidad integral del campus universitario y de la infraestructura verde (Aulas vivas, laboratorios de ciencias naturales, bosques, guaduales, humedales y su biodiversidad); orientando esta gestión hacia el desarrollo sostenible y la cultura ambiental de la comunidad universitaria.</a:t>
            </a:r>
          </a:p>
        </p:txBody>
      </p:sp>
      <p:sp>
        <p:nvSpPr>
          <p:cNvPr id="8" name="Rectángulo 7"/>
          <p:cNvSpPr/>
          <p:nvPr/>
        </p:nvSpPr>
        <p:spPr>
          <a:xfrm rot="16200000">
            <a:off x="6714420" y="326419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31.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y Sostenibilidad Ambiental en el campus UTP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878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3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Objetivos del proyecto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5" name="TextBox 12"/>
          <p:cNvSpPr txBox="1">
            <a:spLocks/>
          </p:cNvSpPr>
          <p:nvPr/>
        </p:nvSpPr>
        <p:spPr>
          <a:xfrm>
            <a:off x="198343" y="1370635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General</a:t>
            </a:r>
            <a:endParaRPr lang="es-C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12"/>
          <p:cNvSpPr txBox="1">
            <a:spLocks/>
          </p:cNvSpPr>
          <p:nvPr/>
        </p:nvSpPr>
        <p:spPr>
          <a:xfrm>
            <a:off x="171070" y="3076451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Específicos</a:t>
            </a:r>
            <a:endParaRPr lang="es-C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29611" y="1962211"/>
            <a:ext cx="78554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Incrementar el impacto de la política ambiental institucional para avanzar en la sostenibilidad del campus.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29611" y="3692216"/>
            <a:ext cx="7708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Posicionar la gestión de los ecosistemas, biodiversidad, aulas vivas y laboratorios de ciencias naturales presentes en la Universidad.</a:t>
            </a:r>
          </a:p>
          <a:p>
            <a:pPr algn="just"/>
            <a:r>
              <a:rPr lang="es-CO" dirty="0"/>
              <a:t> 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Fortalecer los procesos de gestión ambiental universitaria desarrollados en la Institución</a:t>
            </a:r>
          </a:p>
        </p:txBody>
      </p:sp>
      <p:sp>
        <p:nvSpPr>
          <p:cNvPr id="10" name="Rectángulo 9"/>
          <p:cNvSpPr/>
          <p:nvPr/>
        </p:nvSpPr>
        <p:spPr>
          <a:xfrm rot="16200000">
            <a:off x="6714420" y="326419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31.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y Sostenibilidad Ambiental en el campus UTP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418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3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Planes operativos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113739"/>
              </p:ext>
            </p:extLst>
          </p:nvPr>
        </p:nvGraphicFramePr>
        <p:xfrm>
          <a:off x="286151" y="1407448"/>
          <a:ext cx="7369708" cy="476180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02508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4967200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05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 Áreas Naturales y Aulas Vivas del Campus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 las áreas de conservación y Aulas Vivas (proyectos, investigación e infraestructura). Sostenimiento de los senderos y equipamiento de los bosques. Mantenimiento y enriquecimiento de las colecciones botánicas, y mejoramiento del herbario. Monitoreo de las especies de fauna presentes en el campus. Fortalecimiento del programa de educación y cultural ambiental. Posicionamiento del planetario como laboratorio de ciencias naturales.</a:t>
                      </a:r>
                      <a:endParaRPr lang="es-CO" sz="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Ambiental Universitaria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Campus UTP un Aula viva para la educación ambiental. Gestión integral de residuos sólidos en la UTP. Presentación de informes ambientales ante los entes de control y Sistema de información de Gestión Ambiental SIGA (PDI, PMA-PGIR). Socialización de la política ambiental	. Fortalecer y dinamizar el proceso de compras sostenibles al interior de la UTP en el marco de la Política Nacional de producción y Consumo Sostenible</a:t>
                      </a:r>
                      <a:r>
                        <a:rPr lang="es-CO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s-CO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799799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714420" y="326419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31.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y Sostenibilidad Ambiental en el campus UTP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7042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4090</TotalTime>
  <Words>1272</Words>
  <Application>Microsoft Office PowerPoint</Application>
  <PresentationFormat>Presentación en pantalla (4:3)</PresentationFormat>
  <Paragraphs>86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julian andrés valencia quintero</cp:lastModifiedBy>
  <cp:revision>575</cp:revision>
  <cp:lastPrinted>2017-05-16T14:27:28Z</cp:lastPrinted>
  <dcterms:created xsi:type="dcterms:W3CDTF">2017-03-06T22:18:18Z</dcterms:created>
  <dcterms:modified xsi:type="dcterms:W3CDTF">2023-03-24T21:52:26Z</dcterms:modified>
</cp:coreProperties>
</file>