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3" r:id="rId5"/>
    <p:sldId id="272" r:id="rId6"/>
    <p:sldId id="267" r:id="rId7"/>
    <p:sldId id="268" r:id="rId8"/>
    <p:sldId id="274"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l"/>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Oficina de Relaciones Internacionales. Facultades. Grupos de Investigación.</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Grupos de Investigación Universidad Tecnológica de Pereira. Investigadores. Estudiantes. Facultades. Programas Académicos. Dependencias Administrativas</a:t>
          </a:r>
          <a:endParaRPr lang="es-CO" sz="14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l"/>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Grupos de Investigación de otras instituciones. </a:t>
          </a:r>
          <a:r>
            <a:rPr lang="es-ES" sz="1200" b="0" dirty="0" smtClean="0">
              <a:solidFill>
                <a:schemeClr val="tx2">
                  <a:lumMod val="50000"/>
                </a:schemeClr>
              </a:solidFill>
              <a:latin typeface="+mn-lt"/>
              <a:cs typeface="Khmer UI" panose="020B0502040204020203" pitchFamily="34" charset="0"/>
            </a:rPr>
            <a:t>Entidades financiadoras internacionales. </a:t>
          </a:r>
          <a:r>
            <a:rPr lang="es-CO" sz="1200" b="0" dirty="0" smtClean="0">
              <a:solidFill>
                <a:schemeClr val="tx2">
                  <a:lumMod val="50000"/>
                </a:schemeClr>
              </a:solidFill>
              <a:latin typeface="+mn-lt"/>
              <a:cs typeface="Khmer UI" panose="020B0502040204020203" pitchFamily="34" charset="0"/>
            </a:rPr>
            <a:t>Universidades y Centros de Investigación. </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03373">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141955">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694" y="43243"/>
          <a:ext cx="2451220" cy="707288"/>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410" y="63959"/>
        <a:ext cx="2409788" cy="665856"/>
      </dsp:txXfrm>
    </dsp:sp>
    <dsp:sp modelId="{107B593D-2B7E-47A1-B237-2D44EE17772E}">
      <dsp:nvSpPr>
        <dsp:cNvPr id="0" name=""/>
        <dsp:cNvSpPr/>
      </dsp:nvSpPr>
      <dsp:spPr>
        <a:xfrm>
          <a:off x="246816" y="750531"/>
          <a:ext cx="245122" cy="569271"/>
        </a:xfrm>
        <a:custGeom>
          <a:avLst/>
          <a:gdLst/>
          <a:ahLst/>
          <a:cxnLst/>
          <a:rect l="0" t="0" r="0" b="0"/>
          <a:pathLst>
            <a:path>
              <a:moveTo>
                <a:pt x="0" y="0"/>
              </a:moveTo>
              <a:lnTo>
                <a:pt x="0" y="569271"/>
              </a:lnTo>
              <a:lnTo>
                <a:pt x="245122" y="56927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1938" y="983667"/>
          <a:ext cx="3584355" cy="67227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Oficina de Relaciones Internacionales. Facultades. Grupos de Investigación.</a:t>
          </a:r>
          <a:endParaRPr lang="es-CO" sz="1200" b="0" kern="1200" dirty="0">
            <a:solidFill>
              <a:schemeClr val="tx2">
                <a:lumMod val="50000"/>
              </a:schemeClr>
            </a:solidFill>
            <a:latin typeface="+mn-lt"/>
            <a:cs typeface="Khmer UI" panose="020B0502040204020203" pitchFamily="34" charset="0"/>
          </a:endParaRPr>
        </a:p>
      </dsp:txBody>
      <dsp:txXfrm>
        <a:off x="511628" y="1003357"/>
        <a:ext cx="3544975" cy="632890"/>
      </dsp:txXfrm>
    </dsp:sp>
    <dsp:sp modelId="{94DEC999-591D-4E68-9D00-6890F125307D}">
      <dsp:nvSpPr>
        <dsp:cNvPr id="0" name=""/>
        <dsp:cNvSpPr/>
      </dsp:nvSpPr>
      <dsp:spPr>
        <a:xfrm>
          <a:off x="246816" y="750531"/>
          <a:ext cx="245122" cy="1447801"/>
        </a:xfrm>
        <a:custGeom>
          <a:avLst/>
          <a:gdLst/>
          <a:ahLst/>
          <a:cxnLst/>
          <a:rect l="0" t="0" r="0" b="0"/>
          <a:pathLst>
            <a:path>
              <a:moveTo>
                <a:pt x="0" y="0"/>
              </a:moveTo>
              <a:lnTo>
                <a:pt x="0" y="1447801"/>
              </a:lnTo>
              <a:lnTo>
                <a:pt x="245122" y="144780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1938" y="1832760"/>
          <a:ext cx="3595049" cy="731145"/>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Grupos de Investigación de otras instituciones. </a:t>
          </a:r>
          <a:r>
            <a:rPr lang="es-ES" sz="1200" b="0" kern="1200" dirty="0" smtClean="0">
              <a:solidFill>
                <a:schemeClr val="tx2">
                  <a:lumMod val="50000"/>
                </a:schemeClr>
              </a:solidFill>
              <a:latin typeface="+mn-lt"/>
              <a:cs typeface="Khmer UI" panose="020B0502040204020203" pitchFamily="34" charset="0"/>
            </a:rPr>
            <a:t>Entidades financiadoras internacionales. </a:t>
          </a:r>
          <a:r>
            <a:rPr lang="es-CO" sz="1200" b="0" kern="1200" dirty="0" smtClean="0">
              <a:solidFill>
                <a:schemeClr val="tx2">
                  <a:lumMod val="50000"/>
                </a:schemeClr>
              </a:solidFill>
              <a:latin typeface="+mn-lt"/>
              <a:cs typeface="Khmer UI" panose="020B0502040204020203" pitchFamily="34" charset="0"/>
            </a:rPr>
            <a:t>Universidades y Centros de Investigación. </a:t>
          </a:r>
          <a:endParaRPr lang="es-ES" sz="1200" b="0" kern="1200" dirty="0">
            <a:solidFill>
              <a:schemeClr val="tx2">
                <a:lumMod val="50000"/>
              </a:schemeClr>
            </a:solidFill>
            <a:latin typeface="+mn-lt"/>
            <a:cs typeface="Khmer UI" panose="020B0502040204020203" pitchFamily="34" charset="0"/>
          </a:endParaRPr>
        </a:p>
      </dsp:txBody>
      <dsp:txXfrm>
        <a:off x="513353" y="1854175"/>
        <a:ext cx="3552219" cy="688315"/>
      </dsp:txXfrm>
    </dsp:sp>
    <dsp:sp modelId="{983EE482-34B4-4DDE-A5BB-56DAF2F5E8D4}">
      <dsp:nvSpPr>
        <dsp:cNvPr id="0" name=""/>
        <dsp:cNvSpPr/>
      </dsp:nvSpPr>
      <dsp:spPr>
        <a:xfrm>
          <a:off x="246816" y="750531"/>
          <a:ext cx="245122" cy="2492211"/>
        </a:xfrm>
        <a:custGeom>
          <a:avLst/>
          <a:gdLst/>
          <a:ahLst/>
          <a:cxnLst/>
          <a:rect l="0" t="0" r="0" b="0"/>
          <a:pathLst>
            <a:path>
              <a:moveTo>
                <a:pt x="0" y="0"/>
              </a:moveTo>
              <a:lnTo>
                <a:pt x="0" y="2492211"/>
              </a:lnTo>
              <a:lnTo>
                <a:pt x="245122" y="24922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1938" y="2740727"/>
          <a:ext cx="3609840" cy="1004031"/>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Grupos de Investigación Universidad Tecnológica de Pereira. Investigadores. Estudiantes. Facultades. Programas Académicos. Dependencias Administrativas</a:t>
          </a:r>
          <a:endParaRPr lang="es-CO" sz="1400" b="0" kern="1200" dirty="0">
            <a:latin typeface="+mn-lt"/>
          </a:endParaRPr>
        </a:p>
      </dsp:txBody>
      <dsp:txXfrm>
        <a:off x="521345" y="2770134"/>
        <a:ext cx="3551026" cy="9452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421344" y="3837332"/>
            <a:ext cx="3575848" cy="1200329"/>
            <a:chOff x="3812494" y="1439985"/>
            <a:chExt cx="7410278" cy="1201696"/>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439985"/>
              <a:ext cx="5736373" cy="1201696"/>
            </a:xfrm>
            <a:prstGeom prst="rect">
              <a:avLst/>
            </a:prstGeom>
            <a:noFill/>
          </p:spPr>
          <p:txBody>
            <a:bodyPr wrap="square" rtlCol="0" anchor="ctr">
              <a:spAutoFit/>
            </a:bodyPr>
            <a:lstStyle/>
            <a:p>
              <a:r>
                <a:rPr lang="es-CO" b="1" dirty="0"/>
                <a:t>Proyecto</a:t>
              </a:r>
            </a:p>
            <a:p>
              <a:r>
                <a:rPr lang="es-CO" dirty="0"/>
                <a:t> Internacionalización de la Investigación, Innovación y </a:t>
              </a:r>
              <a:r>
                <a:rPr lang="es-CO" dirty="0" smtClean="0"/>
                <a:t>Extensión</a:t>
              </a:r>
              <a:endParaRPr lang="es-CO" sz="1800"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13</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234717" y="3361764"/>
            <a:ext cx="3425188" cy="3207465"/>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25350" y="5256588"/>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655263392"/>
              </p:ext>
            </p:extLst>
          </p:nvPr>
        </p:nvGraphicFramePr>
        <p:xfrm>
          <a:off x="259258" y="1504153"/>
          <a:ext cx="7468319" cy="4588966"/>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CGT - 13</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23913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23913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69215313"/>
                  </a:ext>
                </a:extLst>
              </a:tr>
              <a:tr h="153649">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19567">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4535338"/>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Oficina de Relaciones Internacionales </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Facultades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Grupos de Investigación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19567">
                <a:tc rowSpan="2">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640712813"/>
                  </a:ext>
                </a:extLst>
              </a:tr>
              <a:tr h="597834">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bl>
          </a:graphicData>
        </a:graphic>
      </p:graphicFrame>
      <p:sp>
        <p:nvSpPr>
          <p:cNvPr id="8" name="Rectángulo 7"/>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42049" y="1746334"/>
            <a:ext cx="7655858" cy="4247317"/>
          </a:xfrm>
          <a:prstGeom prst="rect">
            <a:avLst/>
          </a:prstGeom>
        </p:spPr>
        <p:txBody>
          <a:bodyPr wrap="square">
            <a:spAutoFit/>
          </a:bodyPr>
          <a:lstStyle/>
          <a:p>
            <a:pPr algn="just"/>
            <a:r>
              <a:rPr lang="es-CO" dirty="0"/>
              <a:t>La Investigación, la innovación y la extensión en la Universidad Tecnológica de Pereira se está llevando a cabo en el ámbito local, regional o nacional, más no en el internacional, lo que no ha permitido un desarrollo institucional globalizado e implementar las capacidades que ha desarrollado la Universidad Tecnológica de Pereira.</a:t>
            </a:r>
          </a:p>
          <a:p>
            <a:pPr algn="just"/>
            <a:r>
              <a:rPr lang="es-CO" dirty="0"/>
              <a:t> </a:t>
            </a:r>
          </a:p>
          <a:p>
            <a:pPr algn="just"/>
            <a:r>
              <a:rPr lang="es-CO" dirty="0"/>
              <a:t>Lo anterior, se evidencia en lo siguiente: pocas alianzas internacionales para la formulación y ejecución de proyectos de cooperación en I+D+i que permitan fortalecer las capacidades institucionales y de los grupos de investigación, bajo nivel en la  movilidad docente y estudiantil en el marco de procesos de investigación para visibilizar las capacidades institucionales en I+D+i, falta de  acciones de cooperación con aliados estratégicos en Francia, Alemania, Reino Unido, Estados Unidos y América Latina y el Caribe y poca  visibilidad internacional  de las capacidades en I+D+i de la universidad  a través de la participación en convocatorias.</a:t>
            </a:r>
          </a:p>
        </p:txBody>
      </p:sp>
      <p:sp>
        <p:nvSpPr>
          <p:cNvPr id="7" name="Rectángulo 6"/>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577664088"/>
              </p:ext>
            </p:extLst>
          </p:nvPr>
        </p:nvGraphicFramePr>
        <p:xfrm>
          <a:off x="161363" y="1422760"/>
          <a:ext cx="7772403" cy="4689008"/>
        </p:xfrm>
        <a:graphic>
          <a:graphicData uri="http://schemas.openxmlformats.org/drawingml/2006/table">
            <a:tbl>
              <a:tblPr firstRow="1" firstCol="1" bandRow="1">
                <a:tableStyleId>{5940675A-B579-460E-94D1-54222C63F5DA}</a:tableStyleId>
              </a:tblPr>
              <a:tblGrid>
                <a:gridCol w="1595433">
                  <a:extLst>
                    <a:ext uri="{9D8B030D-6E8A-4147-A177-3AD203B41FA5}">
                      <a16:colId xmlns:a16="http://schemas.microsoft.com/office/drawing/2014/main" val="235893282"/>
                    </a:ext>
                  </a:extLst>
                </a:gridCol>
                <a:gridCol w="2277972">
                  <a:extLst>
                    <a:ext uri="{9D8B030D-6E8A-4147-A177-3AD203B41FA5}">
                      <a16:colId xmlns:a16="http://schemas.microsoft.com/office/drawing/2014/main" val="152103896"/>
                    </a:ext>
                  </a:extLst>
                </a:gridCol>
                <a:gridCol w="3898998">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8">
                  <a:txBody>
                    <a:bodyPr/>
                    <a:lstStyle/>
                    <a:p>
                      <a:pPr algn="ctr">
                        <a:lnSpc>
                          <a:spcPct val="107000"/>
                        </a:lnSpc>
                        <a:spcAft>
                          <a:spcPts val="1200"/>
                        </a:spcAft>
                      </a:pPr>
                      <a:r>
                        <a:rPr lang="es-CO" sz="1200" kern="1200" dirty="0" smtClean="0">
                          <a:solidFill>
                            <a:schemeClr val="tx1"/>
                          </a:solidFill>
                          <a:effectLst/>
                          <a:latin typeface="+mn-lt"/>
                          <a:ea typeface="+mn-ea"/>
                          <a:cs typeface="+mn-cs"/>
                        </a:rPr>
                        <a:t>La Investigación en la Universidad Tecnológica de Pereira se está llevando a cabo en el ámbito local, regional o nacional, más no se ha desarrollado a nivel internacional</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Pocas alianzas internacionales para la formulación y ejecución de proyectos de cooperación en I+D+i que permitan fortalecer las capacidades institucionales y de los grupos de investigación.</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Falta de reconocimiento internacional. </a:t>
                      </a: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Bajo nivel en la  movilidad docente y estudiantil en el marco de procesos de investigación para visibilizar las capacidades institucionales en I+D+i.</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Desfinanciación para conceptos de movilidad. </a:t>
                      </a: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Falta de  acciones de cooperación con aliados estratégicos en Francia, Alemania, Reino Unido, Estados Unidos y América Latina y el Caribe.</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No se cuenta con personal para la coordinación de acciones para la cooperación. </a:t>
                      </a:r>
                    </a:p>
                  </a:txBody>
                  <a:tcPr marL="44450" marR="44450" marT="0" marB="0" anchor="ctr">
                    <a:solidFill>
                      <a:srgbClr val="D5EDFF"/>
                    </a:solidFill>
                  </a:tcPr>
                </a:tc>
                <a:extLst>
                  <a:ext uri="{0D108BD9-81ED-4DB2-BD59-A6C34878D82A}">
                    <a16:rowId xmlns:a16="http://schemas.microsoft.com/office/drawing/2014/main" val="120285009"/>
                  </a:ext>
                </a:extLst>
              </a:tr>
              <a:tr h="335393">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No se cuenta con visibilidad internacional  de las capacidades en I+D+i de la universidad  a través de la participación en convocatorias</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Pocos productos de investigación con impacto internacional. </a:t>
                      </a:r>
                    </a:p>
                  </a:txBody>
                  <a:tcPr marL="44450" marR="44450" marT="0" marB="0" anchor="ctr">
                    <a:solidFill>
                      <a:srgbClr val="D5EDFF"/>
                    </a:solidFill>
                  </a:tcPr>
                </a:tc>
                <a:extLst>
                  <a:ext uri="{0D108BD9-81ED-4DB2-BD59-A6C34878D82A}">
                    <a16:rowId xmlns:a16="http://schemas.microsoft.com/office/drawing/2014/main" val="324327558"/>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a:lnSpc>
                          <a:spcPct val="107000"/>
                        </a:lnSpc>
                        <a:spcAft>
                          <a:spcPts val="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No se cuenta con proyectos de investigación financiados internacionalmente. </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1.1 Desfinanciación de la investigación institucional.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1.2 Grupos de Investigación no reconocidos por </a:t>
                      </a:r>
                      <a:r>
                        <a:rPr lang="es-CO" sz="1000" kern="1200" dirty="0" smtClean="0">
                          <a:solidFill>
                            <a:srgbClr val="000000"/>
                          </a:solidFill>
                          <a:effectLst/>
                          <a:latin typeface="+mn-lt"/>
                          <a:ea typeface="Times New Roman" panose="02020603050405020304" pitchFamily="18" charset="0"/>
                          <a:cs typeface="Times New Roman" panose="02020603050405020304" pitchFamily="18" charset="0"/>
                        </a:rPr>
                        <a:t>Minciencias</a:t>
                      </a:r>
                      <a:r>
                        <a:rPr lang="es-CO" sz="1000" kern="1200" dirty="0">
                          <a:solidFill>
                            <a:srgbClr val="000000"/>
                          </a:solidFill>
                          <a:effectLst/>
                          <a:latin typeface="+mn-lt"/>
                          <a:ea typeface="Times New Roman" panose="02020603050405020304" pitchFamily="18" charset="0"/>
                          <a:cs typeface="Times New Roman" panose="02020603050405020304" pitchFamily="18" charset="0"/>
                        </a:rPr>
                        <a:t>. </a:t>
                      </a:r>
                    </a:p>
                  </a:txBody>
                  <a:tcPr marL="44450" marR="44450" marT="0" marB="0" anchor="ctr">
                    <a:solidFill>
                      <a:srgbClr val="D5EDFF"/>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Falta de reconocimiento institucional en el ámbito internacional de la investigación. </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Desfinanciación de la investigación institucional.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2.2 Grupos de Investigación no reconocidos por </a:t>
                      </a:r>
                      <a:r>
                        <a:rPr lang="es-CO" sz="1000" kern="1200" dirty="0" smtClean="0">
                          <a:solidFill>
                            <a:srgbClr val="000000"/>
                          </a:solidFill>
                          <a:effectLst/>
                          <a:latin typeface="+mn-lt"/>
                          <a:ea typeface="Times New Roman" panose="02020603050405020304" pitchFamily="18" charset="0"/>
                          <a:cs typeface="Times New Roman" panose="02020603050405020304" pitchFamily="18" charset="0"/>
                        </a:rPr>
                        <a:t>Minciencias</a:t>
                      </a:r>
                      <a:r>
                        <a:rPr lang="es-CO" sz="1000" kern="1200" dirty="0">
                          <a:solidFill>
                            <a:srgbClr val="000000"/>
                          </a:solidFill>
                          <a:effectLst/>
                          <a:latin typeface="+mn-lt"/>
                          <a:ea typeface="Times New Roman" panose="02020603050405020304" pitchFamily="18" charset="0"/>
                          <a:cs typeface="Times New Roman" panose="02020603050405020304" pitchFamily="18" charset="0"/>
                        </a:rPr>
                        <a:t>. </a:t>
                      </a:r>
                    </a:p>
                  </a:txBody>
                  <a:tcPr marL="44450" marR="44450" marT="0" marB="0" anchor="ctr">
                    <a:solidFill>
                      <a:srgbClr val="D5EDFF"/>
                    </a:solidFill>
                  </a:tcPr>
                </a:tc>
                <a:extLst>
                  <a:ext uri="{0D108BD9-81ED-4DB2-BD59-A6C34878D82A}">
                    <a16:rowId xmlns:a16="http://schemas.microsoft.com/office/drawing/2014/main" val="1791280813"/>
                  </a:ext>
                </a:extLst>
              </a:tr>
              <a:tr h="407462">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 Bajo nivel de cooperación internacional en doble vía. </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Desfinanciación de la investigación institucional.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Grupos de Investigación no reconocidos por </a:t>
                      </a:r>
                      <a:r>
                        <a:rPr lang="es-CO" sz="1000" kern="1200" dirty="0" smtClean="0">
                          <a:solidFill>
                            <a:srgbClr val="000000"/>
                          </a:solidFill>
                          <a:effectLst/>
                          <a:latin typeface="+mn-lt"/>
                          <a:ea typeface="Times New Roman" panose="02020603050405020304" pitchFamily="18" charset="0"/>
                          <a:cs typeface="Times New Roman" panose="02020603050405020304" pitchFamily="18" charset="0"/>
                        </a:rPr>
                        <a:t>Minciencias</a:t>
                      </a:r>
                      <a:r>
                        <a:rPr lang="es-CO" sz="1000" kern="1200" dirty="0">
                          <a:solidFill>
                            <a:srgbClr val="000000"/>
                          </a:solidFill>
                          <a:effectLst/>
                          <a:latin typeface="+mn-lt"/>
                          <a:ea typeface="Times New Roman" panose="02020603050405020304" pitchFamily="18" charset="0"/>
                          <a:cs typeface="Times New Roman" panose="02020603050405020304" pitchFamily="18" charset="0"/>
                        </a:rPr>
                        <a:t>. </a:t>
                      </a:r>
                    </a:p>
                  </a:txBody>
                  <a:tcPr marL="44450" marR="44450" marT="0" marB="0" anchor="ctr">
                    <a:solidFill>
                      <a:srgbClr val="D5EDFF"/>
                    </a:solidFill>
                  </a:tcPr>
                </a:tc>
                <a:extLst>
                  <a:ext uri="{0D108BD9-81ED-4DB2-BD59-A6C34878D82A}">
                    <a16:rowId xmlns:a16="http://schemas.microsoft.com/office/drawing/2014/main" val="1374809113"/>
                  </a:ext>
                </a:extLst>
              </a:tr>
            </a:tbl>
          </a:graphicData>
        </a:graphic>
      </p:graphicFrame>
      <p:sp>
        <p:nvSpPr>
          <p:cNvPr id="8" name="Rectángulo 7"/>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205684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2909227172"/>
              </p:ext>
            </p:extLst>
          </p:nvPr>
        </p:nvGraphicFramePr>
        <p:xfrm>
          <a:off x="4538502" y="1838058"/>
          <a:ext cx="4103474" cy="3844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3639" y="1777779"/>
            <a:ext cx="4339750" cy="4478149"/>
          </a:xfrm>
          <a:prstGeom prst="rect">
            <a:avLst/>
          </a:prstGeom>
        </p:spPr>
        <p:txBody>
          <a:bodyPr wrap="square">
            <a:spAutoFit/>
          </a:bodyPr>
          <a:lstStyle/>
          <a:p>
            <a:pPr algn="just"/>
            <a:r>
              <a:rPr lang="es-CO" sz="1500" dirty="0"/>
              <a:t>A través del proyecto se busca fortalecer la internacionalización de la investigación, innovación y la extensión realizada en la Universidad Tecnológica de Pereira, mediante la generación de alianzas internacionales para la formulación y ejecución de proyectos de cooperación en I+D+i que permitan fortalecer las capacidades institucionales y de los grupos de investigación, el fomento de la movilidad docente y estudiantil en el marco de procesos de investigación para visibilizar las capacidades institucionales en I+D+i.</a:t>
            </a:r>
          </a:p>
          <a:p>
            <a:pPr algn="just"/>
            <a:r>
              <a:rPr lang="es-CO" sz="1500" dirty="0"/>
              <a:t> </a:t>
            </a:r>
          </a:p>
          <a:p>
            <a:pPr algn="just"/>
            <a:r>
              <a:rPr lang="es-CO" sz="1500" dirty="0"/>
              <a:t>Igualmente, la Universidad busca fortalecer acciones en materia de cooperación con aliados estratégicos en Francia, Alemania, Reino Unido, Estados Unidos y América Latina y el Caribe, y el incremento de la visibilidad internacional de las capacidades en I+D+i de la universidad a través de la participación en convocatorias.</a:t>
            </a:r>
          </a:p>
        </p:txBody>
      </p:sp>
      <p:sp>
        <p:nvSpPr>
          <p:cNvPr id="9" name="Rectángulo 8"/>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75478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pPr algn="just"/>
            <a:r>
              <a:rPr lang="es-CO" dirty="0"/>
              <a:t>Fomentar la Internacionalización de la Investigación, Innovación y Extensión en la Universidad Tecnológica de Pereira.</a:t>
            </a:r>
          </a:p>
        </p:txBody>
      </p:sp>
      <p:sp>
        <p:nvSpPr>
          <p:cNvPr id="3" name="Rectángulo 2"/>
          <p:cNvSpPr/>
          <p:nvPr/>
        </p:nvSpPr>
        <p:spPr>
          <a:xfrm>
            <a:off x="179440" y="3360464"/>
            <a:ext cx="7700536" cy="3046988"/>
          </a:xfrm>
          <a:prstGeom prst="rect">
            <a:avLst/>
          </a:prstGeom>
        </p:spPr>
        <p:txBody>
          <a:bodyPr wrap="square">
            <a:spAutoFit/>
          </a:bodyPr>
          <a:lstStyle/>
          <a:p>
            <a:pPr marL="285750" lvl="0" indent="-285750" algn="just">
              <a:buFont typeface="Wingdings" panose="05000000000000000000" pitchFamily="2" charset="2"/>
              <a:buChar char="Ø"/>
            </a:pPr>
            <a:r>
              <a:rPr lang="es-CO" sz="1600" dirty="0"/>
              <a:t>Generar alianzas internacionales para la formulación y ejecución de proyectos de cooperación en I+D+i que permitan fortalecer las capacidades institucionales y de los grupos de investigación.				</a:t>
            </a:r>
            <a:endParaRPr lang="es-CO" sz="1600" dirty="0" smtClean="0"/>
          </a:p>
          <a:p>
            <a:pPr marL="285750" lvl="0" indent="-285750" algn="just">
              <a:buFont typeface="Wingdings" panose="05000000000000000000" pitchFamily="2" charset="2"/>
              <a:buChar char="Ø"/>
            </a:pPr>
            <a:endParaRPr lang="es-CO" sz="1600" dirty="0" smtClean="0"/>
          </a:p>
          <a:p>
            <a:pPr marL="285750" lvl="0" indent="-285750" algn="just">
              <a:buFont typeface="Wingdings" panose="05000000000000000000" pitchFamily="2" charset="2"/>
              <a:buChar char="Ø"/>
            </a:pPr>
            <a:r>
              <a:rPr lang="es-CO" sz="1600" dirty="0" smtClean="0"/>
              <a:t>Fomentar </a:t>
            </a:r>
            <a:r>
              <a:rPr lang="es-CO" sz="1600" dirty="0"/>
              <a:t>la movilidad docente y estudiantil en el marco de procesos de investigación para visibilizar las capacidades institucionales en I+D+i.			</a:t>
            </a:r>
            <a:endParaRPr lang="es-CO" sz="1600" dirty="0" smtClean="0"/>
          </a:p>
          <a:p>
            <a:pPr marL="285750" lvl="0" indent="-285750" algn="just">
              <a:buFont typeface="Wingdings" panose="05000000000000000000" pitchFamily="2" charset="2"/>
              <a:buChar char="Ø"/>
            </a:pPr>
            <a:endParaRPr lang="es-CO" sz="1600" dirty="0"/>
          </a:p>
          <a:p>
            <a:pPr marL="285750" lvl="0" indent="-285750" algn="just">
              <a:buFont typeface="Wingdings" panose="05000000000000000000" pitchFamily="2" charset="2"/>
              <a:buChar char="Ø"/>
            </a:pPr>
            <a:r>
              <a:rPr lang="es-CO" sz="1600" dirty="0" smtClean="0"/>
              <a:t>Fortalecer </a:t>
            </a:r>
            <a:r>
              <a:rPr lang="es-CO" sz="1600" dirty="0"/>
              <a:t>acciones de cooperación con aliados estratégicos en Francia, Alemania, Reino Unido, Estados Unidos y América Latina y el Caribe.			</a:t>
            </a:r>
            <a:endParaRPr lang="es-CO" sz="1600" dirty="0" smtClean="0"/>
          </a:p>
          <a:p>
            <a:pPr marL="285750" lvl="0" indent="-285750" algn="just">
              <a:buFont typeface="Wingdings" panose="05000000000000000000" pitchFamily="2" charset="2"/>
              <a:buChar char="Ø"/>
            </a:pPr>
            <a:endParaRPr lang="es-CO" sz="1600" dirty="0"/>
          </a:p>
          <a:p>
            <a:pPr marL="285750" lvl="0" indent="-285750" algn="just">
              <a:buFont typeface="Wingdings" panose="05000000000000000000" pitchFamily="2" charset="2"/>
              <a:buChar char="Ø"/>
            </a:pPr>
            <a:r>
              <a:rPr lang="es-CO" sz="1600" dirty="0" smtClean="0"/>
              <a:t>Incrementar </a:t>
            </a:r>
            <a:r>
              <a:rPr lang="es-CO" sz="1600" dirty="0"/>
              <a:t>la visibilidad internacional de las capacidades en I+D+i de la universidad a través de la participación en convocatorias		</a:t>
            </a:r>
            <a:endParaRPr lang="es-CO" sz="1600" dirty="0">
              <a:ea typeface="Calibri" panose="020F0502020204030204" pitchFamily="34" charset="0"/>
              <a:cs typeface="Times New Roman" panose="02020603050405020304" pitchFamily="18" charset="0"/>
            </a:endParaRPr>
          </a:p>
        </p:txBody>
      </p:sp>
      <p:sp>
        <p:nvSpPr>
          <p:cNvPr id="10" name="Rectángulo 9"/>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228619499"/>
              </p:ext>
            </p:extLst>
          </p:nvPr>
        </p:nvGraphicFramePr>
        <p:xfrm>
          <a:off x="133751" y="1153070"/>
          <a:ext cx="7674508" cy="5495735"/>
        </p:xfrm>
        <a:graphic>
          <a:graphicData uri="http://schemas.openxmlformats.org/drawingml/2006/table">
            <a:tbl>
              <a:tblPr firstRow="1" firstCol="1" bandRow="1">
                <a:tableStyleId>{5940675A-B579-460E-94D1-54222C63F5DA}</a:tableStyleId>
              </a:tblPr>
              <a:tblGrid>
                <a:gridCol w="2367402">
                  <a:extLst>
                    <a:ext uri="{9D8B030D-6E8A-4147-A177-3AD203B41FA5}">
                      <a16:colId xmlns:a16="http://schemas.microsoft.com/office/drawing/2014/main" val="622973615"/>
                    </a:ext>
                  </a:extLst>
                </a:gridCol>
                <a:gridCol w="530710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600" b="1" kern="1200" dirty="0" smtClean="0">
                          <a:solidFill>
                            <a:schemeClr val="tx1"/>
                          </a:solidFill>
                          <a:effectLst/>
                          <a:latin typeface="+mn-lt"/>
                          <a:ea typeface="+mn-ea"/>
                          <a:cs typeface="+mn-cs"/>
                        </a:rPr>
                        <a:t>Alianzas internacionales para la formulación y ejecución de proyectos de cooperación en I+D+i</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00" kern="1200" dirty="0" smtClean="0">
                          <a:solidFill>
                            <a:schemeClr val="tx1"/>
                          </a:solidFill>
                          <a:effectLst/>
                          <a:latin typeface="+mn-lt"/>
                          <a:ea typeface="+mn-ea"/>
                          <a:cs typeface="+mn-cs"/>
                        </a:rPr>
                        <a:t>Alianzas internacionales para la formulación y ejecución de proyectos de cooperación en I+D+i que permitan fortalecer   las capacidades institucionales y de los grupos de investigación. Socializar y difundir convocatorias externas internacionales y oportunidades de cooperación con aliados estratégicos. Monitorear acciones de cooperación a través de convenios vigentes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600" b="1" kern="1200" dirty="0" smtClean="0">
                          <a:solidFill>
                            <a:schemeClr val="tx1"/>
                          </a:solidFill>
                          <a:effectLst/>
                          <a:latin typeface="+mn-lt"/>
                          <a:ea typeface="+mn-ea"/>
                          <a:cs typeface="+mn-cs"/>
                        </a:rPr>
                        <a:t>Movilidad docente y estudiantil en el marco de procesos de investigación</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00" kern="1200" dirty="0" smtClean="0">
                          <a:solidFill>
                            <a:schemeClr val="tx1"/>
                          </a:solidFill>
                          <a:effectLst/>
                          <a:latin typeface="+mn-lt"/>
                          <a:ea typeface="+mn-ea"/>
                          <a:cs typeface="+mn-cs"/>
                        </a:rPr>
                        <a:t>Promover acciones que motiven a los estudiantes de la Universidad Tecnológica de Pereira a mantener el interés por su desarrollo académico a través de la movilidad. Difundir la convocatoria anual para el Verano de la Investigación Científica y Tecnológica del Pacífico, así como el documento de orientación sobre políticas y procedimientos del programa. (Movilidad entrante y saliente).</a:t>
                      </a:r>
                      <a:r>
                        <a:rPr lang="es-CO" sz="1100" kern="1200" baseline="0" dirty="0" smtClean="0">
                          <a:solidFill>
                            <a:schemeClr val="tx1"/>
                          </a:solidFill>
                          <a:effectLst/>
                          <a:latin typeface="+mn-lt"/>
                          <a:ea typeface="+mn-ea"/>
                          <a:cs typeface="+mn-cs"/>
                        </a:rPr>
                        <a:t> </a:t>
                      </a:r>
                      <a:r>
                        <a:rPr lang="es-CO" sz="1100" kern="1200" dirty="0" smtClean="0">
                          <a:solidFill>
                            <a:schemeClr val="tx1"/>
                          </a:solidFill>
                          <a:effectLst/>
                          <a:latin typeface="+mn-lt"/>
                          <a:ea typeface="+mn-ea"/>
                          <a:cs typeface="+mn-cs"/>
                        </a:rPr>
                        <a:t>Difundir la convocatoria anual para el Verano de la Investigación Científica y Tecnológica del Pacífico, así como el documento de orientación sobre políticas y procedimientos del programa. (Movilidad entrante y saliente). Propiciar el desplazamiento del personal académico de Universidad Tecnológica de Pereira, para el desarrollo de actividades de divulgación científica y tecnológica y, de la promoción del posgrado e investigación.	Propiciar el desplazamiento del personal académico de Universidad Tecnológica de Pereira, para el desarrollo de actividades de divulgación científica y tecnológica y, de la promoción del posgrado e investigación. Participar en la Convocatoria del Programa de Movilidad de Profesores e Investigadores del Programa DELFÍN. Participar en la Convocatoria del Programa de Movilidad de Profesores e Investigadores del Programa DELFÍN. Promover el desarrollo de competencias interculturales internacionales en los estudiantes, mediante la asignación de becas que les permitan participar en proyectos de cooperación internacional en ambientes multiculturales. Promover el desarrollo de competencias interculturales internacionales en los estudiantes, mediante la asignación de becas que les permitan participar en proyectos de cooperación internacional en ambientes multiculturales. Participar en la elaboración de directorios de las Instituciones de Educación Superior y Centros de Investigación integrantes del Programa.</a:t>
                      </a:r>
                    </a:p>
                    <a:p>
                      <a:pPr algn="just">
                        <a:lnSpc>
                          <a:spcPct val="107000"/>
                        </a:lnSpc>
                        <a:spcAft>
                          <a:spcPts val="0"/>
                        </a:spcAft>
                      </a:pP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bl>
          </a:graphicData>
        </a:graphic>
      </p:graphicFrame>
      <p:sp>
        <p:nvSpPr>
          <p:cNvPr id="9" name="Rectángulo 8"/>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916648065"/>
              </p:ext>
            </p:extLst>
          </p:nvPr>
        </p:nvGraphicFramePr>
        <p:xfrm>
          <a:off x="160645" y="1521018"/>
          <a:ext cx="7674508" cy="4973574"/>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107576">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Acciones de cooperación con aliados estratégicos</a:t>
                      </a:r>
                      <a:endParaRPr lang="es-CO" sz="18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Implementar las acciones definidas dentro de la estrategia de internacionalización de la investigación promovida por la asociación Columbus. Implementar la Cátedra UNESCO en Biotecnología y ODS con el propósito de fortalecer los lazos de cooperación con el CIRAD y otros liados de América Latina y el Caribe. Implementar la Cátedra UNESCO en Biotecnología y ODS con el propósito de fortalecer los lazos de cooperación con el CIRAD y otros liados de América Latina y el Caribe.</a:t>
                      </a:r>
                      <a:endParaRPr lang="es-CO" sz="15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r h="0">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Visibilidad internacional de las capacidades en I+D+i</a:t>
                      </a:r>
                      <a:endParaRPr lang="es-CO" sz="18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Promover la visibilidad internacional de las capacidades en I+D+i de la universidad a través de la participación en convocatorias y/o eventos internacionales. 	Generar material de divulgación que contribuya a la visibilidad internacional de las capacidades en I+D+i de la universidad (sitio web, tips, videos, portafolios, etc.). Generar material de divulgación que contribuya a la visibilidad internacional de las capacidades en I+D+i de la universidad (sitio web, tips, videos, portafolios, etc.). Socialización y gestión de convocatorias externas focalizadas con grupos de investigación específicos	Socialización y gestión de convocatorias externas focalizadas con grupos de investigación específicos.	</a:t>
                      </a:r>
                      <a:endParaRPr lang="es-CO" sz="15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913670935"/>
                  </a:ext>
                </a:extLst>
              </a:tr>
            </a:tbl>
          </a:graphicData>
        </a:graphic>
      </p:graphicFrame>
      <p:sp>
        <p:nvSpPr>
          <p:cNvPr id="9" name="Rectángulo 8"/>
          <p:cNvSpPr/>
          <p:nvPr/>
        </p:nvSpPr>
        <p:spPr>
          <a:xfrm rot="16200000">
            <a:off x="6750278" y="2849672"/>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13. </a:t>
            </a:r>
            <a:r>
              <a:rPr lang="es-CO" sz="800" dirty="0">
                <a:solidFill>
                  <a:schemeClr val="bg1">
                    <a:lumMod val="50000"/>
                  </a:schemeClr>
                </a:solidFill>
                <a:latin typeface="Arial Rounded MT Bold" panose="020F0704030504030204" pitchFamily="34" charset="0"/>
              </a:rPr>
              <a:t>Internacionalización de la Investigación, Innovación y Extensión</a:t>
            </a:r>
          </a:p>
        </p:txBody>
      </p:sp>
    </p:spTree>
    <p:extLst>
      <p:ext uri="{BB962C8B-B14F-4D97-AF65-F5344CB8AC3E}">
        <p14:creationId xmlns:p14="http://schemas.microsoft.com/office/powerpoint/2010/main" val="2099868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4162</TotalTime>
  <Words>1663</Words>
  <Application>Microsoft Office PowerPoint</Application>
  <PresentationFormat>Presentación en pantalla (4:3)</PresentationFormat>
  <Paragraphs>93</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589</cp:revision>
  <cp:lastPrinted>2017-05-16T14:27:28Z</cp:lastPrinted>
  <dcterms:created xsi:type="dcterms:W3CDTF">2017-03-06T22:18:18Z</dcterms:created>
  <dcterms:modified xsi:type="dcterms:W3CDTF">2024-03-11T16:41:17Z</dcterms:modified>
</cp:coreProperties>
</file>