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Facultades, Grupos de Investigación, Docentes, administrativos </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en general, empresas y entidades gubernamentales como beneficiarios de la extensión desarrollada por docentes, administrativos y estudiantes de la Universidad Tecnológica de Pereira.</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Empresas, Instituciones Gubernamentales, organizaciones sociales, Comunidad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419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94" y="43243"/>
          <a:ext cx="2451220" cy="707288"/>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410" y="63959"/>
        <a:ext cx="2409788" cy="665856"/>
      </dsp:txXfrm>
    </dsp:sp>
    <dsp:sp modelId="{107B593D-2B7E-47A1-B237-2D44EE17772E}">
      <dsp:nvSpPr>
        <dsp:cNvPr id="0" name=""/>
        <dsp:cNvSpPr/>
      </dsp:nvSpPr>
      <dsp:spPr>
        <a:xfrm>
          <a:off x="246816" y="750531"/>
          <a:ext cx="245122" cy="569271"/>
        </a:xfrm>
        <a:custGeom>
          <a:avLst/>
          <a:gdLst/>
          <a:ahLst/>
          <a:cxnLst/>
          <a:rect l="0" t="0" r="0" b="0"/>
          <a:pathLst>
            <a:path>
              <a:moveTo>
                <a:pt x="0" y="0"/>
              </a:moveTo>
              <a:lnTo>
                <a:pt x="0" y="569271"/>
              </a:lnTo>
              <a:lnTo>
                <a:pt x="245122" y="56927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938" y="983667"/>
          <a:ext cx="3584355" cy="67227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Facultades, Grupos de Investigación, Docentes, administrativos </a:t>
          </a:r>
          <a:endParaRPr lang="es-CO" sz="1200" b="0" kern="1200" dirty="0">
            <a:solidFill>
              <a:schemeClr val="tx2">
                <a:lumMod val="50000"/>
              </a:schemeClr>
            </a:solidFill>
            <a:latin typeface="+mn-lt"/>
            <a:cs typeface="Khmer UI" panose="020B0502040204020203" pitchFamily="34" charset="0"/>
          </a:endParaRPr>
        </a:p>
      </dsp:txBody>
      <dsp:txXfrm>
        <a:off x="511628" y="1003357"/>
        <a:ext cx="3544975" cy="632890"/>
      </dsp:txXfrm>
    </dsp:sp>
    <dsp:sp modelId="{94DEC999-591D-4E68-9D00-6890F125307D}">
      <dsp:nvSpPr>
        <dsp:cNvPr id="0" name=""/>
        <dsp:cNvSpPr/>
      </dsp:nvSpPr>
      <dsp:spPr>
        <a:xfrm>
          <a:off x="246816" y="750531"/>
          <a:ext cx="245122" cy="1447801"/>
        </a:xfrm>
        <a:custGeom>
          <a:avLst/>
          <a:gdLst/>
          <a:ahLst/>
          <a:cxnLst/>
          <a:rect l="0" t="0" r="0" b="0"/>
          <a:pathLst>
            <a:path>
              <a:moveTo>
                <a:pt x="0" y="0"/>
              </a:moveTo>
              <a:lnTo>
                <a:pt x="0" y="1447801"/>
              </a:lnTo>
              <a:lnTo>
                <a:pt x="245122" y="144780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938" y="1832760"/>
          <a:ext cx="3595049" cy="73114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Empresas, Instituciones Gubernamentales, organizaciones sociales, Comunidad en General.</a:t>
          </a:r>
          <a:endParaRPr lang="es-ES" sz="1200" b="0" kern="1200" dirty="0">
            <a:solidFill>
              <a:schemeClr val="tx2">
                <a:lumMod val="50000"/>
              </a:schemeClr>
            </a:solidFill>
            <a:latin typeface="+mn-lt"/>
            <a:cs typeface="Khmer UI" panose="020B0502040204020203" pitchFamily="34" charset="0"/>
          </a:endParaRPr>
        </a:p>
      </dsp:txBody>
      <dsp:txXfrm>
        <a:off x="513353" y="1854175"/>
        <a:ext cx="3552219" cy="688315"/>
      </dsp:txXfrm>
    </dsp:sp>
    <dsp:sp modelId="{983EE482-34B4-4DDE-A5BB-56DAF2F5E8D4}">
      <dsp:nvSpPr>
        <dsp:cNvPr id="0" name=""/>
        <dsp:cNvSpPr/>
      </dsp:nvSpPr>
      <dsp:spPr>
        <a:xfrm>
          <a:off x="246816" y="750531"/>
          <a:ext cx="245122" cy="2492211"/>
        </a:xfrm>
        <a:custGeom>
          <a:avLst/>
          <a:gdLst/>
          <a:ahLst/>
          <a:cxnLst/>
          <a:rect l="0" t="0" r="0" b="0"/>
          <a:pathLst>
            <a:path>
              <a:moveTo>
                <a:pt x="0" y="0"/>
              </a:moveTo>
              <a:lnTo>
                <a:pt x="0" y="2492211"/>
              </a:lnTo>
              <a:lnTo>
                <a:pt x="245122" y="24922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938" y="2740727"/>
          <a:ext cx="3609840" cy="10040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en general, empresas y entidades gubernamentales como beneficiarios de la extensión desarrollada por docentes, administrativos y estudiantes de la Universidad Tecnológica de Pereira.</a:t>
          </a:r>
          <a:endParaRPr lang="es-CO" sz="1400" b="0" kern="1200" dirty="0">
            <a:latin typeface="+mn-lt"/>
          </a:endParaRPr>
        </a:p>
      </dsp:txBody>
      <dsp:txXfrm>
        <a:off x="521345" y="2770134"/>
        <a:ext cx="3551026" cy="9452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94449" y="3464380"/>
            <a:ext cx="3772600" cy="1851691"/>
            <a:chOff x="3812494" y="1454131"/>
            <a:chExt cx="7680924"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667820"/>
              <a:ext cx="6007020" cy="746026"/>
            </a:xfrm>
            <a:prstGeom prst="rect">
              <a:avLst/>
            </a:prstGeom>
            <a:noFill/>
          </p:spPr>
          <p:txBody>
            <a:bodyPr wrap="square" rtlCol="0" anchor="ctr">
              <a:spAutoFit/>
            </a:bodyPr>
            <a:lstStyle/>
            <a:p>
              <a:r>
                <a:rPr lang="es-CO" b="1" dirty="0"/>
                <a:t>Proyecto</a:t>
              </a:r>
            </a:p>
            <a:p>
              <a:r>
                <a:rPr lang="es-CO" sz="1400" dirty="0"/>
                <a:t>Promoción, comercialización y transferencia de capacidades institucionales </a:t>
              </a:r>
              <a:r>
                <a:rPr lang="es-CO" sz="1400" dirty="0" smtClean="0"/>
                <a:t>a </a:t>
              </a:r>
              <a:r>
                <a:rPr lang="es-CO" sz="1400" dirty="0"/>
                <a:t>través de la prestación de </a:t>
              </a:r>
              <a:r>
                <a:rPr lang="es-CO" sz="1400" dirty="0" smtClean="0"/>
                <a:t>servicios </a:t>
              </a:r>
              <a:r>
                <a:rPr lang="es-CO" sz="1400" dirty="0"/>
                <a:t>de </a:t>
              </a:r>
              <a:r>
                <a:rPr lang="es-CO" sz="1400" dirty="0" smtClean="0"/>
                <a:t>extensión</a:t>
              </a:r>
              <a:endParaRPr lang="es-CO" sz="14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15</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095595" y="3738282"/>
            <a:ext cx="3806358" cy="2671483"/>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866887"/>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04802" y="5371712"/>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975913427"/>
              </p:ext>
            </p:extLst>
          </p:nvPr>
        </p:nvGraphicFramePr>
        <p:xfrm>
          <a:off x="151682" y="1341331"/>
          <a:ext cx="7468319" cy="529631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0826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CGT - 15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378191">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08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64155">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378191">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29079">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378191">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Facultades, Grupos de Investigación, Docentes, administrativos y estudiantes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29079">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264155">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64155">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64155">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49520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492716"/>
          </a:xfrm>
          <a:prstGeom prst="rect">
            <a:avLst/>
          </a:prstGeom>
        </p:spPr>
        <p:txBody>
          <a:bodyPr wrap="square">
            <a:spAutoFit/>
          </a:bodyPr>
          <a:lstStyle/>
          <a:p>
            <a:pPr algn="just"/>
            <a:r>
              <a:rPr lang="es-CO" sz="1300" dirty="0"/>
              <a:t>La Universidad Tecnológica de Pereira por su experiencia y posicionamiento académico y de investigación a través de la oferta de pregrado, posgrado y la consolidación de sus grupos de investigación ha generado unas capacidades institucionales importantes que pueden aportar a la solución de problemas del sector externo a través de la Extensión universitaria. Esta última como función misional de la Universidad ha ido consolidándose en con el tiempo, muestra de ellos es la alta oferta de servicios de extensión y transferencia de conocimiento, sin embargo, actualmente se requiere fortalecer las capacidades institucionales en promoción, difusión y comercialización que garanticen una adecuada relación con el entorno y unas herramientas que faciliten la apropiación social del conocimiento con impacto.</a:t>
            </a:r>
          </a:p>
        </p:txBody>
      </p:sp>
      <p:sp>
        <p:nvSpPr>
          <p:cNvPr id="7" name="Rectángulo 6"/>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graphicFrame>
        <p:nvGraphicFramePr>
          <p:cNvPr id="10" name="Tabla 9"/>
          <p:cNvGraphicFramePr>
            <a:graphicFrameLocks noGrp="1"/>
          </p:cNvGraphicFramePr>
          <p:nvPr>
            <p:extLst>
              <p:ext uri="{D42A27DB-BD31-4B8C-83A1-F6EECF244321}">
                <p14:modId xmlns:p14="http://schemas.microsoft.com/office/powerpoint/2010/main" val="3142185918"/>
              </p:ext>
            </p:extLst>
          </p:nvPr>
        </p:nvGraphicFramePr>
        <p:xfrm>
          <a:off x="314819" y="3028726"/>
          <a:ext cx="7296217" cy="3473133"/>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Débil promoción, comercialización y transferencia de capacidades institucionales a través de la prestación de Servicios de Extensión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Ausencia de un proceso de promoción y comercialización de capacidades institucionales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Ausencia de capacidad comercial  y tiempos de respuesta al sector externo de acuerdo a la demanda</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Ausencia de herramientas tecnológicas adecuadas que faciliten el proceso</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Baja visibilidad y posicionamiento de la extensión desarrollada por la institución</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Difusión de las capacidades institucionales reducidas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Relación universidad entorno desarticulada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Pérdida de confianza del sector externo a los procesos institucionales</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Desarticulación entre dependencias </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Apuestas misionales poco apropiadas por los miembros de la comunidad universitaria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Espacios de apropiación social del conocimiento limitados o invisibilizados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Desconocimiento de la comunidad universitaria sobre las potencialidades de transferencia de capacidades a la sociedad</a:t>
                      </a:r>
                      <a:b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Pocos espacios destinados para realizar apropiación social del conocimiento</a:t>
                      </a:r>
                      <a:b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Baja visibilidad de las actividades de apropiación desarrolladas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Pérdida de oportunidades comerciales para la institución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1 Reducción de ingresos por ventas de servicios</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Generación de competencia por parte de otras instituciones e interdependencias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Deterioro de la relación universidad entorno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Pérdida institucional de espacios de participación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impacto en las actividades de apropiación social del conocimiento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Baja visibilidad de los aportes realizados por la institución a la sociedad</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554204286"/>
              </p:ext>
            </p:extLst>
          </p:nvPr>
        </p:nvGraphicFramePr>
        <p:xfrm>
          <a:off x="4538502" y="1838058"/>
          <a:ext cx="4103474" cy="384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772862"/>
            <a:ext cx="4070552" cy="2585323"/>
          </a:xfrm>
          <a:prstGeom prst="rect">
            <a:avLst/>
          </a:prstGeom>
        </p:spPr>
        <p:txBody>
          <a:bodyPr wrap="square">
            <a:spAutoFit/>
          </a:bodyPr>
          <a:lstStyle/>
          <a:p>
            <a:pPr algn="just"/>
            <a:r>
              <a:rPr lang="es-CO" dirty="0"/>
              <a:t>El proyecto "Promoción, comercialización y transferencia de capacidades institucionales a través de la prestación de Servicios de Extensión” busca implementar estrategias que permitan promocionar, comercializar y transferir las capacidades institucionales, así como aumentar la visibilidad a nivel regional, nacional e internacional.</a:t>
            </a:r>
          </a:p>
        </p:txBody>
      </p:sp>
      <p:sp>
        <p:nvSpPr>
          <p:cNvPr id="9" name="Rectángulo 8"/>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pPr algn="just"/>
            <a:r>
              <a:rPr lang="es-CO" dirty="0"/>
              <a:t>Promocionar las capacidades institucionales que conduzcan a su comercialización y transferencia a través de la prestación de Servicios de </a:t>
            </a:r>
            <a:r>
              <a:rPr lang="es-CO" dirty="0" smtClean="0"/>
              <a:t>Extensión.</a:t>
            </a:r>
            <a:endParaRPr lang="es-CO" dirty="0"/>
          </a:p>
        </p:txBody>
      </p:sp>
      <p:sp>
        <p:nvSpPr>
          <p:cNvPr id="3" name="Rectángulo 2"/>
          <p:cNvSpPr/>
          <p:nvPr/>
        </p:nvSpPr>
        <p:spPr>
          <a:xfrm>
            <a:off x="179439" y="3719052"/>
            <a:ext cx="7700536" cy="2000548"/>
          </a:xfrm>
          <a:prstGeom prst="rect">
            <a:avLst/>
          </a:prstGeom>
        </p:spPr>
        <p:txBody>
          <a:bodyPr wrap="square">
            <a:spAutoFit/>
          </a:bodyPr>
          <a:lstStyle/>
          <a:p>
            <a:pPr marL="285750" lvl="0" indent="-285750" algn="just">
              <a:buFont typeface="Wingdings" panose="05000000000000000000" pitchFamily="2" charset="2"/>
              <a:buChar char="Ø"/>
            </a:pPr>
            <a:r>
              <a:rPr lang="es-CO" dirty="0"/>
              <a:t>Promocionar y comercializar las capacidades </a:t>
            </a:r>
            <a:r>
              <a:rPr lang="es-CO" dirty="0" smtClean="0"/>
              <a:t>institucionales.</a:t>
            </a:r>
            <a:endParaRPr lang="es-CO" dirty="0"/>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Promover </a:t>
            </a:r>
            <a:r>
              <a:rPr lang="es-CO" dirty="0"/>
              <a:t>la consolidación de la relación universidad entorno. 	</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Crear</a:t>
            </a:r>
            <a:r>
              <a:rPr lang="es-CO" dirty="0"/>
              <a:t>, fortalecer y posicionar espacios de apropiación social del conocimiento.</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873687614"/>
              </p:ext>
            </p:extLst>
          </p:nvPr>
        </p:nvGraphicFramePr>
        <p:xfrm>
          <a:off x="160645" y="1495126"/>
          <a:ext cx="7674508" cy="4871594"/>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comercialización de capacidades institucionales</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Identificación de las capacidades institucionales que requieren acompañamiento, promoción y comercialización. Generación de portafolio de servicios. Definir y ejecutar estrategias de difusión del portafolio de servicio. Implementar procesos de visibilidad de la extensión. Acompañamiento en procesos de comercialización. Promover una herramienta tecnológica para la comercialización de los servicios institucionales. Fortalecimiento institucional de los laboratorios de servicios.</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Consolidación de la relación Universidad entorno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Consolidación de las entidades vinculadas a servicios de extensión. Seguimiento a la relación universidad entorno. Desarrollo de eventos que fortalezcan la relación universidad entorno (Ferias, Ruedas de Negocios)</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722072">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Creación, fortalecimiento y posicionamiento de espacios de apropiación social del conocimiento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400" kern="1200" dirty="0" smtClean="0">
                          <a:solidFill>
                            <a:schemeClr val="tx1"/>
                          </a:solidFill>
                          <a:effectLst/>
                          <a:latin typeface="+mn-lt"/>
                          <a:ea typeface="+mn-ea"/>
                          <a:cs typeface="+mn-cs"/>
                        </a:rPr>
                        <a:t>Identificación de procesos o dependencias que ejecutan actividades de apropiación social del conocimiento. Fomentar la realización de actividades de apropiación social del conocimiento. Promocionar y generar visibilidad de espacios institucionales de apropiación social del conocimiento. Ejecución del proyecto de Creación de Unidades de apropiación social del conocimiento financiado por Minciencias. Gestión proyecto Creación Generación de un centro de ciencia en biodiversidad de Risaralda. Gestión proyecto Salado de Consotá.	</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9" name="Rectángulo 8"/>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4234</TotalTime>
  <Words>1178</Words>
  <Application>Microsoft Office PowerPoint</Application>
  <PresentationFormat>Presentación en pantalla (4:3)</PresentationFormat>
  <Paragraphs>89</Paragraphs>
  <Slides>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vt:i4>
      </vt:variant>
    </vt:vector>
  </HeadingPairs>
  <TitlesOfParts>
    <vt:vector size="16"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606</cp:revision>
  <cp:lastPrinted>2017-05-16T14:27:28Z</cp:lastPrinted>
  <dcterms:created xsi:type="dcterms:W3CDTF">2017-03-06T22:18:18Z</dcterms:created>
  <dcterms:modified xsi:type="dcterms:W3CDTF">2024-03-11T16:42:55Z</dcterms:modified>
</cp:coreProperties>
</file>