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4" r:id="rId2"/>
    <p:sldId id="265" r:id="rId3"/>
    <p:sldId id="266" r:id="rId4"/>
    <p:sldId id="272" r:id="rId5"/>
    <p:sldId id="267" r:id="rId6"/>
    <p:sldId id="268" r:id="rId7"/>
  </p:sldIdLst>
  <p:sldSz cx="9144000" cy="6858000" type="screen4x3"/>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UTP" initials="UU" lastIdx="6" clrIdx="0">
    <p:extLst>
      <p:ext uri="{19B8F6BF-5375-455C-9EA6-DF929625EA0E}">
        <p15:presenceInfo xmlns:p15="http://schemas.microsoft.com/office/powerpoint/2012/main" userId="Usuario UT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A8"/>
    <a:srgbClr val="D5EDFF"/>
    <a:srgbClr val="79C6FF"/>
    <a:srgbClr val="0070C0"/>
    <a:srgbClr val="57D3FF"/>
    <a:srgbClr val="0A99A3"/>
    <a:srgbClr val="089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6405" autoAdjust="0"/>
  </p:normalViewPr>
  <p:slideViewPr>
    <p:cSldViewPr snapToGrid="0">
      <p:cViewPr varScale="1">
        <p:scale>
          <a:sx n="107" d="100"/>
          <a:sy n="107" d="100"/>
        </p:scale>
        <p:origin x="1632"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1FBE78-41BB-4F9B-8392-C5F342476F3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CO"/>
        </a:p>
      </dgm:t>
    </dgm:pt>
    <dgm:pt modelId="{B179C4C9-470C-4C96-B2DB-FF7D387B7DD1}">
      <dgm:prSet phldrT="[Texto]" custT="1"/>
      <dgm:spPr>
        <a:solidFill>
          <a:srgbClr val="0070C0"/>
        </a:solidFill>
        <a:ln>
          <a:solidFill>
            <a:schemeClr val="accent5">
              <a:lumMod val="50000"/>
            </a:schemeClr>
          </a:solidFill>
        </a:ln>
      </dgm:spPr>
      <dgm:t>
        <a:bodyPr/>
        <a:lstStyle/>
        <a:p>
          <a:pPr algn="l"/>
          <a:r>
            <a:rPr lang="es-CO" sz="2400" dirty="0" smtClean="0">
              <a:latin typeface="+mn-lt"/>
              <a:cs typeface="Khmer UI" panose="020B0502040204020203" pitchFamily="34" charset="0"/>
            </a:rPr>
            <a:t>Involucrados</a:t>
          </a:r>
          <a:endParaRPr lang="es-CO" sz="2400" dirty="0">
            <a:latin typeface="+mn-lt"/>
            <a:cs typeface="Khmer UI" panose="020B0502040204020203" pitchFamily="34" charset="0"/>
          </a:endParaRPr>
        </a:p>
      </dgm:t>
    </dgm:pt>
    <dgm:pt modelId="{7ABB9D2C-C86B-4A1F-9278-F06CA29374E2}" type="parTrans" cxnId="{81D2BC63-A6B8-444D-859D-FC24DA5BD77C}">
      <dgm:prSet/>
      <dgm:spPr/>
      <dgm:t>
        <a:bodyPr/>
        <a:lstStyle/>
        <a:p>
          <a:pPr algn="l"/>
          <a:endParaRPr lang="es-CO">
            <a:latin typeface="+mn-lt"/>
          </a:endParaRPr>
        </a:p>
      </dgm:t>
    </dgm:pt>
    <dgm:pt modelId="{C6FE23B2-DBA5-49F9-A64E-D679919A9EC0}" type="sibTrans" cxnId="{81D2BC63-A6B8-444D-859D-FC24DA5BD77C}">
      <dgm:prSet/>
      <dgm:spPr/>
      <dgm:t>
        <a:bodyPr/>
        <a:lstStyle/>
        <a:p>
          <a:pPr algn="l"/>
          <a:endParaRPr lang="es-CO">
            <a:latin typeface="+mn-lt"/>
          </a:endParaRPr>
        </a:p>
      </dgm:t>
    </dgm:pt>
    <dgm:pt modelId="{1662B5CF-E877-45F9-A755-120F1FE4C29B}">
      <dgm:prSet phldrT="[Texto]" custT="1"/>
      <dgm:spPr>
        <a:ln>
          <a:solidFill>
            <a:srgbClr val="0070C0"/>
          </a:solidFill>
        </a:ln>
      </dgm:spPr>
      <dgm:t>
        <a:bodyPr/>
        <a:lstStyle/>
        <a:p>
          <a:pPr algn="just"/>
          <a:r>
            <a:rPr lang="es-CO" sz="1200" b="1" u="none" dirty="0" smtClean="0">
              <a:solidFill>
                <a:schemeClr val="tx2">
                  <a:lumMod val="50000"/>
                </a:schemeClr>
              </a:solidFill>
              <a:latin typeface="+mn-lt"/>
              <a:cs typeface="Khmer UI" panose="020B0502040204020203" pitchFamily="34" charset="0"/>
            </a:rPr>
            <a:t>Unidades organizacionales: </a:t>
          </a:r>
          <a:r>
            <a:rPr lang="es-CO" sz="1050" dirty="0" smtClean="0"/>
            <a:t>Facultades, Programas Académicos</a:t>
          </a:r>
          <a:endParaRPr lang="es-CO" sz="1050" dirty="0"/>
        </a:p>
      </dgm:t>
    </dgm:pt>
    <dgm:pt modelId="{7B38EB80-BE65-41F5-9BB7-929EF5D4D956}" type="parTrans" cxnId="{B837D475-4455-4857-ADA7-D1C66C72C69C}">
      <dgm:prSet/>
      <dgm:spPr>
        <a:ln>
          <a:solidFill>
            <a:srgbClr val="0070C0"/>
          </a:solidFill>
        </a:ln>
      </dgm:spPr>
      <dgm:t>
        <a:bodyPr/>
        <a:lstStyle/>
        <a:p>
          <a:pPr algn="l"/>
          <a:endParaRPr lang="es-CO">
            <a:latin typeface="+mn-lt"/>
          </a:endParaRPr>
        </a:p>
      </dgm:t>
    </dgm:pt>
    <dgm:pt modelId="{F6509B12-9D90-4726-A799-FDB1A81D5816}" type="sibTrans" cxnId="{B837D475-4455-4857-ADA7-D1C66C72C69C}">
      <dgm:prSet/>
      <dgm:spPr/>
      <dgm:t>
        <a:bodyPr/>
        <a:lstStyle/>
        <a:p>
          <a:pPr algn="l"/>
          <a:endParaRPr lang="es-CO">
            <a:latin typeface="+mn-lt"/>
          </a:endParaRPr>
        </a:p>
      </dgm:t>
    </dgm:pt>
    <dgm:pt modelId="{7417BE97-B00C-42EA-9827-823E7FE653F8}">
      <dgm:prSet phldrT="[Texto]" custT="1"/>
      <dgm:spPr>
        <a:ln>
          <a:solidFill>
            <a:srgbClr val="0070C0"/>
          </a:solidFill>
        </a:ln>
      </dgm:spPr>
      <dgm:t>
        <a:bodyPr/>
        <a:lstStyle/>
        <a:p>
          <a:pPr algn="just"/>
          <a:r>
            <a:rPr lang="es-CO" sz="1050" b="1" u="none" dirty="0" smtClean="0">
              <a:solidFill>
                <a:schemeClr val="tx2">
                  <a:lumMod val="50000"/>
                </a:schemeClr>
              </a:solidFill>
              <a:latin typeface="+mn-lt"/>
              <a:cs typeface="Khmer UI" panose="020B0502040204020203" pitchFamily="34" charset="0"/>
            </a:rPr>
            <a:t>Beneficiarios: </a:t>
          </a:r>
          <a:r>
            <a:rPr lang="es-CO" sz="1050" dirty="0" smtClean="0"/>
            <a:t>Comunidad en general - Brindar a la comunidad profesionales generadores de mejoras estratégicas que contribuyes al enriquecimiento de las condiciones del medio social.</a:t>
          </a:r>
        </a:p>
        <a:p>
          <a:pPr algn="just"/>
          <a:r>
            <a:rPr lang="es-CO" sz="1050" dirty="0" smtClean="0"/>
            <a:t>Estudiantes - A quienes se garantiza una formación integral que haga competitivo su perfil profesional</a:t>
          </a:r>
        </a:p>
        <a:p>
          <a:pPr algn="just"/>
          <a:r>
            <a:rPr lang="es-CO" sz="1050" dirty="0" smtClean="0"/>
            <a:t>Empresarios -  Durante su práctica los estudiantes atienden problemas concretos de las empresas y aportan su conocimiento para innovar los procesos de la organización.</a:t>
          </a:r>
        </a:p>
        <a:p>
          <a:pPr algn="just"/>
          <a:r>
            <a:rPr lang="es-CO" sz="1050" dirty="0" smtClean="0"/>
            <a:t>Facultades y programas académicos</a:t>
          </a:r>
          <a:endParaRPr lang="es-CO" sz="1100" b="0" dirty="0">
            <a:latin typeface="+mn-lt"/>
          </a:endParaRPr>
        </a:p>
      </dgm:t>
    </dgm:pt>
    <dgm:pt modelId="{8741F14A-8A3A-4CE9-A4EC-A5E8CABEE01E}" type="parTrans" cxnId="{1BDA1869-1F10-4F09-9B7C-E4440C8A610B}">
      <dgm:prSet/>
      <dgm:spPr>
        <a:ln>
          <a:solidFill>
            <a:srgbClr val="0070C0"/>
          </a:solidFill>
        </a:ln>
      </dgm:spPr>
      <dgm:t>
        <a:bodyPr/>
        <a:lstStyle/>
        <a:p>
          <a:pPr algn="l"/>
          <a:endParaRPr lang="es-CO">
            <a:latin typeface="+mn-lt"/>
          </a:endParaRPr>
        </a:p>
      </dgm:t>
    </dgm:pt>
    <dgm:pt modelId="{3A2731F4-0A45-4759-AA9C-700012852665}" type="sibTrans" cxnId="{1BDA1869-1F10-4F09-9B7C-E4440C8A610B}">
      <dgm:prSet/>
      <dgm:spPr/>
      <dgm:t>
        <a:bodyPr/>
        <a:lstStyle/>
        <a:p>
          <a:pPr algn="l"/>
          <a:endParaRPr lang="es-CO">
            <a:latin typeface="+mn-lt"/>
          </a:endParaRPr>
        </a:p>
      </dgm:t>
    </dgm:pt>
    <dgm:pt modelId="{BF20F388-806A-4E2C-9FC2-197BB19A7E11}">
      <dgm:prSet custT="1"/>
      <dgm:spPr>
        <a:ln>
          <a:solidFill>
            <a:srgbClr val="0070C0"/>
          </a:solidFill>
        </a:ln>
      </dgm:spPr>
      <dgm:t>
        <a:bodyPr/>
        <a:lstStyle/>
        <a:p>
          <a:pPr algn="just"/>
          <a:r>
            <a:rPr lang="es-CO" sz="1200" b="1" dirty="0" smtClean="0">
              <a:solidFill>
                <a:schemeClr val="tx2">
                  <a:lumMod val="50000"/>
                </a:schemeClr>
              </a:solidFill>
              <a:latin typeface="+mn-lt"/>
              <a:cs typeface="Khmer UI" panose="020B0502040204020203" pitchFamily="34" charset="0"/>
            </a:rPr>
            <a:t>Entidades externas a la UTP: </a:t>
          </a:r>
          <a:r>
            <a:rPr lang="es-CO" sz="1050" dirty="0" smtClean="0"/>
            <a:t>Empresas, Instituciones Gubernamentales, organizaciones sociales, Comunidad en General.</a:t>
          </a:r>
          <a:endParaRPr lang="es-ES" sz="1050" dirty="0"/>
        </a:p>
      </dgm:t>
    </dgm:pt>
    <dgm:pt modelId="{32CA2B84-E3B2-40CF-8DC7-4B5119850B6B}" type="parTrans" cxnId="{CF4167F8-C89B-4EB1-8990-42F3FF232973}">
      <dgm:prSet/>
      <dgm:spPr>
        <a:ln>
          <a:solidFill>
            <a:srgbClr val="0070C0"/>
          </a:solidFill>
        </a:ln>
      </dgm:spPr>
      <dgm:t>
        <a:bodyPr/>
        <a:lstStyle/>
        <a:p>
          <a:pPr algn="l"/>
          <a:endParaRPr lang="es-ES">
            <a:latin typeface="+mn-lt"/>
          </a:endParaRPr>
        </a:p>
      </dgm:t>
    </dgm:pt>
    <dgm:pt modelId="{379E3FF8-599F-4F0E-B5BF-BA2DFB03D5E4}" type="sibTrans" cxnId="{CF4167F8-C89B-4EB1-8990-42F3FF232973}">
      <dgm:prSet/>
      <dgm:spPr/>
      <dgm:t>
        <a:bodyPr/>
        <a:lstStyle/>
        <a:p>
          <a:pPr algn="l"/>
          <a:endParaRPr lang="es-ES">
            <a:latin typeface="+mn-lt"/>
          </a:endParaRPr>
        </a:p>
      </dgm:t>
    </dgm:pt>
    <dgm:pt modelId="{BF04E78F-DF12-4DEC-B477-983045056C04}" type="pres">
      <dgm:prSet presAssocID="{7C1FBE78-41BB-4F9B-8392-C5F342476F31}" presName="diagram" presStyleCnt="0">
        <dgm:presLayoutVars>
          <dgm:chPref val="1"/>
          <dgm:dir/>
          <dgm:animOne val="branch"/>
          <dgm:animLvl val="lvl"/>
          <dgm:resizeHandles/>
        </dgm:presLayoutVars>
      </dgm:prSet>
      <dgm:spPr/>
      <dgm:t>
        <a:bodyPr/>
        <a:lstStyle/>
        <a:p>
          <a:endParaRPr lang="es-CO"/>
        </a:p>
      </dgm:t>
    </dgm:pt>
    <dgm:pt modelId="{E227DAD1-F467-420A-B380-0C10B7BC1D4E}" type="pres">
      <dgm:prSet presAssocID="{B179C4C9-470C-4C96-B2DB-FF7D387B7DD1}" presName="root" presStyleCnt="0"/>
      <dgm:spPr/>
    </dgm:pt>
    <dgm:pt modelId="{0EA29DDA-452F-42D0-B9B3-D6011D6A5AF4}" type="pres">
      <dgm:prSet presAssocID="{B179C4C9-470C-4C96-B2DB-FF7D387B7DD1}" presName="rootComposite" presStyleCnt="0"/>
      <dgm:spPr/>
    </dgm:pt>
    <dgm:pt modelId="{43B793F1-E25B-4798-840C-71A691210AAE}" type="pres">
      <dgm:prSet presAssocID="{B179C4C9-470C-4C96-B2DB-FF7D387B7DD1}" presName="rootText" presStyleLbl="node1" presStyleIdx="0" presStyleCnt="1" custScaleX="173283" custLinFactNeighborY="-7962"/>
      <dgm:spPr/>
      <dgm:t>
        <a:bodyPr/>
        <a:lstStyle/>
        <a:p>
          <a:endParaRPr lang="es-CO"/>
        </a:p>
      </dgm:t>
    </dgm:pt>
    <dgm:pt modelId="{548B17C6-F4E6-4766-9BB3-86301585D37C}" type="pres">
      <dgm:prSet presAssocID="{B179C4C9-470C-4C96-B2DB-FF7D387B7DD1}" presName="rootConnector" presStyleLbl="node1" presStyleIdx="0" presStyleCnt="1"/>
      <dgm:spPr/>
      <dgm:t>
        <a:bodyPr/>
        <a:lstStyle/>
        <a:p>
          <a:endParaRPr lang="es-CO"/>
        </a:p>
      </dgm:t>
    </dgm:pt>
    <dgm:pt modelId="{E4CB1E92-35CA-41FA-94B9-F78D02A0FF01}" type="pres">
      <dgm:prSet presAssocID="{B179C4C9-470C-4C96-B2DB-FF7D387B7DD1}" presName="childShape" presStyleCnt="0"/>
      <dgm:spPr/>
    </dgm:pt>
    <dgm:pt modelId="{107B593D-2B7E-47A1-B237-2D44EE17772E}" type="pres">
      <dgm:prSet presAssocID="{7B38EB80-BE65-41F5-9BB7-929EF5D4D956}" presName="Name13" presStyleLbl="parChTrans1D2" presStyleIdx="0" presStyleCnt="3"/>
      <dgm:spPr/>
      <dgm:t>
        <a:bodyPr/>
        <a:lstStyle/>
        <a:p>
          <a:endParaRPr lang="es-CO"/>
        </a:p>
      </dgm:t>
    </dgm:pt>
    <dgm:pt modelId="{2E354829-817D-4754-BC75-12C2FE807605}" type="pres">
      <dgm:prSet presAssocID="{1662B5CF-E877-45F9-A755-120F1FE4C29B}" presName="childText" presStyleLbl="bgAcc1" presStyleIdx="0" presStyleCnt="3" custScaleX="359267" custScaleY="95049">
        <dgm:presLayoutVars>
          <dgm:bulletEnabled val="1"/>
        </dgm:presLayoutVars>
      </dgm:prSet>
      <dgm:spPr/>
      <dgm:t>
        <a:bodyPr/>
        <a:lstStyle/>
        <a:p>
          <a:endParaRPr lang="es-CO"/>
        </a:p>
      </dgm:t>
    </dgm:pt>
    <dgm:pt modelId="{94DEC999-591D-4E68-9D00-6890F125307D}" type="pres">
      <dgm:prSet presAssocID="{32CA2B84-E3B2-40CF-8DC7-4B5119850B6B}" presName="Name13" presStyleLbl="parChTrans1D2" presStyleIdx="1" presStyleCnt="3"/>
      <dgm:spPr/>
      <dgm:t>
        <a:bodyPr/>
        <a:lstStyle/>
        <a:p>
          <a:endParaRPr lang="es-ES"/>
        </a:p>
      </dgm:t>
    </dgm:pt>
    <dgm:pt modelId="{77177CDA-8FC8-4405-B9E3-1F740F4F6D67}" type="pres">
      <dgm:prSet presAssocID="{BF20F388-806A-4E2C-9FC2-197BB19A7E11}" presName="childText" presStyleLbl="bgAcc1" presStyleIdx="1" presStyleCnt="3" custScaleX="359767" custScaleY="103373">
        <dgm:presLayoutVars>
          <dgm:bulletEnabled val="1"/>
        </dgm:presLayoutVars>
      </dgm:prSet>
      <dgm:spPr/>
      <dgm:t>
        <a:bodyPr/>
        <a:lstStyle/>
        <a:p>
          <a:endParaRPr lang="es-ES"/>
        </a:p>
      </dgm:t>
    </dgm:pt>
    <dgm:pt modelId="{983EE482-34B4-4DDE-A5BB-56DAF2F5E8D4}" type="pres">
      <dgm:prSet presAssocID="{8741F14A-8A3A-4CE9-A4EC-A5E8CABEE01E}" presName="Name13" presStyleLbl="parChTrans1D2" presStyleIdx="2" presStyleCnt="3"/>
      <dgm:spPr/>
      <dgm:t>
        <a:bodyPr/>
        <a:lstStyle/>
        <a:p>
          <a:endParaRPr lang="es-CO"/>
        </a:p>
      </dgm:t>
    </dgm:pt>
    <dgm:pt modelId="{7F59EE3C-302F-405E-AC56-4165D36EEAEB}" type="pres">
      <dgm:prSet presAssocID="{7417BE97-B00C-42EA-9827-823E7FE653F8}" presName="childText" presStyleLbl="bgAcc1" presStyleIdx="2" presStyleCnt="3" custScaleX="369464" custScaleY="297208">
        <dgm:presLayoutVars>
          <dgm:bulletEnabled val="1"/>
        </dgm:presLayoutVars>
      </dgm:prSet>
      <dgm:spPr/>
      <dgm:t>
        <a:bodyPr/>
        <a:lstStyle/>
        <a:p>
          <a:endParaRPr lang="es-CO"/>
        </a:p>
      </dgm:t>
    </dgm:pt>
  </dgm:ptLst>
  <dgm:cxnLst>
    <dgm:cxn modelId="{B1AAD808-141C-478A-B3C0-2244A9A2F6F1}" type="presOf" srcId="{8741F14A-8A3A-4CE9-A4EC-A5E8CABEE01E}" destId="{983EE482-34B4-4DDE-A5BB-56DAF2F5E8D4}" srcOrd="0" destOrd="0" presId="urn:microsoft.com/office/officeart/2005/8/layout/hierarchy3"/>
    <dgm:cxn modelId="{745EFAEE-D4B6-4611-859E-B545EAD6A392}" type="presOf" srcId="{B179C4C9-470C-4C96-B2DB-FF7D387B7DD1}" destId="{548B17C6-F4E6-4766-9BB3-86301585D37C}" srcOrd="1" destOrd="0" presId="urn:microsoft.com/office/officeart/2005/8/layout/hierarchy3"/>
    <dgm:cxn modelId="{DACF9CF2-39FC-471B-814C-CA01EAD698C1}" type="presOf" srcId="{1662B5CF-E877-45F9-A755-120F1FE4C29B}" destId="{2E354829-817D-4754-BC75-12C2FE807605}" srcOrd="0" destOrd="0" presId="urn:microsoft.com/office/officeart/2005/8/layout/hierarchy3"/>
    <dgm:cxn modelId="{81D2BC63-A6B8-444D-859D-FC24DA5BD77C}" srcId="{7C1FBE78-41BB-4F9B-8392-C5F342476F31}" destId="{B179C4C9-470C-4C96-B2DB-FF7D387B7DD1}" srcOrd="0" destOrd="0" parTransId="{7ABB9D2C-C86B-4A1F-9278-F06CA29374E2}" sibTransId="{C6FE23B2-DBA5-49F9-A64E-D679919A9EC0}"/>
    <dgm:cxn modelId="{577D1FB0-53BC-4247-98B5-8EF1DC0E533A}" type="presOf" srcId="{B179C4C9-470C-4C96-B2DB-FF7D387B7DD1}" destId="{43B793F1-E25B-4798-840C-71A691210AAE}" srcOrd="0" destOrd="0" presId="urn:microsoft.com/office/officeart/2005/8/layout/hierarchy3"/>
    <dgm:cxn modelId="{101C63DC-015E-4425-9955-E91A744604FE}" type="presOf" srcId="{7C1FBE78-41BB-4F9B-8392-C5F342476F31}" destId="{BF04E78F-DF12-4DEC-B477-983045056C04}" srcOrd="0" destOrd="0" presId="urn:microsoft.com/office/officeart/2005/8/layout/hierarchy3"/>
    <dgm:cxn modelId="{4DF72102-D7DE-45B2-B3C1-0264A6F4E650}" type="presOf" srcId="{7B38EB80-BE65-41F5-9BB7-929EF5D4D956}" destId="{107B593D-2B7E-47A1-B237-2D44EE17772E}" srcOrd="0" destOrd="0" presId="urn:microsoft.com/office/officeart/2005/8/layout/hierarchy3"/>
    <dgm:cxn modelId="{AEABFE96-6F7C-411E-8EEF-AF3D4B43F6FC}" type="presOf" srcId="{BF20F388-806A-4E2C-9FC2-197BB19A7E11}" destId="{77177CDA-8FC8-4405-B9E3-1F740F4F6D67}" srcOrd="0" destOrd="0" presId="urn:microsoft.com/office/officeart/2005/8/layout/hierarchy3"/>
    <dgm:cxn modelId="{6FE687D9-1385-4057-91B4-8797DE620546}" type="presOf" srcId="{7417BE97-B00C-42EA-9827-823E7FE653F8}" destId="{7F59EE3C-302F-405E-AC56-4165D36EEAEB}" srcOrd="0" destOrd="0" presId="urn:microsoft.com/office/officeart/2005/8/layout/hierarchy3"/>
    <dgm:cxn modelId="{CF4167F8-C89B-4EB1-8990-42F3FF232973}" srcId="{B179C4C9-470C-4C96-B2DB-FF7D387B7DD1}" destId="{BF20F388-806A-4E2C-9FC2-197BB19A7E11}" srcOrd="1" destOrd="0" parTransId="{32CA2B84-E3B2-40CF-8DC7-4B5119850B6B}" sibTransId="{379E3FF8-599F-4F0E-B5BF-BA2DFB03D5E4}"/>
    <dgm:cxn modelId="{1BDA1869-1F10-4F09-9B7C-E4440C8A610B}" srcId="{B179C4C9-470C-4C96-B2DB-FF7D387B7DD1}" destId="{7417BE97-B00C-42EA-9827-823E7FE653F8}" srcOrd="2" destOrd="0" parTransId="{8741F14A-8A3A-4CE9-A4EC-A5E8CABEE01E}" sibTransId="{3A2731F4-0A45-4759-AA9C-700012852665}"/>
    <dgm:cxn modelId="{55121D5D-4DB5-4F78-8635-35027734B4D6}" type="presOf" srcId="{32CA2B84-E3B2-40CF-8DC7-4B5119850B6B}" destId="{94DEC999-591D-4E68-9D00-6890F125307D}" srcOrd="0" destOrd="0" presId="urn:microsoft.com/office/officeart/2005/8/layout/hierarchy3"/>
    <dgm:cxn modelId="{B837D475-4455-4857-ADA7-D1C66C72C69C}" srcId="{B179C4C9-470C-4C96-B2DB-FF7D387B7DD1}" destId="{1662B5CF-E877-45F9-A755-120F1FE4C29B}" srcOrd="0" destOrd="0" parTransId="{7B38EB80-BE65-41F5-9BB7-929EF5D4D956}" sibTransId="{F6509B12-9D90-4726-A799-FDB1A81D5816}"/>
    <dgm:cxn modelId="{44985903-C9E4-412C-9F53-0395968A6495}" type="presParOf" srcId="{BF04E78F-DF12-4DEC-B477-983045056C04}" destId="{E227DAD1-F467-420A-B380-0C10B7BC1D4E}" srcOrd="0" destOrd="0" presId="urn:microsoft.com/office/officeart/2005/8/layout/hierarchy3"/>
    <dgm:cxn modelId="{513FF6C1-9FD6-436F-93FA-B7F85EEB84AC}" type="presParOf" srcId="{E227DAD1-F467-420A-B380-0C10B7BC1D4E}" destId="{0EA29DDA-452F-42D0-B9B3-D6011D6A5AF4}" srcOrd="0" destOrd="0" presId="urn:microsoft.com/office/officeart/2005/8/layout/hierarchy3"/>
    <dgm:cxn modelId="{12413F40-127D-4673-AB18-E6C589FF4DF5}" type="presParOf" srcId="{0EA29DDA-452F-42D0-B9B3-D6011D6A5AF4}" destId="{43B793F1-E25B-4798-840C-71A691210AAE}" srcOrd="0" destOrd="0" presId="urn:microsoft.com/office/officeart/2005/8/layout/hierarchy3"/>
    <dgm:cxn modelId="{0C6DA2D1-5FBE-4F60-A82A-27E26492366B}" type="presParOf" srcId="{0EA29DDA-452F-42D0-B9B3-D6011D6A5AF4}" destId="{548B17C6-F4E6-4766-9BB3-86301585D37C}" srcOrd="1" destOrd="0" presId="urn:microsoft.com/office/officeart/2005/8/layout/hierarchy3"/>
    <dgm:cxn modelId="{ED2A04AA-73E0-4486-B1F3-6B76A4517C51}" type="presParOf" srcId="{E227DAD1-F467-420A-B380-0C10B7BC1D4E}" destId="{E4CB1E92-35CA-41FA-94B9-F78D02A0FF01}" srcOrd="1" destOrd="0" presId="urn:microsoft.com/office/officeart/2005/8/layout/hierarchy3"/>
    <dgm:cxn modelId="{C1077E06-DB30-465B-8FA2-D8A7B8B90FAE}" type="presParOf" srcId="{E4CB1E92-35CA-41FA-94B9-F78D02A0FF01}" destId="{107B593D-2B7E-47A1-B237-2D44EE17772E}" srcOrd="0" destOrd="0" presId="urn:microsoft.com/office/officeart/2005/8/layout/hierarchy3"/>
    <dgm:cxn modelId="{3AECADBA-482E-4378-AC1A-9C9FDBCC219C}" type="presParOf" srcId="{E4CB1E92-35CA-41FA-94B9-F78D02A0FF01}" destId="{2E354829-817D-4754-BC75-12C2FE807605}" srcOrd="1" destOrd="0" presId="urn:microsoft.com/office/officeart/2005/8/layout/hierarchy3"/>
    <dgm:cxn modelId="{45258EFD-3D70-4F63-B96D-324335D9D6E1}" type="presParOf" srcId="{E4CB1E92-35CA-41FA-94B9-F78D02A0FF01}" destId="{94DEC999-591D-4E68-9D00-6890F125307D}" srcOrd="2" destOrd="0" presId="urn:microsoft.com/office/officeart/2005/8/layout/hierarchy3"/>
    <dgm:cxn modelId="{031D1F64-ED86-4AD1-898C-A6BB996A6F09}" type="presParOf" srcId="{E4CB1E92-35CA-41FA-94B9-F78D02A0FF01}" destId="{77177CDA-8FC8-4405-B9E3-1F740F4F6D67}" srcOrd="3" destOrd="0" presId="urn:microsoft.com/office/officeart/2005/8/layout/hierarchy3"/>
    <dgm:cxn modelId="{2FD9FA34-0558-4452-845A-F6DA4A0E0C6E}" type="presParOf" srcId="{E4CB1E92-35CA-41FA-94B9-F78D02A0FF01}" destId="{983EE482-34B4-4DDE-A5BB-56DAF2F5E8D4}" srcOrd="4" destOrd="0" presId="urn:microsoft.com/office/officeart/2005/8/layout/hierarchy3"/>
    <dgm:cxn modelId="{9135FB0D-E531-4F7B-A34D-CF9BA18DCBD3}" type="presParOf" srcId="{E4CB1E92-35CA-41FA-94B9-F78D02A0FF01}" destId="{7F59EE3C-302F-405E-AC56-4165D36EEAEB}"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793F1-E25B-4798-840C-71A691210AAE}">
      <dsp:nvSpPr>
        <dsp:cNvPr id="0" name=""/>
        <dsp:cNvSpPr/>
      </dsp:nvSpPr>
      <dsp:spPr>
        <a:xfrm>
          <a:off x="43596" y="0"/>
          <a:ext cx="2107494" cy="608107"/>
        </a:xfrm>
        <a:prstGeom prst="roundRect">
          <a:avLst>
            <a:gd name="adj" fmla="val 10000"/>
          </a:avLst>
        </a:prstGeom>
        <a:solidFill>
          <a:srgbClr val="0070C0"/>
        </a:solidFill>
        <a:ln w="12700" cap="flat" cmpd="sng" algn="ctr">
          <a:solidFill>
            <a:schemeClr val="accent5">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a:lnSpc>
              <a:spcPct val="90000"/>
            </a:lnSpc>
            <a:spcBef>
              <a:spcPct val="0"/>
            </a:spcBef>
            <a:spcAft>
              <a:spcPct val="35000"/>
            </a:spcAft>
          </a:pPr>
          <a:r>
            <a:rPr lang="es-CO" sz="2400" kern="1200" dirty="0" smtClean="0">
              <a:latin typeface="+mn-lt"/>
              <a:cs typeface="Khmer UI" panose="020B0502040204020203" pitchFamily="34" charset="0"/>
            </a:rPr>
            <a:t>Involucrados</a:t>
          </a:r>
          <a:endParaRPr lang="es-CO" sz="2400" kern="1200" dirty="0">
            <a:latin typeface="+mn-lt"/>
            <a:cs typeface="Khmer UI" panose="020B0502040204020203" pitchFamily="34" charset="0"/>
          </a:endParaRPr>
        </a:p>
      </dsp:txBody>
      <dsp:txXfrm>
        <a:off x="61407" y="17811"/>
        <a:ext cx="2071872" cy="572485"/>
      </dsp:txXfrm>
    </dsp:sp>
    <dsp:sp modelId="{107B593D-2B7E-47A1-B237-2D44EE17772E}">
      <dsp:nvSpPr>
        <dsp:cNvPr id="0" name=""/>
        <dsp:cNvSpPr/>
      </dsp:nvSpPr>
      <dsp:spPr>
        <a:xfrm>
          <a:off x="254346" y="608107"/>
          <a:ext cx="210749" cy="441275"/>
        </a:xfrm>
        <a:custGeom>
          <a:avLst/>
          <a:gdLst/>
          <a:ahLst/>
          <a:cxnLst/>
          <a:rect l="0" t="0" r="0" b="0"/>
          <a:pathLst>
            <a:path>
              <a:moveTo>
                <a:pt x="0" y="0"/>
              </a:moveTo>
              <a:lnTo>
                <a:pt x="0" y="441275"/>
              </a:lnTo>
              <a:lnTo>
                <a:pt x="210749" y="441275"/>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2E354829-817D-4754-BC75-12C2FE807605}">
      <dsp:nvSpPr>
        <dsp:cNvPr id="0" name=""/>
        <dsp:cNvSpPr/>
      </dsp:nvSpPr>
      <dsp:spPr>
        <a:xfrm>
          <a:off x="465095" y="760382"/>
          <a:ext cx="3495567" cy="578000"/>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u="none" kern="1200" dirty="0" smtClean="0">
              <a:solidFill>
                <a:schemeClr val="tx2">
                  <a:lumMod val="50000"/>
                </a:schemeClr>
              </a:solidFill>
              <a:latin typeface="+mn-lt"/>
              <a:cs typeface="Khmer UI" panose="020B0502040204020203" pitchFamily="34" charset="0"/>
            </a:rPr>
            <a:t>Unidades organizacionales: </a:t>
          </a:r>
          <a:r>
            <a:rPr lang="es-CO" sz="1050" kern="1200" dirty="0" smtClean="0"/>
            <a:t>Facultades, Programas Académicos</a:t>
          </a:r>
          <a:endParaRPr lang="es-CO" sz="1050" kern="1200" dirty="0"/>
        </a:p>
      </dsp:txBody>
      <dsp:txXfrm>
        <a:off x="482024" y="777311"/>
        <a:ext cx="3461709" cy="544142"/>
      </dsp:txXfrm>
    </dsp:sp>
    <dsp:sp modelId="{94DEC999-591D-4E68-9D00-6890F125307D}">
      <dsp:nvSpPr>
        <dsp:cNvPr id="0" name=""/>
        <dsp:cNvSpPr/>
      </dsp:nvSpPr>
      <dsp:spPr>
        <a:xfrm>
          <a:off x="254346" y="608107"/>
          <a:ext cx="210749" cy="1196611"/>
        </a:xfrm>
        <a:custGeom>
          <a:avLst/>
          <a:gdLst/>
          <a:ahLst/>
          <a:cxnLst/>
          <a:rect l="0" t="0" r="0" b="0"/>
          <a:pathLst>
            <a:path>
              <a:moveTo>
                <a:pt x="0" y="0"/>
              </a:moveTo>
              <a:lnTo>
                <a:pt x="0" y="1196611"/>
              </a:lnTo>
              <a:lnTo>
                <a:pt x="210749" y="1196611"/>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7177CDA-8FC8-4405-B9E3-1F740F4F6D67}">
      <dsp:nvSpPr>
        <dsp:cNvPr id="0" name=""/>
        <dsp:cNvSpPr/>
      </dsp:nvSpPr>
      <dsp:spPr>
        <a:xfrm>
          <a:off x="465095" y="1490409"/>
          <a:ext cx="3500432" cy="628619"/>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CO" sz="1200" b="1" kern="1200" dirty="0" smtClean="0">
              <a:solidFill>
                <a:schemeClr val="tx2">
                  <a:lumMod val="50000"/>
                </a:schemeClr>
              </a:solidFill>
              <a:latin typeface="+mn-lt"/>
              <a:cs typeface="Khmer UI" panose="020B0502040204020203" pitchFamily="34" charset="0"/>
            </a:rPr>
            <a:t>Entidades externas a la UTP: </a:t>
          </a:r>
          <a:r>
            <a:rPr lang="es-CO" sz="1050" kern="1200" dirty="0" smtClean="0"/>
            <a:t>Empresas, Instituciones Gubernamentales, organizaciones sociales, Comunidad en General.</a:t>
          </a:r>
          <a:endParaRPr lang="es-ES" sz="1050" kern="1200" dirty="0"/>
        </a:p>
      </dsp:txBody>
      <dsp:txXfrm>
        <a:off x="483507" y="1508821"/>
        <a:ext cx="3463608" cy="591795"/>
      </dsp:txXfrm>
    </dsp:sp>
    <dsp:sp modelId="{983EE482-34B4-4DDE-A5BB-56DAF2F5E8D4}">
      <dsp:nvSpPr>
        <dsp:cNvPr id="0" name=""/>
        <dsp:cNvSpPr/>
      </dsp:nvSpPr>
      <dsp:spPr>
        <a:xfrm>
          <a:off x="254346" y="608107"/>
          <a:ext cx="210749" cy="2566620"/>
        </a:xfrm>
        <a:custGeom>
          <a:avLst/>
          <a:gdLst/>
          <a:ahLst/>
          <a:cxnLst/>
          <a:rect l="0" t="0" r="0" b="0"/>
          <a:pathLst>
            <a:path>
              <a:moveTo>
                <a:pt x="0" y="0"/>
              </a:moveTo>
              <a:lnTo>
                <a:pt x="0" y="2566620"/>
              </a:lnTo>
              <a:lnTo>
                <a:pt x="210749" y="2566620"/>
              </a:lnTo>
            </a:path>
          </a:pathLst>
        </a:custGeom>
        <a:noFill/>
        <a:ln w="12700" cap="flat" cmpd="sng" algn="ctr">
          <a:solidFill>
            <a:srgbClr val="0070C0"/>
          </a:solidFill>
          <a:prstDash val="solid"/>
          <a:miter lim="800000"/>
        </a:ln>
        <a:effectLst/>
      </dsp:spPr>
      <dsp:style>
        <a:lnRef idx="2">
          <a:scrgbClr r="0" g="0" b="0"/>
        </a:lnRef>
        <a:fillRef idx="0">
          <a:scrgbClr r="0" g="0" b="0"/>
        </a:fillRef>
        <a:effectRef idx="0">
          <a:scrgbClr r="0" g="0" b="0"/>
        </a:effectRef>
        <a:fontRef idx="minor"/>
      </dsp:style>
    </dsp:sp>
    <dsp:sp modelId="{7F59EE3C-302F-405E-AC56-4165D36EEAEB}">
      <dsp:nvSpPr>
        <dsp:cNvPr id="0" name=""/>
        <dsp:cNvSpPr/>
      </dsp:nvSpPr>
      <dsp:spPr>
        <a:xfrm>
          <a:off x="465095" y="2271055"/>
          <a:ext cx="3594781" cy="1807344"/>
        </a:xfrm>
        <a:prstGeom prst="roundRect">
          <a:avLst>
            <a:gd name="adj" fmla="val 10000"/>
          </a:avLst>
        </a:prstGeom>
        <a:solidFill>
          <a:schemeClr val="lt1">
            <a:alpha val="90000"/>
            <a:hueOff val="0"/>
            <a:satOff val="0"/>
            <a:lumOff val="0"/>
            <a:alphaOff val="0"/>
          </a:schemeClr>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just" defTabSz="466725">
            <a:lnSpc>
              <a:spcPct val="90000"/>
            </a:lnSpc>
            <a:spcBef>
              <a:spcPct val="0"/>
            </a:spcBef>
            <a:spcAft>
              <a:spcPct val="35000"/>
            </a:spcAft>
          </a:pPr>
          <a:r>
            <a:rPr lang="es-CO" sz="1050" b="1" u="none" kern="1200" dirty="0" smtClean="0">
              <a:solidFill>
                <a:schemeClr val="tx2">
                  <a:lumMod val="50000"/>
                </a:schemeClr>
              </a:solidFill>
              <a:latin typeface="+mn-lt"/>
              <a:cs typeface="Khmer UI" panose="020B0502040204020203" pitchFamily="34" charset="0"/>
            </a:rPr>
            <a:t>Beneficiarios: </a:t>
          </a:r>
          <a:r>
            <a:rPr lang="es-CO" sz="1050" kern="1200" dirty="0" smtClean="0"/>
            <a:t>Comunidad en general - Brindar a la comunidad profesionales generadores de mejoras estratégicas que contribuyes al enriquecimiento de las condiciones del medio social.</a:t>
          </a:r>
        </a:p>
        <a:p>
          <a:pPr lvl="0" algn="just" defTabSz="466725">
            <a:lnSpc>
              <a:spcPct val="90000"/>
            </a:lnSpc>
            <a:spcBef>
              <a:spcPct val="0"/>
            </a:spcBef>
            <a:spcAft>
              <a:spcPct val="35000"/>
            </a:spcAft>
          </a:pPr>
          <a:r>
            <a:rPr lang="es-CO" sz="1050" kern="1200" dirty="0" smtClean="0"/>
            <a:t>Estudiantes - A quienes se garantiza una formación integral que haga competitivo su perfil profesional</a:t>
          </a:r>
        </a:p>
        <a:p>
          <a:pPr lvl="0" algn="just" defTabSz="466725">
            <a:lnSpc>
              <a:spcPct val="90000"/>
            </a:lnSpc>
            <a:spcBef>
              <a:spcPct val="0"/>
            </a:spcBef>
            <a:spcAft>
              <a:spcPct val="35000"/>
            </a:spcAft>
          </a:pPr>
          <a:r>
            <a:rPr lang="es-CO" sz="1050" kern="1200" dirty="0" smtClean="0"/>
            <a:t>Empresarios -  Durante su práctica los estudiantes atienden problemas concretos de las empresas y aportan su conocimiento para innovar los procesos de la organización.</a:t>
          </a:r>
        </a:p>
        <a:p>
          <a:pPr lvl="0" algn="just" defTabSz="466725">
            <a:lnSpc>
              <a:spcPct val="90000"/>
            </a:lnSpc>
            <a:spcBef>
              <a:spcPct val="0"/>
            </a:spcBef>
            <a:spcAft>
              <a:spcPct val="35000"/>
            </a:spcAft>
          </a:pPr>
          <a:r>
            <a:rPr lang="es-CO" sz="1050" kern="1200" dirty="0" smtClean="0"/>
            <a:t>Facultades y programas académicos</a:t>
          </a:r>
          <a:endParaRPr lang="es-CO" sz="1100" b="0" kern="1200" dirty="0">
            <a:latin typeface="+mn-lt"/>
          </a:endParaRPr>
        </a:p>
      </dsp:txBody>
      <dsp:txXfrm>
        <a:off x="518030" y="2323990"/>
        <a:ext cx="3488911" cy="17014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DE02990-A6AB-4213-B420-404A20E59F7F}" type="datetimeFigureOut">
              <a:rPr lang="es-CO" smtClean="0"/>
              <a:t>11/03/2024</a:t>
            </a:fld>
            <a:endParaRPr lang="es-CO" dirty="0"/>
          </a:p>
        </p:txBody>
      </p:sp>
      <p:sp>
        <p:nvSpPr>
          <p:cNvPr id="4" name="Marcador de imagen de diapositiva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271117E-C91F-4BCB-B907-251B7F613742}" type="slidenum">
              <a:rPr lang="es-CO" smtClean="0"/>
              <a:t>‹Nº›</a:t>
            </a:fld>
            <a:endParaRPr lang="es-CO" dirty="0"/>
          </a:p>
        </p:txBody>
      </p:sp>
    </p:spTree>
    <p:extLst>
      <p:ext uri="{BB962C8B-B14F-4D97-AF65-F5344CB8AC3E}">
        <p14:creationId xmlns:p14="http://schemas.microsoft.com/office/powerpoint/2010/main" val="38431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36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712637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34835"/>
            <a:ext cx="1971675" cy="504212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1134835"/>
            <a:ext cx="5800725" cy="504212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72007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81743"/>
            <a:ext cx="7886700" cy="808946"/>
          </a:xfrm>
        </p:spPr>
        <p:txBody>
          <a:bodyPr vert="horz" lIns="91440" tIns="45720" rIns="91440" bIns="45720" rtlCol="0" anchor="ctr">
            <a:noAutofit/>
          </a:bodyPr>
          <a:lstStyle>
            <a:lvl1pPr>
              <a:defRPr lang="en-US" dirty="0">
                <a:solidFill>
                  <a:schemeClr val="accent5"/>
                </a:solidFill>
              </a:defRPr>
            </a:lvl1pPr>
          </a:lstStyle>
          <a:p>
            <a:pPr marL="0" lvl="0" algn="ctr"/>
            <a:r>
              <a:rPr lang="es-ES" dirty="0"/>
              <a:t>Haga clic para modificar el estilo de título del patrón</a:t>
            </a:r>
            <a:endParaRPr lang="en-US" dirty="0"/>
          </a:p>
        </p:txBody>
      </p:sp>
      <p:sp>
        <p:nvSpPr>
          <p:cNvPr id="3" name="Content Placeholder 2"/>
          <p:cNvSpPr>
            <a:spLocks noGrp="1"/>
          </p:cNvSpPr>
          <p:nvPr>
            <p:ph idx="1"/>
          </p:nvPr>
        </p:nvSpPr>
        <p:spPr/>
        <p:txBody>
          <a:bodyPr/>
          <a:lstStyle>
            <a:lvl1pPr algn="just">
              <a:defRPr>
                <a:solidFill>
                  <a:schemeClr val="tx2"/>
                </a:solidFill>
                <a:latin typeface="+mj-lt"/>
              </a:defRPr>
            </a:lvl1pPr>
            <a:lvl2pPr algn="just">
              <a:defRPr>
                <a:solidFill>
                  <a:schemeClr val="tx2"/>
                </a:solidFill>
                <a:latin typeface="+mj-lt"/>
              </a:defRPr>
            </a:lvl2pPr>
            <a:lvl3pPr algn="just">
              <a:defRPr>
                <a:solidFill>
                  <a:schemeClr val="tx2"/>
                </a:solidFill>
                <a:latin typeface="+mj-lt"/>
              </a:defRPr>
            </a:lvl3pPr>
            <a:lvl4pPr algn="just">
              <a:defRPr>
                <a:solidFill>
                  <a:schemeClr val="tx2"/>
                </a:solidFill>
                <a:latin typeface="+mj-lt"/>
              </a:defRPr>
            </a:lvl4pPr>
            <a:lvl5pPr algn="just">
              <a:defRPr>
                <a:solidFill>
                  <a:schemeClr val="tx2"/>
                </a:solidFill>
                <a:latin typeface="+mj-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pic>
        <p:nvPicPr>
          <p:cNvPr id="7" name="Imagen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20990" y="5740347"/>
            <a:ext cx="980143" cy="952554"/>
          </a:xfrm>
          <a:prstGeom prst="rect">
            <a:avLst/>
          </a:prstGeom>
        </p:spPr>
      </p:pic>
    </p:spTree>
    <p:extLst>
      <p:ext uri="{BB962C8B-B14F-4D97-AF65-F5344CB8AC3E}">
        <p14:creationId xmlns:p14="http://schemas.microsoft.com/office/powerpoint/2010/main" val="168718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EAC83908-6AE0-4CBC-B4B5-E028BF982975}" type="slidenum">
              <a:rPr lang="es-CO" smtClean="0"/>
              <a:t>‹Nº›</a:t>
            </a:fld>
            <a:endParaRPr lang="es-CO" dirty="0"/>
          </a:p>
        </p:txBody>
      </p:sp>
      <p:sp>
        <p:nvSpPr>
          <p:cNvPr id="7" name="Title 1"/>
          <p:cNvSpPr>
            <a:spLocks noGrp="1"/>
          </p:cNvSpPr>
          <p:nvPr>
            <p:ph type="title" hasCustomPrompt="1"/>
          </p:nvPr>
        </p:nvSpPr>
        <p:spPr>
          <a:xfrm>
            <a:off x="628650" y="1779552"/>
            <a:ext cx="7886700" cy="1917806"/>
          </a:xfrm>
        </p:spPr>
        <p:txBody>
          <a:bodyPr vert="horz" lIns="91440" tIns="45720" rIns="91440" bIns="45720" rtlCol="0" anchor="ctr">
            <a:normAutofit/>
          </a:bodyPr>
          <a:lstStyle>
            <a:lvl1pPr>
              <a:defRPr lang="en-US" sz="4800" cap="none" spc="0" dirty="0">
                <a:ln w="0"/>
                <a:solidFill>
                  <a:schemeClr val="accent5"/>
                </a:solidFill>
                <a:effectLst>
                  <a:outerShdw blurRad="38100" dist="25400" dir="5400000" algn="ctr" rotWithShape="0">
                    <a:srgbClr val="6E747A">
                      <a:alpha val="43000"/>
                    </a:srgbClr>
                  </a:outerShdw>
                </a:effectLst>
              </a:defRPr>
            </a:lvl1pPr>
          </a:lstStyle>
          <a:p>
            <a:pPr marL="0" lvl="0" algn="ctr"/>
            <a:r>
              <a:rPr lang="es-ES" dirty="0"/>
              <a:t>HAGA CLIC PARA MODIFICAR EL ESTILO DE TÍTULO DEL PATRÓN</a:t>
            </a:r>
            <a:endParaRPr lang="en-US" dirty="0"/>
          </a:p>
        </p:txBody>
      </p:sp>
      <p:sp>
        <p:nvSpPr>
          <p:cNvPr id="8" name="Text Placeholder 2"/>
          <p:cNvSpPr>
            <a:spLocks noGrp="1"/>
          </p:cNvSpPr>
          <p:nvPr>
            <p:ph type="body" idx="1"/>
          </p:nvPr>
        </p:nvSpPr>
        <p:spPr>
          <a:xfrm>
            <a:off x="628650" y="3975653"/>
            <a:ext cx="7886700" cy="1221892"/>
          </a:xfrm>
        </p:spPr>
        <p:txBody>
          <a:bodyPr vert="horz" lIns="91440" tIns="45720" rIns="91440" bIns="45720" rtlCol="0" anchor="ctr">
            <a:normAutofit/>
          </a:bodyPr>
          <a:lstStyle>
            <a:lvl1pPr>
              <a:defRPr lang="es-ES" b="1" cap="none" spc="0">
                <a:ln w="0"/>
                <a:solidFill>
                  <a:schemeClr val="tx1"/>
                </a:solidFill>
                <a:effectLst>
                  <a:outerShdw blurRad="38100" dist="25400" dir="5400000" algn="ctr" rotWithShape="0">
                    <a:srgbClr val="6E747A">
                      <a:alpha val="43000"/>
                    </a:srgbClr>
                  </a:outerShdw>
                </a:effectLst>
                <a:latin typeface="+mn-lt"/>
                <a:ea typeface="+mj-ea"/>
                <a:cs typeface="+mj-cs"/>
              </a:defRPr>
            </a:lvl1pPr>
          </a:lstStyle>
          <a:p>
            <a:pPr marL="0" lvl="0" algn="ctr">
              <a:spcBef>
                <a:spcPct val="0"/>
              </a:spcBef>
              <a:buNone/>
            </a:pPr>
            <a:r>
              <a:rPr lang="es-ES" dirty="0"/>
              <a:t>Haga clic para modificar el estilo de texto del patrón</a:t>
            </a:r>
          </a:p>
        </p:txBody>
      </p:sp>
    </p:spTree>
    <p:extLst>
      <p:ext uri="{BB962C8B-B14F-4D97-AF65-F5344CB8AC3E}">
        <p14:creationId xmlns:p14="http://schemas.microsoft.com/office/powerpoint/2010/main" val="7837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588091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922564"/>
            <a:ext cx="7886700" cy="768125"/>
          </a:xfrm>
        </p:spPr>
        <p:txBody>
          <a:bodyPr/>
          <a:lstStyle>
            <a:lvl1pPr algn="ctr">
              <a:defRPr/>
            </a:lvl1p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143231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dirty="0"/>
              <a:t>Haga clic para modificar el estilo de título del patrón</a:t>
            </a:r>
            <a:endParaRPr lang="en-US" dirty="0"/>
          </a:p>
        </p:txBody>
      </p:sp>
      <p:sp>
        <p:nvSpPr>
          <p:cNvPr id="3" name="Date Placeholder 2"/>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409162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985455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134835"/>
            <a:ext cx="2949178" cy="1861457"/>
          </a:xfrm>
        </p:spPr>
        <p:txBody>
          <a:bodyPr anchor="b"/>
          <a:lstStyle>
            <a:lvl1pPr>
              <a:defRPr sz="3200"/>
            </a:lvl1pPr>
          </a:lstStyle>
          <a:p>
            <a:r>
              <a:rPr lang="es-ES" dirty="0"/>
              <a:t>Haga clic para modificar el estilo de título del patrón</a:t>
            </a:r>
            <a:endParaRPr lang="en-US" dirty="0"/>
          </a:p>
        </p:txBody>
      </p:sp>
      <p:sp>
        <p:nvSpPr>
          <p:cNvPr id="3" name="Content Placeholder 2"/>
          <p:cNvSpPr>
            <a:spLocks noGrp="1"/>
          </p:cNvSpPr>
          <p:nvPr>
            <p:ph idx="1"/>
          </p:nvPr>
        </p:nvSpPr>
        <p:spPr>
          <a:xfrm>
            <a:off x="3887391" y="1134835"/>
            <a:ext cx="4629150" cy="4726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3094264"/>
            <a:ext cx="2949178" cy="277472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295388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1094014"/>
            <a:ext cx="2949178" cy="1831292"/>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1094014"/>
            <a:ext cx="4629150" cy="4767037"/>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996294"/>
            <a:ext cx="2949178" cy="287269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E4BE6725-CAAA-4356-8325-39E40B4FA7D0}" type="datetimeFigureOut">
              <a:rPr lang="es-CO" smtClean="0"/>
              <a:t>11/03/2024</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830701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98071"/>
            <a:ext cx="7886700" cy="792618"/>
          </a:xfrm>
          <a:prstGeom prst="rect">
            <a:avLst/>
          </a:prstGeom>
        </p:spPr>
        <p:txBody>
          <a:bodyPr vert="horz" lIns="91440" tIns="45720" rIns="91440" bIns="45720" rtlCol="0" anchor="ctr">
            <a:noAutofit/>
          </a:bodyPr>
          <a:lstStyle/>
          <a:p>
            <a:pPr marL="0" lvl="0" algn="ctr"/>
            <a:r>
              <a:rPr lang="es-ES" dirty="0"/>
              <a:t>Haga clic para modificar el estilo de título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BE6725-CAAA-4356-8325-39E40B4FA7D0}" type="datetimeFigureOut">
              <a:rPr lang="es-CO" smtClean="0"/>
              <a:t>11/03/2024</a:t>
            </a:fld>
            <a:endParaRPr lang="es-CO"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83908-6AE0-4CBC-B4B5-E028BF982975}" type="slidenum">
              <a:rPr lang="es-CO" smtClean="0"/>
              <a:t>‹Nº›</a:t>
            </a:fld>
            <a:endParaRPr lang="es-CO" dirty="0"/>
          </a:p>
        </p:txBody>
      </p:sp>
    </p:spTree>
    <p:extLst>
      <p:ext uri="{BB962C8B-B14F-4D97-AF65-F5344CB8AC3E}">
        <p14:creationId xmlns:p14="http://schemas.microsoft.com/office/powerpoint/2010/main" val="3761199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6453" y="182228"/>
            <a:ext cx="2143235" cy="2082907"/>
          </a:xfrm>
          <a:prstGeom prst="rect">
            <a:avLst/>
          </a:prstGeom>
        </p:spPr>
      </p:pic>
      <p:pic>
        <p:nvPicPr>
          <p:cNvPr id="4" name="Imagen 3"/>
          <p:cNvPicPr>
            <a:picLocks noChangeAspect="1"/>
          </p:cNvPicPr>
          <p:nvPr/>
        </p:nvPicPr>
        <p:blipFill>
          <a:blip r:embed="rId3"/>
          <a:stretch>
            <a:fillRect/>
          </a:stretch>
        </p:blipFill>
        <p:spPr>
          <a:xfrm>
            <a:off x="794778" y="1047470"/>
            <a:ext cx="3409670" cy="570006"/>
          </a:xfrm>
          <a:prstGeom prst="rect">
            <a:avLst/>
          </a:prstGeom>
        </p:spPr>
      </p:pic>
      <p:grpSp>
        <p:nvGrpSpPr>
          <p:cNvPr id="5" name="Group 106"/>
          <p:cNvGrpSpPr/>
          <p:nvPr/>
        </p:nvGrpSpPr>
        <p:grpSpPr>
          <a:xfrm>
            <a:off x="421344" y="3628641"/>
            <a:ext cx="3639668" cy="1477328"/>
            <a:chOff x="3812494" y="1431543"/>
            <a:chExt cx="7410278" cy="1218582"/>
          </a:xfrm>
        </p:grpSpPr>
        <p:sp>
          <p:nvSpPr>
            <p:cNvPr id="6"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7" name="TextBox 12"/>
            <p:cNvSpPr txBox="1"/>
            <p:nvPr/>
          </p:nvSpPr>
          <p:spPr>
            <a:xfrm>
              <a:off x="5486398" y="1431543"/>
              <a:ext cx="5736374" cy="1218582"/>
            </a:xfrm>
            <a:prstGeom prst="rect">
              <a:avLst/>
            </a:prstGeom>
            <a:noFill/>
          </p:spPr>
          <p:txBody>
            <a:bodyPr wrap="square" rtlCol="0" anchor="ctr">
              <a:spAutoFit/>
            </a:bodyPr>
            <a:lstStyle/>
            <a:p>
              <a:r>
                <a:rPr lang="es-CO" b="1" dirty="0"/>
                <a:t>Proyecto</a:t>
              </a:r>
            </a:p>
            <a:p>
              <a:r>
                <a:rPr lang="es-CO" dirty="0"/>
                <a:t>Vinculación de los estudiantes en el entorno a través de las prácticas </a:t>
              </a:r>
              <a:r>
                <a:rPr lang="es-CO" dirty="0" smtClean="0"/>
                <a:t>universitarias</a:t>
              </a:r>
              <a:endParaRPr lang="es-CO" dirty="0"/>
            </a:p>
          </p:txBody>
        </p:sp>
        <p:sp>
          <p:nvSpPr>
            <p:cNvPr id="8" name="Oval 102"/>
            <p:cNvSpPr>
              <a:spLocks noChangeAspect="1"/>
            </p:cNvSpPr>
            <p:nvPr/>
          </p:nvSpPr>
          <p:spPr>
            <a:xfrm>
              <a:off x="3812494" y="1454131"/>
              <a:ext cx="1726102" cy="1122088"/>
            </a:xfrm>
            <a:prstGeom prst="ellipse">
              <a:avLst/>
            </a:prstGeom>
            <a:solidFill>
              <a:srgbClr val="0060A8"/>
            </a:solidFill>
            <a:ln w="0">
              <a:noFill/>
              <a:prstDash val="solid"/>
              <a:round/>
              <a:headEnd/>
              <a:tailEnd/>
            </a:ln>
          </p:spPr>
          <p:txBody>
            <a:bodyPr vert="horz" wrap="square" lIns="71981" tIns="91416" rIns="71981" bIns="91416" numCol="1" anchor="ctr" anchorCtr="1" compatLnSpc="1">
              <a:prstTxWarp prst="textNoShape">
                <a:avLst/>
              </a:prstTxWarp>
            </a:bodyPr>
            <a:lstStyle/>
            <a:p>
              <a:r>
                <a:rPr lang="en-US" sz="2800" kern="0" dirty="0" smtClean="0">
                  <a:solidFill>
                    <a:schemeClr val="bg1"/>
                  </a:solidFill>
                  <a:latin typeface="Arial" pitchFamily="34" charset="0"/>
                  <a:cs typeface="Arial" pitchFamily="34" charset="0"/>
                </a:rPr>
                <a:t>16</a:t>
              </a:r>
              <a:endParaRPr lang="en-US" sz="2800" kern="0" dirty="0">
                <a:solidFill>
                  <a:schemeClr val="bg1"/>
                </a:solidFill>
                <a:latin typeface="Arial" pitchFamily="34" charset="0"/>
                <a:cs typeface="Arial" pitchFamily="34" charset="0"/>
              </a:endParaRPr>
            </a:p>
          </p:txBody>
        </p:sp>
      </p:grpSp>
      <p:pic>
        <p:nvPicPr>
          <p:cNvPr id="10" name="Imagen 9"/>
          <p:cNvPicPr/>
          <p:nvPr/>
        </p:nvPicPr>
        <p:blipFill>
          <a:blip r:embed="rId4"/>
          <a:stretch>
            <a:fillRect/>
          </a:stretch>
        </p:blipFill>
        <p:spPr>
          <a:xfrm>
            <a:off x="5006453" y="3757351"/>
            <a:ext cx="4063926" cy="2697237"/>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714796" y="1990428"/>
            <a:ext cx="3452253" cy="1473952"/>
          </a:xfrm>
          <a:prstGeom prst="rect">
            <a:avLst/>
          </a:prstGeom>
        </p:spPr>
      </p:pic>
      <p:sp>
        <p:nvSpPr>
          <p:cNvPr id="12" name="Rectángulo 11">
            <a:extLst>
              <a:ext uri="{FF2B5EF4-FFF2-40B4-BE49-F238E27FC236}">
                <a16:creationId xmlns:a16="http://schemas.microsoft.com/office/drawing/2014/main" id="{CFE0E246-5F80-4A2F-ACCE-0CB977473BE4}"/>
              </a:ext>
            </a:extLst>
          </p:cNvPr>
          <p:cNvSpPr/>
          <p:nvPr/>
        </p:nvSpPr>
        <p:spPr>
          <a:xfrm>
            <a:off x="325350" y="5240606"/>
            <a:ext cx="3278944" cy="13126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s-CO" sz="1000" u="sng"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Nota:</a:t>
            </a:r>
            <a:r>
              <a:rPr lang="es-CO" sz="10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El portafolio de proyectos se construye de acuerdo con el horizonte de tiempo del período Rectoral (2020 -2023), por lo tanto, se proyectan las metas de los proyectos al año 2024 y una vez se cuente con el programa de gobierno 2024 - 2027 del Rector electo, se realizará el proceso de fortalecimiento del PDI y actualización/formulación de proyectos articulados al nuevo periodo Rectoral</a:t>
            </a:r>
            <a:r>
              <a:rPr lang="es-CO" sz="1100" dirty="0">
                <a:effectLst/>
                <a:latin typeface="Arial Narrow" panose="020B0606020202030204" pitchFamily="34" charset="0"/>
                <a:ea typeface="Calibri" panose="020F0502020204030204" pitchFamily="34" charset="0"/>
                <a:cs typeface="Times New Roman" panose="02020603050405020304" pitchFamily="18" charset="0"/>
              </a:rPr>
              <a:t> </a:t>
            </a:r>
            <a:endParaRPr lang="es-CO"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058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a:solidFill>
                    <a:srgbClr val="0060A8"/>
                  </a:solidFill>
                </a:rPr>
                <a:t>Información general del proyecto</a:t>
              </a:r>
            </a:p>
          </p:txBody>
        </p:sp>
      </p:grpSp>
      <p:graphicFrame>
        <p:nvGraphicFramePr>
          <p:cNvPr id="7" name="Tabla 6"/>
          <p:cNvGraphicFramePr>
            <a:graphicFrameLocks noGrp="1"/>
          </p:cNvGraphicFramePr>
          <p:nvPr>
            <p:extLst>
              <p:ext uri="{D42A27DB-BD31-4B8C-83A1-F6EECF244321}">
                <p14:modId xmlns:p14="http://schemas.microsoft.com/office/powerpoint/2010/main" val="3485324499"/>
              </p:ext>
            </p:extLst>
          </p:nvPr>
        </p:nvGraphicFramePr>
        <p:xfrm>
          <a:off x="151682" y="1341331"/>
          <a:ext cx="7468319" cy="5415110"/>
        </p:xfrm>
        <a:graphic>
          <a:graphicData uri="http://schemas.openxmlformats.org/drawingml/2006/table">
            <a:tbl>
              <a:tblPr firstRow="1" firstCol="1" bandRow="1">
                <a:tableStyleId>{5940675A-B579-460E-94D1-54222C63F5DA}</a:tableStyleId>
              </a:tblPr>
              <a:tblGrid>
                <a:gridCol w="2302990">
                  <a:extLst>
                    <a:ext uri="{9D8B030D-6E8A-4147-A177-3AD203B41FA5}">
                      <a16:colId xmlns:a16="http://schemas.microsoft.com/office/drawing/2014/main" val="622973615"/>
                    </a:ext>
                  </a:extLst>
                </a:gridCol>
                <a:gridCol w="5165329">
                  <a:extLst>
                    <a:ext uri="{9D8B030D-6E8A-4147-A177-3AD203B41FA5}">
                      <a16:colId xmlns:a16="http://schemas.microsoft.com/office/drawing/2014/main" val="2008709917"/>
                    </a:ext>
                  </a:extLst>
                </a:gridCol>
              </a:tblGrid>
              <a:tr h="198663">
                <a:tc>
                  <a:txBody>
                    <a:bodyPr/>
                    <a:lstStyle/>
                    <a:p>
                      <a:pPr algn="ctr">
                        <a:lnSpc>
                          <a:spcPct val="107000"/>
                        </a:lnSpc>
                        <a:spcAft>
                          <a:spcPts val="0"/>
                        </a:spcAft>
                      </a:pPr>
                      <a:r>
                        <a:rPr lang="es-CO" sz="1400" b="1" dirty="0">
                          <a:effectLst/>
                        </a:rPr>
                        <a:t>Código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PDI2028 – CGT - 16</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86363448"/>
                  </a:ext>
                </a:extLst>
              </a:tr>
              <a:tr h="406520">
                <a:tc>
                  <a:txBody>
                    <a:bodyPr/>
                    <a:lstStyle/>
                    <a:p>
                      <a:pPr algn="ctr">
                        <a:lnSpc>
                          <a:spcPct val="107000"/>
                        </a:lnSpc>
                        <a:spcAft>
                          <a:spcPts val="0"/>
                        </a:spcAft>
                      </a:pPr>
                      <a:r>
                        <a:rPr lang="es-CO" sz="1400" b="1" dirty="0">
                          <a:effectLst/>
                        </a:rPr>
                        <a:t>Dependencia responsable del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Vicerrectoría de Investigaciones, Innovación y Extensión</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77856177"/>
                  </a:ext>
                </a:extLst>
              </a:tr>
              <a:tr h="198663">
                <a:tc>
                  <a:txBody>
                    <a:bodyPr/>
                    <a:lstStyle/>
                    <a:p>
                      <a:pPr algn="ctr">
                        <a:lnSpc>
                          <a:spcPct val="107000"/>
                        </a:lnSpc>
                        <a:spcAft>
                          <a:spcPts val="0"/>
                        </a:spcAft>
                      </a:pPr>
                      <a:r>
                        <a:rPr lang="es-CO" sz="1400" b="1" dirty="0">
                          <a:effectLst/>
                        </a:rPr>
                        <a:t>Pilar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Creación, Gestión y Transferencia del conocimiento</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739004125"/>
                  </a:ext>
                </a:extLst>
              </a:tr>
              <a:tr h="290363">
                <a:tc>
                  <a:txBody>
                    <a:bodyPr/>
                    <a:lstStyle/>
                    <a:p>
                      <a:pPr algn="ctr">
                        <a:lnSpc>
                          <a:spcPct val="107000"/>
                        </a:lnSpc>
                        <a:spcAft>
                          <a:spcPts val="0"/>
                        </a:spcAft>
                      </a:pPr>
                      <a:r>
                        <a:rPr lang="es-CO" sz="1400" b="1" dirty="0">
                          <a:effectLst/>
                        </a:rPr>
                        <a:t>Programa</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Consolidación de la investigación institucional con impacto en la sociedad y reconocimiento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34544576"/>
                  </a:ext>
                </a:extLst>
              </a:tr>
              <a:tr h="406520">
                <a:tc>
                  <a:txBody>
                    <a:bodyPr/>
                    <a:lstStyle/>
                    <a:p>
                      <a:pPr algn="ctr">
                        <a:lnSpc>
                          <a:spcPct val="107000"/>
                        </a:lnSpc>
                        <a:spcAft>
                          <a:spcPts val="0"/>
                        </a:spcAft>
                      </a:pPr>
                      <a:r>
                        <a:rPr lang="es-CO" sz="1400" b="1" dirty="0">
                          <a:effectLst/>
                        </a:rPr>
                        <a:t>Procesos asociados </a:t>
                      </a:r>
                      <a:br>
                        <a:rPr lang="es-CO" sz="1400" b="1" dirty="0">
                          <a:effectLst/>
                        </a:rPr>
                      </a:br>
                      <a:r>
                        <a:rPr lang="es-CO" sz="1400" b="1" dirty="0">
                          <a:effectLst/>
                        </a:rPr>
                        <a:t>(Sistema Integral de Gestión)</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Misionales - Investigación e Innovación</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617654418"/>
                  </a:ext>
                </a:extLst>
              </a:tr>
              <a:tr h="141886">
                <a:tc rowSpan="7">
                  <a:txBody>
                    <a:bodyPr/>
                    <a:lstStyle/>
                    <a:p>
                      <a:pPr algn="ctr">
                        <a:lnSpc>
                          <a:spcPct val="107000"/>
                        </a:lnSpc>
                        <a:spcAft>
                          <a:spcPts val="0"/>
                        </a:spcAft>
                      </a:pPr>
                      <a:r>
                        <a:rPr lang="es-CO" sz="1400" b="1" dirty="0">
                          <a:effectLst/>
                        </a:rPr>
                        <a:t>Factores de calidad institucional a los que apunta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1. Misión y proyecto institucional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495133300"/>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2.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727581916"/>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3. Profesores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36062012"/>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4. Procesos académicos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53792282"/>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5. Visibilidad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820107395"/>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6. Investigación y creación artística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9683123"/>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7. Pertinencia e impacto social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244535338"/>
                  </a:ext>
                </a:extLst>
              </a:tr>
              <a:tr h="406520">
                <a:tc>
                  <a:txBody>
                    <a:bodyPr/>
                    <a:lstStyle/>
                    <a:p>
                      <a:pPr algn="ctr">
                        <a:lnSpc>
                          <a:spcPct val="107000"/>
                        </a:lnSpc>
                        <a:spcAft>
                          <a:spcPts val="0"/>
                        </a:spcAft>
                      </a:pPr>
                      <a:r>
                        <a:rPr lang="es-CO" sz="1400" b="1" dirty="0">
                          <a:effectLst/>
                        </a:rPr>
                        <a:t>Otras instancias o dependencias participantes </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just">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Facultades, Programas Académicos,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339687320"/>
                  </a:ext>
                </a:extLst>
              </a:tr>
              <a:tr h="141886">
                <a:tc rowSpan="6">
                  <a:txBody>
                    <a:bodyPr/>
                    <a:lstStyle/>
                    <a:p>
                      <a:pPr algn="ctr">
                        <a:lnSpc>
                          <a:spcPct val="107000"/>
                        </a:lnSpc>
                        <a:spcAft>
                          <a:spcPts val="0"/>
                        </a:spcAft>
                      </a:pPr>
                      <a:r>
                        <a:rPr lang="es-CO" sz="1400" b="1" dirty="0">
                          <a:effectLst/>
                        </a:rPr>
                        <a:t>Programas a los cuales le aporta indirectamente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Gestión curricular</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082502029"/>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Internacionalización integral de la Universidad</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605922954"/>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Gestión de egresados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860784482"/>
                  </a:ext>
                </a:extLst>
              </a:tr>
              <a:tr h="290363">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Consolidación de la Extensión institucional con impacto en la sociedad y reconocimiento nacional e internacional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142477040"/>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Articulación interna para la gestión del contexto</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43236857"/>
                  </a:ext>
                </a:extLst>
              </a:tr>
              <a:tr h="141886">
                <a:tc vMerge="1">
                  <a:txBody>
                    <a:bodyPr/>
                    <a:lstStyle/>
                    <a:p>
                      <a:endParaRPr lang="es-CO"/>
                    </a:p>
                  </a:txBody>
                  <a:tcPr/>
                </a:tc>
                <a:tc>
                  <a:txBody>
                    <a:bodyPr/>
                    <a:lstStyle/>
                    <a:p>
                      <a:pPr>
                        <a:lnSpc>
                          <a:spcPct val="107000"/>
                        </a:lnSpc>
                        <a:spcAft>
                          <a:spcPts val="800"/>
                        </a:spcAft>
                      </a:pPr>
                      <a:r>
                        <a:rPr lang="es-CO" sz="1000">
                          <a:solidFill>
                            <a:srgbClr val="000000"/>
                          </a:solidFill>
                          <a:effectLst/>
                          <a:latin typeface="+mn-lt"/>
                          <a:ea typeface="Times New Roman" panose="02020603050405020304" pitchFamily="18" charset="0"/>
                          <a:cs typeface="Times New Roman" panose="02020603050405020304" pitchFamily="18" charset="0"/>
                        </a:rPr>
                        <a:t>Formación Vivencial</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640712813"/>
                  </a:ext>
                </a:extLst>
              </a:tr>
              <a:tr h="290363">
                <a:tc rowSpan="3">
                  <a:txBody>
                    <a:bodyPr/>
                    <a:lstStyle/>
                    <a:p>
                      <a:pPr algn="ctr">
                        <a:lnSpc>
                          <a:spcPct val="107000"/>
                        </a:lnSpc>
                        <a:spcAft>
                          <a:spcPts val="0"/>
                        </a:spcAft>
                      </a:pPr>
                      <a:r>
                        <a:rPr lang="es-CO" sz="1400" b="1" dirty="0">
                          <a:effectLst/>
                        </a:rPr>
                        <a:t>Objetivos de Desarrollo Sostenible (ODS) a los cuales le aporta el proyecto</a:t>
                      </a: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a:solidFill>
                            <a:srgbClr val="000000"/>
                          </a:solidFill>
                          <a:effectLst/>
                          <a:latin typeface="+mn-lt"/>
                          <a:ea typeface="Times New Roman" panose="02020603050405020304" pitchFamily="18" charset="0"/>
                          <a:cs typeface="Times New Roman" panose="02020603050405020304" pitchFamily="18" charset="0"/>
                        </a:rPr>
                        <a:t>4. Garantizar una educación inclusiva, equitativa y de calidad y promover oportunidades de aprendizaje durante toda la vida para todos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171362131"/>
                  </a:ext>
                </a:extLst>
              </a:tr>
              <a:tr h="290363">
                <a:tc vMerge="1">
                  <a:txBody>
                    <a:bodyPr/>
                    <a:lstStyle/>
                    <a:p>
                      <a:endParaRPr lang="es-CO"/>
                    </a:p>
                  </a:txBody>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8. Promover el crecimiento económico sostenido, inclusivo y sostenible, el empleo pleno y productivo y el trabajo decente para todos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2194316656"/>
                  </a:ext>
                </a:extLst>
              </a:tr>
              <a:tr h="327489">
                <a:tc vMerge="1">
                  <a:txBody>
                    <a:bodyPr/>
                    <a:lstStyle/>
                    <a:p>
                      <a:pPr algn="ctr">
                        <a:lnSpc>
                          <a:spcPct val="107000"/>
                        </a:lnSpc>
                        <a:spcAft>
                          <a:spcPts val="0"/>
                        </a:spcAft>
                      </a:pPr>
                      <a:endParaRPr lang="es-CO" sz="1600" b="1" dirty="0">
                        <a:solidFill>
                          <a:srgbClr val="4B731F"/>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nSpc>
                          <a:spcPct val="107000"/>
                        </a:lnSpc>
                        <a:spcAft>
                          <a:spcPts val="0"/>
                        </a:spcAft>
                      </a:pPr>
                      <a:r>
                        <a:rPr lang="es-CO" sz="1000" dirty="0">
                          <a:solidFill>
                            <a:srgbClr val="000000"/>
                          </a:solidFill>
                          <a:effectLst/>
                          <a:latin typeface="+mn-lt"/>
                          <a:ea typeface="Times New Roman" panose="02020603050405020304" pitchFamily="18" charset="0"/>
                          <a:cs typeface="Times New Roman" panose="02020603050405020304" pitchFamily="18" charset="0"/>
                        </a:rPr>
                        <a:t>16. Promover sociedades justas, pacíficas e inclusivas</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968487477"/>
                  </a:ext>
                </a:extLst>
              </a:tr>
            </a:tbl>
          </a:graphicData>
        </a:graphic>
      </p:graphicFrame>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726939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1613647" y="306933"/>
            <a:ext cx="7028330" cy="892552"/>
            <a:chOff x="4690885" y="1295665"/>
            <a:chExt cx="6531887" cy="1490336"/>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b="1" dirty="0">
                <a:solidFill>
                  <a:srgbClr val="0060A8"/>
                </a:solidFill>
              </a:endParaRPr>
            </a:p>
          </p:txBody>
        </p:sp>
        <p:sp>
          <p:nvSpPr>
            <p:cNvPr id="6" name="TextBox 12"/>
            <p:cNvSpPr txBox="1"/>
            <p:nvPr/>
          </p:nvSpPr>
          <p:spPr>
            <a:xfrm>
              <a:off x="5486401" y="1295665"/>
              <a:ext cx="5736371" cy="1490336"/>
            </a:xfrm>
            <a:prstGeom prst="rect">
              <a:avLst/>
            </a:prstGeom>
            <a:noFill/>
          </p:spPr>
          <p:txBody>
            <a:bodyPr wrap="square" rtlCol="0" anchor="ctr">
              <a:spAutoFit/>
            </a:bodyPr>
            <a:lstStyle/>
            <a:p>
              <a:r>
                <a:rPr lang="es-CO" sz="2500" b="1" dirty="0" smtClean="0">
                  <a:solidFill>
                    <a:srgbClr val="0060A8"/>
                  </a:solidFill>
                </a:rPr>
                <a:t>Identificación del problema, necesidad u oportunidad </a:t>
              </a:r>
              <a:endParaRPr lang="es-CO" sz="2500" b="1" dirty="0">
                <a:solidFill>
                  <a:srgbClr val="0060A8"/>
                </a:solidFill>
              </a:endParaRPr>
            </a:p>
          </p:txBody>
        </p:sp>
      </p:grpSp>
      <p:sp>
        <p:nvSpPr>
          <p:cNvPr id="8" name="Rectángulo 7"/>
          <p:cNvSpPr/>
          <p:nvPr/>
        </p:nvSpPr>
        <p:spPr>
          <a:xfrm>
            <a:off x="152401" y="1304929"/>
            <a:ext cx="8220633" cy="1600438"/>
          </a:xfrm>
          <a:prstGeom prst="rect">
            <a:avLst/>
          </a:prstGeom>
        </p:spPr>
        <p:txBody>
          <a:bodyPr wrap="square">
            <a:spAutoFit/>
          </a:bodyPr>
          <a:lstStyle/>
          <a:p>
            <a:pPr algn="just"/>
            <a:r>
              <a:rPr lang="es-CO" sz="1400" dirty="0"/>
              <a:t>Actualmente desde la Vicerrectoría de Investigaciones, innovación y extensión se ha identificado la necesidad de articular la oferta y demanda para la realización de prácticas universitarias, visibilizándose una desarticulación en tres vías, la primera los procesos institucionales complejos, la capacidad de oferta de escenarios de práctica limitada  y el desinterés por parte de estudiantes de ejecutar prácticas, lo que puede impactar negativamente la posibilidad de fortalecer sus habilidades y poner en práctica las competencias teóricas adquiridas durante su carrera para fortalecer su perfil profesional, esto ocasiona que los estudiantes tengan dificultades con obtener su primer empleo y que se debilite la relación Universidad - Empresa.</a:t>
            </a:r>
          </a:p>
        </p:txBody>
      </p:sp>
      <p:graphicFrame>
        <p:nvGraphicFramePr>
          <p:cNvPr id="10" name="Tabla 9"/>
          <p:cNvGraphicFramePr>
            <a:graphicFrameLocks noGrp="1"/>
          </p:cNvGraphicFramePr>
          <p:nvPr>
            <p:extLst>
              <p:ext uri="{D42A27DB-BD31-4B8C-83A1-F6EECF244321}">
                <p14:modId xmlns:p14="http://schemas.microsoft.com/office/powerpoint/2010/main" val="3370633051"/>
              </p:ext>
            </p:extLst>
          </p:nvPr>
        </p:nvGraphicFramePr>
        <p:xfrm>
          <a:off x="314819" y="3028726"/>
          <a:ext cx="7296217" cy="3722918"/>
        </p:xfrm>
        <a:graphic>
          <a:graphicData uri="http://schemas.openxmlformats.org/drawingml/2006/table">
            <a:tbl>
              <a:tblPr firstRow="1" firstCol="1" bandRow="1">
                <a:tableStyleId>{5940675A-B579-460E-94D1-54222C63F5DA}</a:tableStyleId>
              </a:tblPr>
              <a:tblGrid>
                <a:gridCol w="1234745">
                  <a:extLst>
                    <a:ext uri="{9D8B030D-6E8A-4147-A177-3AD203B41FA5}">
                      <a16:colId xmlns:a16="http://schemas.microsoft.com/office/drawing/2014/main" val="235893282"/>
                    </a:ext>
                  </a:extLst>
                </a:gridCol>
                <a:gridCol w="1818282">
                  <a:extLst>
                    <a:ext uri="{9D8B030D-6E8A-4147-A177-3AD203B41FA5}">
                      <a16:colId xmlns:a16="http://schemas.microsoft.com/office/drawing/2014/main" val="152103896"/>
                    </a:ext>
                  </a:extLst>
                </a:gridCol>
                <a:gridCol w="4243190">
                  <a:extLst>
                    <a:ext uri="{9D8B030D-6E8A-4147-A177-3AD203B41FA5}">
                      <a16:colId xmlns:a16="http://schemas.microsoft.com/office/drawing/2014/main" val="3555018107"/>
                    </a:ext>
                  </a:extLst>
                </a:gridCol>
              </a:tblGrid>
              <a:tr h="181133">
                <a:tc>
                  <a:txBody>
                    <a:bodyPr/>
                    <a:lstStyle/>
                    <a:p>
                      <a:pPr algn="ctr">
                        <a:lnSpc>
                          <a:spcPct val="107000"/>
                        </a:lnSpc>
                        <a:spcAft>
                          <a:spcPts val="0"/>
                        </a:spcAft>
                      </a:pPr>
                      <a:r>
                        <a:rPr lang="es-CO" sz="1200" b="1" dirty="0">
                          <a:effectLst/>
                        </a:rPr>
                        <a:t>Problema Central</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Causas Indirectas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339909099"/>
                  </a:ext>
                </a:extLst>
              </a:tr>
              <a:tr h="543282">
                <a:tc rowSpan="7">
                  <a:txBody>
                    <a:bodyPr/>
                    <a:lstStyle/>
                    <a:p>
                      <a:pPr algn="ctr">
                        <a:lnSpc>
                          <a:spcPct val="107000"/>
                        </a:lnSpc>
                        <a:spcAft>
                          <a:spcPts val="1200"/>
                        </a:spcAft>
                      </a:pPr>
                      <a:r>
                        <a:rPr lang="es-CO" sz="1200" kern="1200" dirty="0" smtClean="0">
                          <a:solidFill>
                            <a:schemeClr val="tx1"/>
                          </a:solidFill>
                          <a:effectLst/>
                          <a:latin typeface="+mn-lt"/>
                          <a:ea typeface="+mn-ea"/>
                          <a:cs typeface="+mn-cs"/>
                        </a:rPr>
                        <a:t>Deficiente articulación entre oferta y demanda de escenarios de prácticas para estudiantes</a:t>
                      </a:r>
                      <a:endParaRPr lang="es-CO" sz="100"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D5EDFF"/>
                    </a:solidFill>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Complejidad en los procesos administrativos para la vinculación de estudiantes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1.1 Requerimientos de los entes de control </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1.2 Sistema de información obsoleto</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1.3 Cumplimiento de los requisitos para hacer práctica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3885958664"/>
                  </a:ext>
                </a:extLst>
              </a:tr>
              <a:tr h="271641">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Insuficientes escenarios de ofertas de prácticas o condiciones deficientes.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2.1 Desconocimiento del programa de prácticas por parte de las Empresas de la región</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2.2 Recursos económicos limitados de las empresas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2.3 Acompañamiento insuficiente por parte de la Universidad a las empresas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2.4 Empresario prefiere vincular estudiantes de otras instituciones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2.5 Las empresas no ofrecen una remuneración acorde al perfil del estudiante</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461108394"/>
                  </a:ext>
                </a:extLst>
              </a:tr>
              <a:tr h="407462">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Desinterés del estudiante para participar en la ejecución de práctica universitaria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 Estrategias de promoción limitadas </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3.2 Desarticulación entre los programas académicos y la oficina de prácticas universitarias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3.3 Carencia de un espacio que permita conocer las empresas que ofertan prácticas universitarias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3.4 Múltiples opciones académicas para obtener título de pregrado.</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20285009"/>
                  </a:ext>
                </a:extLst>
              </a:tr>
              <a:tr h="181133">
                <a:tc vMerge="1">
                  <a:txBody>
                    <a:bodyPr/>
                    <a:lstStyle/>
                    <a:p>
                      <a:endParaRPr lang="es-CO"/>
                    </a:p>
                  </a:txBody>
                  <a:tcPr/>
                </a:tc>
                <a:tc>
                  <a:txBody>
                    <a:bodyPr/>
                    <a:lstStyle/>
                    <a:p>
                      <a:pPr algn="ctr">
                        <a:lnSpc>
                          <a:spcPct val="107000"/>
                        </a:lnSpc>
                        <a:spcAft>
                          <a:spcPts val="0"/>
                        </a:spcAft>
                      </a:pPr>
                      <a:r>
                        <a:rPr lang="es-CO" sz="1200" b="1" dirty="0">
                          <a:effectLst/>
                        </a:rPr>
                        <a:t>Efectos 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tc>
                  <a:txBody>
                    <a:bodyPr/>
                    <a:lstStyle/>
                    <a:p>
                      <a:pPr algn="ctr">
                        <a:lnSpc>
                          <a:spcPct val="107000"/>
                        </a:lnSpc>
                        <a:spcAft>
                          <a:spcPts val="0"/>
                        </a:spcAft>
                      </a:pPr>
                      <a:r>
                        <a:rPr lang="es-CO" sz="1200" b="1" dirty="0">
                          <a:effectLst/>
                        </a:rPr>
                        <a:t>Efectos indirectos</a:t>
                      </a:r>
                      <a:endParaRPr lang="es-CO"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6675" marR="36675" marT="0" marB="0" anchor="ctr">
                    <a:solidFill>
                      <a:srgbClr val="79C6FF"/>
                    </a:solidFill>
                  </a:tcPr>
                </a:tc>
                <a:extLst>
                  <a:ext uri="{0D108BD9-81ED-4DB2-BD59-A6C34878D82A}">
                    <a16:rowId xmlns:a16="http://schemas.microsoft.com/office/drawing/2014/main" val="1890901300"/>
                  </a:ext>
                </a:extLst>
              </a:tr>
              <a:tr h="0">
                <a:tc vMerge="1">
                  <a:txBody>
                    <a:bodyPr/>
                    <a:lstStyle/>
                    <a:p>
                      <a:endParaRPr lang="es-CO"/>
                    </a:p>
                  </a:txBody>
                  <a:tcPr/>
                </a:tc>
                <a:tc>
                  <a:txBody>
                    <a:bodyPr/>
                    <a:lstStyle/>
                    <a:p>
                      <a:pPr>
                        <a:lnSpc>
                          <a:spcPct val="107000"/>
                        </a:lnSpc>
                        <a:spcAft>
                          <a:spcPts val="0"/>
                        </a:spcAft>
                      </a:pPr>
                      <a:r>
                        <a:rPr lang="es-CO" sz="900">
                          <a:solidFill>
                            <a:srgbClr val="000000"/>
                          </a:solidFill>
                          <a:effectLst/>
                          <a:latin typeface="+mn-lt"/>
                          <a:ea typeface="Times New Roman" panose="02020603050405020304" pitchFamily="18" charset="0"/>
                          <a:cs typeface="Times New Roman" panose="02020603050405020304" pitchFamily="18" charset="0"/>
                        </a:rPr>
                        <a:t>Ausencia de legalización de las prácticas ejecutadas por los estudiantes de acuerdo a los procedimientos establecidos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1.1 Prácticas ejecutadas sin aval y cumplimiento de requisitos mínimos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1.2  Pérdidas de Escenarios de prácticas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404011323"/>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Bajos niveles de oportunidad de los estudiantes para desarrollar práctica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2.1.Disminución de los indicadores institucionales</a:t>
                      </a:r>
                      <a:br>
                        <a:rPr lang="es-CO" sz="900">
                          <a:solidFill>
                            <a:srgbClr val="000000"/>
                          </a:solidFill>
                          <a:effectLst/>
                          <a:latin typeface="+mn-lt"/>
                          <a:ea typeface="Times New Roman" panose="02020603050405020304" pitchFamily="18" charset="0"/>
                          <a:cs typeface="Times New Roman" panose="02020603050405020304" pitchFamily="18" charset="0"/>
                        </a:rPr>
                      </a:br>
                      <a:r>
                        <a:rPr lang="es-CO" sz="900">
                          <a:solidFill>
                            <a:srgbClr val="000000"/>
                          </a:solidFill>
                          <a:effectLst/>
                          <a:latin typeface="+mn-lt"/>
                          <a:ea typeface="Times New Roman" panose="02020603050405020304" pitchFamily="18" charset="0"/>
                          <a:cs typeface="Times New Roman" panose="02020603050405020304" pitchFamily="18" charset="0"/>
                        </a:rPr>
                        <a:t>2.2 Decreciente relación universidad empresa</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67708210"/>
                  </a:ext>
                </a:extLst>
              </a:tr>
              <a:tr h="0">
                <a:tc vMerge="1">
                  <a:txBody>
                    <a:bodyPr/>
                    <a:lstStyle/>
                    <a:p>
                      <a:endParaRPr lang="es-CO"/>
                    </a:p>
                  </a:txBody>
                  <a:tcPr/>
                </a:tc>
                <a:tc>
                  <a:txBody>
                    <a:bodyPr/>
                    <a:lstStyle/>
                    <a:p>
                      <a:pPr>
                        <a:lnSpc>
                          <a:spcPct val="107000"/>
                        </a:lnSpc>
                        <a:spcAft>
                          <a:spcPts val="800"/>
                        </a:spcAft>
                      </a:pPr>
                      <a:r>
                        <a:rPr lang="es-CO" sz="900">
                          <a:solidFill>
                            <a:srgbClr val="000000"/>
                          </a:solidFill>
                          <a:effectLst/>
                          <a:latin typeface="+mn-lt"/>
                          <a:ea typeface="Times New Roman" panose="02020603050405020304" pitchFamily="18" charset="0"/>
                          <a:cs typeface="Times New Roman" panose="02020603050405020304" pitchFamily="18" charset="0"/>
                        </a:rPr>
                        <a:t>Baja experiencia profesional en egresados.</a:t>
                      </a:r>
                      <a:endParaRPr lang="es-CO" sz="110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tc>
                  <a:txBody>
                    <a:bodyPr/>
                    <a:lstStyle/>
                    <a:p>
                      <a:pPr>
                        <a:lnSpc>
                          <a:spcPct val="107000"/>
                        </a:lnSpc>
                        <a:spcAft>
                          <a:spcPts val="800"/>
                        </a:spcAft>
                      </a:pPr>
                      <a:r>
                        <a:rPr lang="es-CO" sz="900" dirty="0">
                          <a:solidFill>
                            <a:srgbClr val="000000"/>
                          </a:solidFill>
                          <a:effectLst/>
                          <a:latin typeface="+mn-lt"/>
                          <a:ea typeface="Times New Roman" panose="02020603050405020304" pitchFamily="18" charset="0"/>
                          <a:cs typeface="Times New Roman" panose="02020603050405020304" pitchFamily="18" charset="0"/>
                        </a:rPr>
                        <a:t>3.1Incremento en los índices de desempleo en los egresados recién graduados</a:t>
                      </a:r>
                      <a:br>
                        <a:rPr lang="es-CO" sz="900" dirty="0">
                          <a:solidFill>
                            <a:srgbClr val="000000"/>
                          </a:solidFill>
                          <a:effectLst/>
                          <a:latin typeface="+mn-lt"/>
                          <a:ea typeface="Times New Roman" panose="02020603050405020304" pitchFamily="18" charset="0"/>
                          <a:cs typeface="Times New Roman" panose="02020603050405020304" pitchFamily="18" charset="0"/>
                        </a:rPr>
                      </a:br>
                      <a:r>
                        <a:rPr lang="es-CO" sz="900" dirty="0">
                          <a:solidFill>
                            <a:srgbClr val="000000"/>
                          </a:solidFill>
                          <a:effectLst/>
                          <a:latin typeface="+mn-lt"/>
                          <a:ea typeface="Times New Roman" panose="02020603050405020304" pitchFamily="18" charset="0"/>
                          <a:cs typeface="Times New Roman" panose="02020603050405020304" pitchFamily="18" charset="0"/>
                        </a:rPr>
                        <a:t>3.2 Aumento del empleo informal en la región</a:t>
                      </a:r>
                      <a:endParaRPr lang="es-CO" sz="1100" dirty="0">
                        <a:effectLst/>
                        <a:latin typeface="+mn-lt"/>
                        <a:ea typeface="Calibri" panose="020F0502020204030204" pitchFamily="34" charset="0"/>
                        <a:cs typeface="Times New Roman" panose="02020603050405020304" pitchFamily="18" charset="0"/>
                      </a:endParaRPr>
                    </a:p>
                  </a:txBody>
                  <a:tcPr marL="44450" marR="44450" marT="0" marB="0" anchor="ctr">
                    <a:solidFill>
                      <a:srgbClr val="D5EDFF"/>
                    </a:solidFill>
                  </a:tcPr>
                </a:tc>
                <a:extLst>
                  <a:ext uri="{0D108BD9-81ED-4DB2-BD59-A6C34878D82A}">
                    <a16:rowId xmlns:a16="http://schemas.microsoft.com/office/drawing/2014/main" val="1791280813"/>
                  </a:ext>
                </a:extLst>
              </a:tr>
            </a:tbl>
          </a:graphicData>
        </a:graphic>
      </p:graphicFrame>
      <p:sp>
        <p:nvSpPr>
          <p:cNvPr id="9" name="Rectángulo 8"/>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318215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Descripción del proyecto</a:t>
              </a:r>
              <a:endParaRPr lang="es-CO" sz="2800" b="1" dirty="0">
                <a:solidFill>
                  <a:srgbClr val="0060A8"/>
                </a:solidFill>
              </a:endParaRPr>
            </a:p>
          </p:txBody>
        </p:sp>
      </p:grpSp>
      <p:graphicFrame>
        <p:nvGraphicFramePr>
          <p:cNvPr id="7" name="3 Diagrama"/>
          <p:cNvGraphicFramePr/>
          <p:nvPr>
            <p:extLst>
              <p:ext uri="{D42A27DB-BD31-4B8C-83A1-F6EECF244321}">
                <p14:modId xmlns:p14="http://schemas.microsoft.com/office/powerpoint/2010/main" val="2841458154"/>
              </p:ext>
            </p:extLst>
          </p:nvPr>
        </p:nvGraphicFramePr>
        <p:xfrm>
          <a:off x="4377138" y="1676693"/>
          <a:ext cx="4103474" cy="4078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ángulo 1"/>
          <p:cNvSpPr/>
          <p:nvPr/>
        </p:nvSpPr>
        <p:spPr>
          <a:xfrm>
            <a:off x="155762" y="2543053"/>
            <a:ext cx="4070552" cy="3139321"/>
          </a:xfrm>
          <a:prstGeom prst="rect">
            <a:avLst/>
          </a:prstGeom>
        </p:spPr>
        <p:txBody>
          <a:bodyPr wrap="square">
            <a:spAutoFit/>
          </a:bodyPr>
          <a:lstStyle/>
          <a:p>
            <a:pPr algn="just"/>
            <a:r>
              <a:rPr lang="es-CO" dirty="0"/>
              <a:t>Este proyecto tiene como objetivo la definición de diferentes estrategias enfocadas a los grupos de interés identificados, que promuevan la vinculación de los estudiantes de pregrado de la Universidad al programa de prácticas universitarias, tanto empresariales como académicas que garantice su formación integral y se fortaleza la relación con la Empresa a nivel nacional e internacional.</a:t>
            </a:r>
          </a:p>
        </p:txBody>
      </p:sp>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169017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Objetivos del proyecto</a:t>
              </a:r>
              <a:endParaRPr lang="es-CO" sz="2800" b="1" dirty="0">
                <a:solidFill>
                  <a:srgbClr val="0060A8"/>
                </a:solidFill>
              </a:endParaRPr>
            </a:p>
          </p:txBody>
        </p:sp>
      </p:grpSp>
      <p:sp>
        <p:nvSpPr>
          <p:cNvPr id="7" name="TextBox 12"/>
          <p:cNvSpPr txBox="1">
            <a:spLocks/>
          </p:cNvSpPr>
          <p:nvPr/>
        </p:nvSpPr>
        <p:spPr>
          <a:xfrm>
            <a:off x="198343" y="1270268"/>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General</a:t>
            </a:r>
            <a:endParaRPr lang="es-CO" dirty="0">
              <a:solidFill>
                <a:srgbClr val="0060A8"/>
              </a:solidFill>
            </a:endParaRPr>
          </a:p>
        </p:txBody>
      </p:sp>
      <p:sp>
        <p:nvSpPr>
          <p:cNvPr id="8" name="TextBox 12"/>
          <p:cNvSpPr txBox="1">
            <a:spLocks/>
          </p:cNvSpPr>
          <p:nvPr/>
        </p:nvSpPr>
        <p:spPr>
          <a:xfrm>
            <a:off x="179439" y="2976521"/>
            <a:ext cx="7886700" cy="480131"/>
          </a:xfrm>
          <a:prstGeom prst="rect">
            <a:avLst/>
          </a:prstGeom>
          <a:noFill/>
        </p:spPr>
        <p:txBody>
          <a:bodyPr vert="horz" wrap="square" lIns="91440" tIns="45720" rIns="91440" bIns="45720" rtlCol="0" anchor="ctr">
            <a:spAutoFit/>
          </a:bodyPr>
          <a:lstStyle>
            <a:lvl1pPr algn="ctr" defTabSz="914400" rtl="0" eaLnBrk="1" latinLnBrk="0" hangingPunct="1">
              <a:lnSpc>
                <a:spcPct val="90000"/>
              </a:lnSpc>
              <a:spcBef>
                <a:spcPct val="0"/>
              </a:spcBef>
              <a:buNone/>
              <a:defRPr lang="en-US" sz="2800" b="1" kern="1200" cap="none" spc="0" dirty="0">
                <a:ln w="0"/>
                <a:solidFill>
                  <a:schemeClr val="accent5"/>
                </a:solidFill>
                <a:effectLst/>
                <a:latin typeface="+mn-lt"/>
                <a:ea typeface="+mj-ea"/>
                <a:cs typeface="+mj-cs"/>
              </a:defRPr>
            </a:lvl1pPr>
          </a:lstStyle>
          <a:p>
            <a:pPr algn="l"/>
            <a:r>
              <a:rPr lang="es-CO" dirty="0" smtClean="0">
                <a:solidFill>
                  <a:srgbClr val="0060A8"/>
                </a:solidFill>
              </a:rPr>
              <a:t>Específicos</a:t>
            </a:r>
            <a:endParaRPr lang="es-CO" dirty="0">
              <a:solidFill>
                <a:srgbClr val="0060A8"/>
              </a:solidFill>
            </a:endParaRPr>
          </a:p>
        </p:txBody>
      </p:sp>
      <p:sp>
        <p:nvSpPr>
          <p:cNvPr id="2" name="Rectángulo 1"/>
          <p:cNvSpPr/>
          <p:nvPr/>
        </p:nvSpPr>
        <p:spPr>
          <a:xfrm>
            <a:off x="225648" y="1822052"/>
            <a:ext cx="8351213" cy="646331"/>
          </a:xfrm>
          <a:prstGeom prst="rect">
            <a:avLst/>
          </a:prstGeom>
        </p:spPr>
        <p:txBody>
          <a:bodyPr wrap="square">
            <a:spAutoFit/>
          </a:bodyPr>
          <a:lstStyle/>
          <a:p>
            <a:r>
              <a:rPr lang="es-CO" dirty="0"/>
              <a:t>Articular la oferta y demanda de escenarios de prácticas que fortalezca la vinculación de estudiantes en el entorno.</a:t>
            </a:r>
          </a:p>
        </p:txBody>
      </p:sp>
      <p:sp>
        <p:nvSpPr>
          <p:cNvPr id="3" name="Rectángulo 2"/>
          <p:cNvSpPr/>
          <p:nvPr/>
        </p:nvSpPr>
        <p:spPr>
          <a:xfrm>
            <a:off x="179439" y="3719052"/>
            <a:ext cx="7700536" cy="2031325"/>
          </a:xfrm>
          <a:prstGeom prst="rect">
            <a:avLst/>
          </a:prstGeom>
        </p:spPr>
        <p:txBody>
          <a:bodyPr wrap="square">
            <a:spAutoFit/>
          </a:bodyPr>
          <a:lstStyle/>
          <a:p>
            <a:pPr marL="285750" lvl="0" indent="-285750">
              <a:buFont typeface="Wingdings" panose="05000000000000000000" pitchFamily="2" charset="2"/>
              <a:buChar char="Ø"/>
            </a:pPr>
            <a:r>
              <a:rPr lang="es-CO" dirty="0"/>
              <a:t>Optimizar los procedimientos institucionales para la ejecución de prácticas </a:t>
            </a:r>
            <a:r>
              <a:rPr lang="es-CO" dirty="0" smtClean="0"/>
              <a:t>universitarias.</a:t>
            </a:r>
            <a:endParaRPr lang="es-CO" dirty="0"/>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Incrementar </a:t>
            </a:r>
            <a:r>
              <a:rPr lang="es-CO" dirty="0"/>
              <a:t>el número de ofertas de práctica para los estudiantes de la </a:t>
            </a:r>
            <a:r>
              <a:rPr lang="es-CO" dirty="0" smtClean="0"/>
              <a:t>Universidad.</a:t>
            </a:r>
          </a:p>
          <a:p>
            <a:pPr marL="285750" lvl="0" indent="-285750">
              <a:buFont typeface="Wingdings" panose="05000000000000000000" pitchFamily="2" charset="2"/>
              <a:buChar char="Ø"/>
            </a:pPr>
            <a:endParaRPr lang="es-CO" dirty="0"/>
          </a:p>
          <a:p>
            <a:pPr marL="285750" lvl="0" indent="-285750">
              <a:buFont typeface="Wingdings" panose="05000000000000000000" pitchFamily="2" charset="2"/>
              <a:buChar char="Ø"/>
            </a:pPr>
            <a:r>
              <a:rPr lang="es-CO" dirty="0" smtClean="0"/>
              <a:t>Promocionar </a:t>
            </a:r>
            <a:r>
              <a:rPr lang="es-CO" dirty="0"/>
              <a:t>el programa de prácticas universitarias</a:t>
            </a:r>
            <a:r>
              <a:rPr lang="es-CO" sz="1600" dirty="0"/>
              <a:t>		</a:t>
            </a:r>
            <a:endParaRPr lang="es-CO" sz="1600" dirty="0">
              <a:ea typeface="Calibri" panose="020F0502020204030204" pitchFamily="34" charset="0"/>
              <a:cs typeface="Times New Roman" panose="02020603050405020304" pitchFamily="18" charset="0"/>
            </a:endParaRPr>
          </a:p>
        </p:txBody>
      </p:sp>
      <p:sp>
        <p:nvSpPr>
          <p:cNvPr id="11" name="Rectángulo 10"/>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1983074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6"/>
          <p:cNvGrpSpPr/>
          <p:nvPr/>
        </p:nvGrpSpPr>
        <p:grpSpPr>
          <a:xfrm>
            <a:off x="2191038" y="412377"/>
            <a:ext cx="6450938" cy="661471"/>
            <a:chOff x="4690885" y="1471730"/>
            <a:chExt cx="6531887" cy="1104489"/>
          </a:xfrm>
        </p:grpSpPr>
        <p:sp>
          <p:nvSpPr>
            <p:cNvPr id="5" name="Rectangle 3"/>
            <p:cNvSpPr/>
            <p:nvPr/>
          </p:nvSpPr>
          <p:spPr>
            <a:xfrm>
              <a:off x="4690885" y="1471730"/>
              <a:ext cx="6465957" cy="1104489"/>
            </a:xfrm>
            <a:prstGeom prst="rect">
              <a:avLst/>
            </a:prstGeom>
            <a:gradFill>
              <a:gsLst>
                <a:gs pos="37000">
                  <a:schemeClr val="bg1">
                    <a:lumMod val="75000"/>
                    <a:alpha val="31000"/>
                  </a:schemeClr>
                </a:gs>
                <a:gs pos="5000">
                  <a:schemeClr val="bg1">
                    <a:lumMod val="75000"/>
                  </a:scheme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rgbClr val="0060A8"/>
                </a:solidFill>
              </a:endParaRPr>
            </a:p>
          </p:txBody>
        </p:sp>
        <p:sp>
          <p:nvSpPr>
            <p:cNvPr id="6" name="TextBox 12"/>
            <p:cNvSpPr txBox="1"/>
            <p:nvPr/>
          </p:nvSpPr>
          <p:spPr>
            <a:xfrm>
              <a:off x="5486401" y="1604011"/>
              <a:ext cx="5736371" cy="873645"/>
            </a:xfrm>
            <a:prstGeom prst="rect">
              <a:avLst/>
            </a:prstGeom>
            <a:noFill/>
          </p:spPr>
          <p:txBody>
            <a:bodyPr wrap="square" rtlCol="0" anchor="ctr">
              <a:spAutoFit/>
            </a:bodyPr>
            <a:lstStyle/>
            <a:p>
              <a:r>
                <a:rPr lang="es-CO" sz="2800" b="1" dirty="0" smtClean="0">
                  <a:solidFill>
                    <a:srgbClr val="0060A8"/>
                  </a:solidFill>
                </a:rPr>
                <a:t>Planes operativos</a:t>
              </a:r>
              <a:endParaRPr lang="es-CO" sz="2800" b="1" dirty="0">
                <a:solidFill>
                  <a:srgbClr val="0060A8"/>
                </a:solidFill>
              </a:endParaRPr>
            </a:p>
          </p:txBody>
        </p:sp>
      </p:grpSp>
      <p:graphicFrame>
        <p:nvGraphicFramePr>
          <p:cNvPr id="7" name="Tabla 6"/>
          <p:cNvGraphicFramePr>
            <a:graphicFrameLocks noGrp="1"/>
          </p:cNvGraphicFramePr>
          <p:nvPr>
            <p:extLst>
              <p:ext uri="{D42A27DB-BD31-4B8C-83A1-F6EECF244321}">
                <p14:modId xmlns:p14="http://schemas.microsoft.com/office/powerpoint/2010/main" val="128838776"/>
              </p:ext>
            </p:extLst>
          </p:nvPr>
        </p:nvGraphicFramePr>
        <p:xfrm>
          <a:off x="160645" y="1253078"/>
          <a:ext cx="7674508" cy="5437611"/>
        </p:xfrm>
        <a:graphic>
          <a:graphicData uri="http://schemas.openxmlformats.org/drawingml/2006/table">
            <a:tbl>
              <a:tblPr firstRow="1" firstCol="1" bandRow="1">
                <a:tableStyleId>{5940675A-B579-460E-94D1-54222C63F5DA}</a:tableStyleId>
              </a:tblPr>
              <a:tblGrid>
                <a:gridCol w="2385331">
                  <a:extLst>
                    <a:ext uri="{9D8B030D-6E8A-4147-A177-3AD203B41FA5}">
                      <a16:colId xmlns:a16="http://schemas.microsoft.com/office/drawing/2014/main" val="622973615"/>
                    </a:ext>
                  </a:extLst>
                </a:gridCol>
                <a:gridCol w="5289177">
                  <a:extLst>
                    <a:ext uri="{9D8B030D-6E8A-4147-A177-3AD203B41FA5}">
                      <a16:colId xmlns:a16="http://schemas.microsoft.com/office/drawing/2014/main" val="2008709917"/>
                    </a:ext>
                  </a:extLst>
                </a:gridCol>
              </a:tblGrid>
              <a:tr h="201867">
                <a:tc>
                  <a:txBody>
                    <a:bodyPr/>
                    <a:lstStyle/>
                    <a:p>
                      <a:pPr algn="ctr">
                        <a:lnSpc>
                          <a:spcPct val="107000"/>
                        </a:lnSpc>
                        <a:spcAft>
                          <a:spcPts val="0"/>
                        </a:spcAft>
                      </a:pPr>
                      <a:r>
                        <a:rPr lang="es-CO" sz="2000" b="1" dirty="0" smtClean="0">
                          <a:solidFill>
                            <a:schemeClr val="tx1"/>
                          </a:solidFill>
                          <a:effectLst/>
                        </a:rPr>
                        <a:t>Plan operativo</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tc>
                  <a:txBody>
                    <a:bodyPr/>
                    <a:lstStyle/>
                    <a:p>
                      <a:pPr algn="ctr">
                        <a:lnSpc>
                          <a:spcPct val="107000"/>
                        </a:lnSpc>
                        <a:spcAft>
                          <a:spcPts val="0"/>
                        </a:spcAft>
                      </a:pPr>
                      <a:r>
                        <a:rPr lang="es-CO" sz="2000" b="1" dirty="0" smtClean="0">
                          <a:solidFill>
                            <a:schemeClr val="tx1"/>
                          </a:solidFill>
                          <a:effectLst/>
                        </a:rPr>
                        <a:t>Acciones</a:t>
                      </a:r>
                      <a:endParaRPr lang="es-CO"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2592" marR="32592" marT="0" marB="0" anchor="ctr">
                    <a:solidFill>
                      <a:srgbClr val="79C6FF"/>
                    </a:solidFill>
                  </a:tcPr>
                </a:tc>
                <a:extLst>
                  <a:ext uri="{0D108BD9-81ED-4DB2-BD59-A6C34878D82A}">
                    <a16:rowId xmlns:a16="http://schemas.microsoft.com/office/drawing/2014/main" val="3686363448"/>
                  </a:ext>
                </a:extLst>
              </a:tr>
              <a:tr h="295411">
                <a:tc>
                  <a:txBody>
                    <a:bodyPr/>
                    <a:lstStyle/>
                    <a:p>
                      <a:pPr algn="ctr">
                        <a:lnSpc>
                          <a:spcPct val="107000"/>
                        </a:lnSpc>
                        <a:spcAft>
                          <a:spcPts val="0"/>
                        </a:spcAft>
                      </a:pPr>
                      <a:r>
                        <a:rPr lang="es-CO" sz="1600" b="1" kern="1200" dirty="0" smtClean="0">
                          <a:solidFill>
                            <a:schemeClr val="tx1"/>
                          </a:solidFill>
                          <a:effectLst/>
                          <a:latin typeface="+mn-lt"/>
                          <a:ea typeface="+mn-ea"/>
                          <a:cs typeface="+mn-cs"/>
                        </a:rPr>
                        <a:t>Mejoramiento continuo programa prácticas Universitarias</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Revisión de la pertinencia de los trámites requeridos para que los estudiantes se vinculen a prácticas	. Actualización del sistema de información de las prácticas universitarias. Actualización del acuerdo que reglamenta las prácticas universitarias. Reducir tiempos requeridos entre cada tramite. Revisión de los requerimientos procedimentales de los entes de control. Seguimiento a las prácticas universitarias en ejecución. Participación en redes de fortalecimiento de prácticas. Asesoría y acompañamiento permanente a la comunidad estudiantil, docentes y empresarios. Consolidación de la evaluación de las prácticas y retroalimentación a programas académicos.</a:t>
                      </a:r>
                      <a:endParaRPr lang="es-CO" sz="13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877856177"/>
                  </a:ext>
                </a:extLst>
              </a:tr>
              <a:tr h="332761">
                <a:tc>
                  <a:txBody>
                    <a:bodyPr/>
                    <a:lstStyle/>
                    <a:p>
                      <a:pPr algn="ctr">
                        <a:lnSpc>
                          <a:spcPct val="107000"/>
                        </a:lnSpc>
                        <a:spcAft>
                          <a:spcPts val="0"/>
                        </a:spcAft>
                      </a:pPr>
                      <a:r>
                        <a:rPr lang="es-CO" sz="1600" b="1" kern="1200" dirty="0" smtClean="0">
                          <a:solidFill>
                            <a:schemeClr val="tx1"/>
                          </a:solidFill>
                          <a:effectLst/>
                          <a:latin typeface="+mn-lt"/>
                          <a:ea typeface="+mn-ea"/>
                          <a:cs typeface="+mn-cs"/>
                        </a:rPr>
                        <a:t>Estrategias de fortalecimiento de Ofertas de práctica universitaria</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algn="just">
                        <a:lnSpc>
                          <a:spcPct val="107000"/>
                        </a:lnSpc>
                        <a:spcAft>
                          <a:spcPts val="0"/>
                        </a:spcAft>
                      </a:pPr>
                      <a:r>
                        <a:rPr lang="es-CO" sz="1300" kern="1200" dirty="0" smtClean="0">
                          <a:solidFill>
                            <a:schemeClr val="tx1"/>
                          </a:solidFill>
                          <a:effectLst/>
                          <a:latin typeface="+mn-lt"/>
                          <a:ea typeface="+mn-ea"/>
                          <a:cs typeface="+mn-cs"/>
                        </a:rPr>
                        <a:t>Acompañamiento a las empresas que tienen estudiantes en práctica. Visitas a empresas para gestionar nuevos escenarios de práctica. Asesoría a empresarios para la oferta de prácticas. Visitas para gestionar el incremento de cupos para estudiantes en las empresas actualmente vinculadas. Socialización de beneficios tributarios para empresarios que cumplen cuota de aprendizaje. Consolidación y gestión de base de datos empresas a nivel nacional e internacional. Seguimiento permanente a la publicación de ofertas y la postulación de estudiantes. Suscripción y renovación convenios marco para prácticas académicas.</a:t>
                      </a:r>
                      <a:endParaRPr lang="es-CO" sz="13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3717268228"/>
                  </a:ext>
                </a:extLst>
              </a:tr>
              <a:tr h="1305539">
                <a:tc>
                  <a:txBody>
                    <a:bodyPr/>
                    <a:lstStyle/>
                    <a:p>
                      <a:pPr marL="0" algn="ctr" defTabSz="914400" rtl="0" eaLnBrk="1" latinLnBrk="0" hangingPunct="1">
                        <a:lnSpc>
                          <a:spcPct val="107000"/>
                        </a:lnSpc>
                        <a:spcAft>
                          <a:spcPts val="0"/>
                        </a:spcAft>
                      </a:pPr>
                      <a:r>
                        <a:rPr lang="es-CO" sz="1600" b="1" kern="1200" dirty="0" smtClean="0">
                          <a:solidFill>
                            <a:schemeClr val="tx1"/>
                          </a:solidFill>
                          <a:effectLst/>
                          <a:latin typeface="+mn-lt"/>
                          <a:ea typeface="+mn-ea"/>
                          <a:cs typeface="+mn-cs"/>
                        </a:rPr>
                        <a:t>Estrategias de promoción y difusión del programa de prácticas en la comunidad estudiantil</a:t>
                      </a:r>
                      <a:endParaRPr lang="es-CO" sz="1400" b="1" kern="1200" dirty="0">
                        <a:solidFill>
                          <a:schemeClr val="tx1"/>
                        </a:solidFill>
                        <a:effectLst/>
                        <a:latin typeface="+mn-lt"/>
                        <a:ea typeface="+mn-ea"/>
                        <a:cs typeface="+mn-cs"/>
                      </a:endParaRPr>
                    </a:p>
                  </a:txBody>
                  <a:tcPr marL="32592" marR="32592" marT="0" marB="0" anchor="ctr">
                    <a:solidFill>
                      <a:srgbClr val="79C6FF"/>
                    </a:solidFill>
                  </a:tcPr>
                </a:tc>
                <a:tc>
                  <a:txBody>
                    <a:bodyPr/>
                    <a:lstStyle/>
                    <a:p>
                      <a:pPr marL="0" algn="just" defTabSz="914400" rtl="0" eaLnBrk="1" latinLnBrk="0" hangingPunct="1">
                        <a:lnSpc>
                          <a:spcPct val="107000"/>
                        </a:lnSpc>
                        <a:spcAft>
                          <a:spcPts val="0"/>
                        </a:spcAft>
                      </a:pPr>
                      <a:r>
                        <a:rPr lang="es-CO" sz="1300" kern="1200" dirty="0" smtClean="0">
                          <a:solidFill>
                            <a:schemeClr val="tx1"/>
                          </a:solidFill>
                          <a:effectLst/>
                          <a:latin typeface="+mn-lt"/>
                          <a:ea typeface="+mn-ea"/>
                          <a:cs typeface="+mn-cs"/>
                        </a:rPr>
                        <a:t>Definición de los contenidos del taller de prácticas. Ejecución del taller de prácticas para promoción de prácticas. Promoción en medios digitales del programa de prácticas de manera segmentada de acuerdo a las necesidades. Programación de feria universitaria para la promoción de prácticas. Estrategias para promoción por facultades con estudiantes de últimos semestres. Estrategias de promoción interna de ofertas de práctica.</a:t>
                      </a:r>
                      <a:endParaRPr lang="es-CO" sz="1300" kern="1200" dirty="0">
                        <a:solidFill>
                          <a:schemeClr val="tx1"/>
                        </a:solidFill>
                        <a:effectLst/>
                        <a:latin typeface="+mn-lt"/>
                        <a:ea typeface="+mn-ea"/>
                        <a:cs typeface="+mn-cs"/>
                      </a:endParaRPr>
                    </a:p>
                  </a:txBody>
                  <a:tcPr marL="32592" marR="32592" marT="0" marB="0" anchor="ctr">
                    <a:solidFill>
                      <a:srgbClr val="D5EDFF"/>
                    </a:solidFill>
                  </a:tcPr>
                </a:tc>
                <a:extLst>
                  <a:ext uri="{0D108BD9-81ED-4DB2-BD59-A6C34878D82A}">
                    <a16:rowId xmlns:a16="http://schemas.microsoft.com/office/drawing/2014/main" val="2252443017"/>
                  </a:ext>
                </a:extLst>
              </a:tr>
            </a:tbl>
          </a:graphicData>
        </a:graphic>
      </p:graphicFrame>
      <p:sp>
        <p:nvSpPr>
          <p:cNvPr id="8" name="Rectángulo 7"/>
          <p:cNvSpPr/>
          <p:nvPr/>
        </p:nvSpPr>
        <p:spPr>
          <a:xfrm rot="16200000">
            <a:off x="6642941" y="3271013"/>
            <a:ext cx="4609776" cy="215444"/>
          </a:xfrm>
          <a:prstGeom prst="rect">
            <a:avLst/>
          </a:prstGeom>
        </p:spPr>
        <p:txBody>
          <a:bodyPr wrap="square">
            <a:spAutoFit/>
          </a:bodyPr>
          <a:lstStyle/>
          <a:p>
            <a:pPr algn="ctr"/>
            <a:r>
              <a:rPr lang="es-CO" sz="800" dirty="0" smtClean="0">
                <a:solidFill>
                  <a:schemeClr val="bg1">
                    <a:lumMod val="50000"/>
                  </a:schemeClr>
                </a:solidFill>
                <a:latin typeface="Arial Rounded MT Bold" panose="020F0704030504030204" pitchFamily="34" charset="0"/>
              </a:rPr>
              <a:t>16. </a:t>
            </a:r>
            <a:r>
              <a:rPr lang="es-CO" sz="800" dirty="0">
                <a:solidFill>
                  <a:schemeClr val="bg1">
                    <a:lumMod val="50000"/>
                  </a:schemeClr>
                </a:solidFill>
                <a:latin typeface="Arial Rounded MT Bold" panose="020F0704030504030204" pitchFamily="34" charset="0"/>
              </a:rPr>
              <a:t>Vinculación de los estudiantes en el entorno a través de las prácticas universitarias</a:t>
            </a:r>
          </a:p>
        </p:txBody>
      </p:sp>
    </p:spTree>
    <p:extLst>
      <p:ext uri="{BB962C8B-B14F-4D97-AF65-F5344CB8AC3E}">
        <p14:creationId xmlns:p14="http://schemas.microsoft.com/office/powerpoint/2010/main" val="40833836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es" id="{DEBE8DB2-F645-45A6-9D9A-FECF618B095A}" vid="{89755DBF-F4C9-4372-9FFF-6D7F6A005EF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4268</TotalTime>
  <Words>1266</Words>
  <Application>Microsoft Office PowerPoint</Application>
  <PresentationFormat>Presentación en pantalla (4:3)</PresentationFormat>
  <Paragraphs>88</Paragraphs>
  <Slides>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6</vt:i4>
      </vt:variant>
    </vt:vector>
  </HeadingPairs>
  <TitlesOfParts>
    <vt:vector size="15" baseType="lpstr">
      <vt:lpstr>Arial</vt:lpstr>
      <vt:lpstr>Arial Narrow</vt:lpstr>
      <vt:lpstr>Arial Rounded MT Bold</vt:lpstr>
      <vt:lpstr>Calibri</vt:lpstr>
      <vt:lpstr>Calibri Light</vt:lpstr>
      <vt:lpstr>Khmer UI</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UTP</dc:creator>
  <cp:lastModifiedBy>julian andrés valencia quintero</cp:lastModifiedBy>
  <cp:revision>616</cp:revision>
  <cp:lastPrinted>2017-05-16T14:27:28Z</cp:lastPrinted>
  <dcterms:created xsi:type="dcterms:W3CDTF">2017-03-06T22:18:18Z</dcterms:created>
  <dcterms:modified xsi:type="dcterms:W3CDTF">2024-03-11T16:43:28Z</dcterms:modified>
</cp:coreProperties>
</file>