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100" b="1" u="none" dirty="0" smtClean="0">
              <a:solidFill>
                <a:schemeClr val="tx2">
                  <a:lumMod val="50000"/>
                </a:schemeClr>
              </a:solidFill>
              <a:latin typeface="+mn-lt"/>
              <a:cs typeface="Khmer UI" panose="020B0502040204020203" pitchFamily="34" charset="0"/>
            </a:rPr>
            <a:t>Unidades organizacionales: </a:t>
          </a:r>
          <a:r>
            <a:rPr lang="es-CO" sz="1100" dirty="0" smtClean="0"/>
            <a:t>Rectoría, Oficina de Planeación,  Facultades, Jardín Botánico, Centro de Innovación y Desarrollo Tecnológico</a:t>
          </a:r>
          <a:endParaRPr lang="es-CO" sz="9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100" b="1" u="none" dirty="0" smtClean="0">
              <a:solidFill>
                <a:schemeClr val="tx2">
                  <a:lumMod val="50000"/>
                </a:schemeClr>
              </a:solidFill>
              <a:latin typeface="+mn-lt"/>
              <a:cs typeface="Khmer UI" panose="020B0502040204020203" pitchFamily="34" charset="0"/>
            </a:rPr>
            <a:t>Beneficiarios: </a:t>
          </a:r>
          <a:r>
            <a:rPr lang="es-CO" sz="1100" dirty="0" smtClean="0"/>
            <a:t>El proyecto al estar vinculado a la Red de Nodos de Innovación, Ciencia y Tecnología ha sido formulado inicialmente para beneficiar a toda la población de Risaralda de manera general, mejorando las condiciones para el desarrollo tecnológico, orientado hacia una sociedad y economía del conocimiento; de manera específica busca beneficiar a las empresas e instituciones de base ambiental que puedan desarrollar procesos de innovación en biodiversidad. Actualmente el Nodo está conformado por 17 instituciones entre universidades, empresas, entidades gubernamentales y </a:t>
          </a:r>
          <a:r>
            <a:rPr lang="es-CO" sz="1100" dirty="0" err="1" smtClean="0"/>
            <a:t>ONG´s</a:t>
          </a:r>
          <a:r>
            <a:rPr lang="es-CO" sz="1100" dirty="0" smtClean="0"/>
            <a:t>.</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100" b="0" dirty="0" smtClean="0">
              <a:solidFill>
                <a:schemeClr val="tx2">
                  <a:lumMod val="50000"/>
                </a:schemeClr>
              </a:solidFill>
              <a:latin typeface="+mn-lt"/>
              <a:cs typeface="Khmer UI" panose="020B0502040204020203" pitchFamily="34" charset="0"/>
            </a:rPr>
            <a:t>Alcaldía de Pereira, Gobernación de Risaralda, Parques Nacional, UNISARC, Universidad Católica, Corporación Autónoma Regional de Risaralda CARDER</a:t>
          </a:r>
          <a:endParaRPr lang="es-ES" sz="9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5610" custScaleY="81210">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64429" custScaleY="10088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6419" custScaleY="28777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2678" y="368862"/>
          <a:ext cx="2245869" cy="648035"/>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1658" y="387842"/>
        <a:ext cx="2207909" cy="610075"/>
      </dsp:txXfrm>
    </dsp:sp>
    <dsp:sp modelId="{107B593D-2B7E-47A1-B237-2D44EE17772E}">
      <dsp:nvSpPr>
        <dsp:cNvPr id="0" name=""/>
        <dsp:cNvSpPr/>
      </dsp:nvSpPr>
      <dsp:spPr>
        <a:xfrm>
          <a:off x="227265" y="1016898"/>
          <a:ext cx="224586" cy="476739"/>
        </a:xfrm>
        <a:custGeom>
          <a:avLst/>
          <a:gdLst/>
          <a:ahLst/>
          <a:cxnLst/>
          <a:rect l="0" t="0" r="0" b="0"/>
          <a:pathLst>
            <a:path>
              <a:moveTo>
                <a:pt x="0" y="0"/>
              </a:moveTo>
              <a:lnTo>
                <a:pt x="0" y="476739"/>
              </a:lnTo>
              <a:lnTo>
                <a:pt x="224586" y="476739"/>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51852" y="1230503"/>
          <a:ext cx="3790849" cy="52626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CO" sz="11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Rectoría, Oficina de Planeación,  Facultades, Jardín Botánico, Centro de Innovación y Desarrollo Tecnológico</a:t>
          </a:r>
          <a:endParaRPr lang="es-CO" sz="900" kern="1200" dirty="0"/>
        </a:p>
      </dsp:txBody>
      <dsp:txXfrm>
        <a:off x="467266" y="1245917"/>
        <a:ext cx="3760021" cy="495441"/>
      </dsp:txXfrm>
    </dsp:sp>
    <dsp:sp modelId="{94DEC999-591D-4E68-9D00-6890F125307D}">
      <dsp:nvSpPr>
        <dsp:cNvPr id="0" name=""/>
        <dsp:cNvSpPr/>
      </dsp:nvSpPr>
      <dsp:spPr>
        <a:xfrm>
          <a:off x="227265" y="1016898"/>
          <a:ext cx="224586" cy="1228781"/>
        </a:xfrm>
        <a:custGeom>
          <a:avLst/>
          <a:gdLst/>
          <a:ahLst/>
          <a:cxnLst/>
          <a:rect l="0" t="0" r="0" b="0"/>
          <a:pathLst>
            <a:path>
              <a:moveTo>
                <a:pt x="0" y="0"/>
              </a:moveTo>
              <a:lnTo>
                <a:pt x="0" y="1228781"/>
              </a:lnTo>
              <a:lnTo>
                <a:pt x="224586" y="122878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51852" y="1918781"/>
          <a:ext cx="3778604" cy="65379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100" b="0" kern="1200" dirty="0" smtClean="0">
              <a:solidFill>
                <a:schemeClr val="tx2">
                  <a:lumMod val="50000"/>
                </a:schemeClr>
              </a:solidFill>
              <a:latin typeface="+mn-lt"/>
              <a:cs typeface="Khmer UI" panose="020B0502040204020203" pitchFamily="34" charset="0"/>
            </a:rPr>
            <a:t>Alcaldía de Pereira, Gobernación de Risaralda, Parques Nacional, UNISARC, Universidad Católica, Corporación Autónoma Regional de Risaralda CARDER</a:t>
          </a:r>
          <a:endParaRPr lang="es-ES" sz="900" b="0" kern="1200" dirty="0"/>
        </a:p>
      </dsp:txBody>
      <dsp:txXfrm>
        <a:off x="471001" y="1937930"/>
        <a:ext cx="3740306" cy="615498"/>
      </dsp:txXfrm>
    </dsp:sp>
    <dsp:sp modelId="{983EE482-34B4-4DDE-A5BB-56DAF2F5E8D4}">
      <dsp:nvSpPr>
        <dsp:cNvPr id="0" name=""/>
        <dsp:cNvSpPr/>
      </dsp:nvSpPr>
      <dsp:spPr>
        <a:xfrm>
          <a:off x="227265" y="1016898"/>
          <a:ext cx="224586" cy="2650136"/>
        </a:xfrm>
        <a:custGeom>
          <a:avLst/>
          <a:gdLst/>
          <a:ahLst/>
          <a:cxnLst/>
          <a:rect l="0" t="0" r="0" b="0"/>
          <a:pathLst>
            <a:path>
              <a:moveTo>
                <a:pt x="0" y="0"/>
              </a:moveTo>
              <a:lnTo>
                <a:pt x="0" y="2650136"/>
              </a:lnTo>
              <a:lnTo>
                <a:pt x="224586" y="265013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51852" y="2734586"/>
          <a:ext cx="3799238" cy="186489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CO" sz="1100" b="1" u="none" kern="1200" dirty="0" smtClean="0">
              <a:solidFill>
                <a:schemeClr val="tx2">
                  <a:lumMod val="50000"/>
                </a:schemeClr>
              </a:solidFill>
              <a:latin typeface="+mn-lt"/>
              <a:cs typeface="Khmer UI" panose="020B0502040204020203" pitchFamily="34" charset="0"/>
            </a:rPr>
            <a:t>Beneficiarios: </a:t>
          </a:r>
          <a:r>
            <a:rPr lang="es-CO" sz="1100" kern="1200" dirty="0" smtClean="0"/>
            <a:t>El proyecto al estar vinculado a la Red de Nodos de Innovación, Ciencia y Tecnología ha sido formulado inicialmente para beneficiar a toda la población de Risaralda de manera general, mejorando las condiciones para el desarrollo tecnológico, orientado hacia una sociedad y economía del conocimiento; de manera específica busca beneficiar a las empresas e instituciones de base ambiental que puedan desarrollar procesos de innovación en biodiversidad. Actualmente el Nodo está conformado por 17 instituciones entre universidades, empresas, entidades gubernamentales y </a:t>
          </a:r>
          <a:r>
            <a:rPr lang="es-CO" sz="1100" kern="1200" dirty="0" err="1" smtClean="0"/>
            <a:t>ONG´s</a:t>
          </a:r>
          <a:r>
            <a:rPr lang="es-CO" sz="1100" kern="1200" dirty="0" smtClean="0"/>
            <a:t>.</a:t>
          </a:r>
          <a:endParaRPr lang="es-CO" sz="1400" b="0" kern="1200" dirty="0">
            <a:latin typeface="+mn-lt"/>
          </a:endParaRPr>
        </a:p>
      </dsp:txBody>
      <dsp:txXfrm>
        <a:off x="506473" y="2789207"/>
        <a:ext cx="3689996" cy="1755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150980"/>
            <a:ext cx="3639668" cy="948979"/>
            <a:chOff x="3812494" y="1454131"/>
            <a:chExt cx="7410278" cy="114252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85012"/>
              <a:ext cx="5736374" cy="1111641"/>
            </a:xfrm>
            <a:prstGeom prst="rect">
              <a:avLst/>
            </a:prstGeom>
            <a:noFill/>
          </p:spPr>
          <p:txBody>
            <a:bodyPr wrap="square" rtlCol="0" anchor="ctr">
              <a:spAutoFit/>
            </a:bodyPr>
            <a:lstStyle/>
            <a:p>
              <a:r>
                <a:rPr lang="es-CO" b="1" dirty="0"/>
                <a:t>Proyecto</a:t>
              </a:r>
            </a:p>
            <a:p>
              <a:r>
                <a:rPr lang="es-CO" dirty="0"/>
                <a:t>Nodo de Innovación en Biodiversidad</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18</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751595" y="3126921"/>
            <a:ext cx="2796185" cy="3525471"/>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613612452"/>
              </p:ext>
            </p:extLst>
          </p:nvPr>
        </p:nvGraphicFramePr>
        <p:xfrm>
          <a:off x="151682" y="1341331"/>
          <a:ext cx="7468319" cy="501703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PDI2028 – CGT - </a:t>
                      </a:r>
                      <a:r>
                        <a:rPr lang="es-CO" sz="1200" dirty="0" smtClean="0">
                          <a:solidFill>
                            <a:srgbClr val="000000"/>
                          </a:solidFill>
                          <a:effectLst/>
                          <a:latin typeface="+mn-lt"/>
                          <a:ea typeface="Times New Roman" panose="02020603050405020304" pitchFamily="18" charset="0"/>
                          <a:cs typeface="Times New Roman" panose="02020603050405020304" pitchFamily="18" charset="0"/>
                        </a:rPr>
                        <a:t>18</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Rectoría, Oficina de Planeación,  Facultades, Jardín Botánico, Centro de Innovación y Desarrollo Tecnológico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81593438"/>
                  </a:ext>
                </a:extLst>
              </a:tr>
              <a:tr h="290363">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24120" y="1271070"/>
            <a:ext cx="8220633" cy="1892826"/>
          </a:xfrm>
          <a:prstGeom prst="rect">
            <a:avLst/>
          </a:prstGeom>
        </p:spPr>
        <p:txBody>
          <a:bodyPr wrap="square">
            <a:spAutoFit/>
          </a:bodyPr>
          <a:lstStyle/>
          <a:p>
            <a:pPr algn="just"/>
            <a:r>
              <a:rPr lang="es-CO" sz="1300" dirty="0"/>
              <a:t>Existe en la actualidad un bajo uso y desarticulación de las capacidades instaladas en la región para la gestión estratégica de la innovación en biodiversidad, lo anterior por diferentes aspectos: las empresas e instituciones de base ambiental no realizan procesos de innovación usando la biodiversidad para el desarrollo competitivo del departamento, adicionalmente, hay pocos proyectos de innovación en biodiversidad y bajos niveles de apropiación social de la biodiversidad.</a:t>
            </a:r>
          </a:p>
          <a:p>
            <a:pPr algn="just"/>
            <a:r>
              <a:rPr lang="es-CO" sz="1300" dirty="0"/>
              <a:t> </a:t>
            </a:r>
          </a:p>
          <a:p>
            <a:pPr algn="just"/>
            <a:r>
              <a:rPr lang="es-CO" sz="1300" dirty="0"/>
              <a:t>Todo lo anterior conlleva a que haya Pérdida de competitividad de las empresas de base ambiental de la región, sumado a los débiles mecanismos e instrumentos para el fomento de la innovación y la limitada capacidad de gestión de recursos con entidades nacionales o internacionales.</a:t>
            </a:r>
          </a:p>
        </p:txBody>
      </p:sp>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graphicFrame>
        <p:nvGraphicFramePr>
          <p:cNvPr id="7" name="Tabla 6"/>
          <p:cNvGraphicFramePr>
            <a:graphicFrameLocks noGrp="1"/>
          </p:cNvGraphicFramePr>
          <p:nvPr>
            <p:extLst>
              <p:ext uri="{D42A27DB-BD31-4B8C-83A1-F6EECF244321}">
                <p14:modId xmlns:p14="http://schemas.microsoft.com/office/powerpoint/2010/main" val="2918796579"/>
              </p:ext>
            </p:extLst>
          </p:nvPr>
        </p:nvGraphicFramePr>
        <p:xfrm>
          <a:off x="287924" y="3235481"/>
          <a:ext cx="7430689" cy="3489706"/>
        </p:xfrm>
        <a:graphic>
          <a:graphicData uri="http://schemas.openxmlformats.org/drawingml/2006/table">
            <a:tbl>
              <a:tblPr firstRow="1" firstCol="1" bandRow="1">
                <a:tableStyleId>{5940675A-B579-460E-94D1-54222C63F5DA}</a:tableStyleId>
              </a:tblPr>
              <a:tblGrid>
                <a:gridCol w="1257502">
                  <a:extLst>
                    <a:ext uri="{9D8B030D-6E8A-4147-A177-3AD203B41FA5}">
                      <a16:colId xmlns:a16="http://schemas.microsoft.com/office/drawing/2014/main" val="235893282"/>
                    </a:ext>
                  </a:extLst>
                </a:gridCol>
                <a:gridCol w="2521216">
                  <a:extLst>
                    <a:ext uri="{9D8B030D-6E8A-4147-A177-3AD203B41FA5}">
                      <a16:colId xmlns:a16="http://schemas.microsoft.com/office/drawing/2014/main" val="152103896"/>
                    </a:ext>
                  </a:extLst>
                </a:gridCol>
                <a:gridCol w="3651971">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Bajo uso y desarticulación de las capacidades instaladas en la región para la gestión estratégica de la innovación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Empresas e instituciones  de base ambiental  que no realizan procesos de innovación usando la biodiversidad para el desarrollo competitivo del departamento</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Débil conocimiento de la biodiversidad para usos productivos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Alianzas insuficientes entre las empresas y la universidad para generar innovación en biodiversidad</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Pocos proyectos de innovación en biodiversidad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Limitadas fuentes de recursos para el desarrollo de procesos de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Débil sinergia para trabajos colaborativos entre los grupos de investigación.</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Bajos Niveles de apropiación social de la biodiversidad</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Escasas estrategias de ASCTI en la región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Poco aprovechamiento del conocimiento generado por las universidad por parte de la comunidad</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Pérdida de competitividad de las empresas de base ambiental  de la región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Productos y servicios de bajo contenido tecnológico</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Limitación para penetrar mercados</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Débiles mecanismos e instrumentos para el fomento de la innovación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Falta de sostenibilidad para grupos enfocados a la innovación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Perdida de la biodiversidad por inadecuado uso </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 Limitada capacidad de gestión de recursos con entidades nacionales o internacionales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Aprovechamiento limitado y parcial de los instrumentos y mecanismos existentes</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Escasos recursos privados y públicos gestionados para la innovación</a:t>
                      </a: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847542957"/>
              </p:ext>
            </p:extLst>
          </p:nvPr>
        </p:nvGraphicFramePr>
        <p:xfrm>
          <a:off x="4164089" y="1153070"/>
          <a:ext cx="4253769" cy="501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7833" y="1959888"/>
            <a:ext cx="3779744" cy="4031873"/>
          </a:xfrm>
          <a:prstGeom prst="rect">
            <a:avLst/>
          </a:prstGeom>
        </p:spPr>
        <p:txBody>
          <a:bodyPr wrap="square">
            <a:spAutoFit/>
          </a:bodyPr>
          <a:lstStyle/>
          <a:p>
            <a:pPr algn="just"/>
            <a:r>
              <a:rPr lang="es-CO" sz="1600" dirty="0"/>
              <a:t>El nodo de Innovación en Biodiversidad, hace parte de la Red de Nodos de Innovación, Ciencia y Tecnología, la cual es una estrategia de desarrollo de ciudad y del departamento con impacto regional, que permitirá mejorar la competitividad y calidad de vida, a través de la generación de valor agregado para potencializar la gran oferta de servicios de las empresas de la región. Actualmente la UTP y la CARDER realizan la gerencia del Nodo.  Su propósito principal es el conocimiento, conservación, uso y manejo ético de la Biodiversidad para la sostenibilidad y competitividad de los socio-ecosistema a través de la articulación de diferentes actores.</a:t>
            </a:r>
          </a:p>
        </p:txBody>
      </p:sp>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54246"/>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Potenciar y aumentar las capacidades regionales para la gestión estratégica de la innovación en biodiversidad</a:t>
            </a:r>
          </a:p>
        </p:txBody>
      </p:sp>
      <p:sp>
        <p:nvSpPr>
          <p:cNvPr id="3" name="Rectángulo 2"/>
          <p:cNvSpPr/>
          <p:nvPr/>
        </p:nvSpPr>
        <p:spPr>
          <a:xfrm>
            <a:off x="179439" y="3660263"/>
            <a:ext cx="7700536" cy="2000548"/>
          </a:xfrm>
          <a:prstGeom prst="rect">
            <a:avLst/>
          </a:prstGeom>
        </p:spPr>
        <p:txBody>
          <a:bodyPr wrap="square">
            <a:spAutoFit/>
          </a:bodyPr>
          <a:lstStyle/>
          <a:p>
            <a:pPr marL="285750" lvl="0" indent="-285750" algn="just">
              <a:buFont typeface="Wingdings" panose="05000000000000000000" pitchFamily="2" charset="2"/>
              <a:buChar char="Ø"/>
            </a:pPr>
            <a:r>
              <a:rPr lang="es-CO" dirty="0"/>
              <a:t>Promover procesos de innovación en </a:t>
            </a:r>
            <a:r>
              <a:rPr lang="es-CO" dirty="0" smtClean="0"/>
              <a:t>Biodiversidad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Generar </a:t>
            </a:r>
            <a:r>
              <a:rPr lang="es-CO" dirty="0"/>
              <a:t>un banco de proyectos de innovación en </a:t>
            </a:r>
            <a:r>
              <a:rPr lang="es-CO" dirty="0" smtClean="0"/>
              <a:t>biodiversidad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Implementar </a:t>
            </a:r>
            <a:r>
              <a:rPr lang="es-CO" dirty="0"/>
              <a:t>una estrategia de apropiación social del conocimiento en Biodiversidad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12257185"/>
              </p:ext>
            </p:extLst>
          </p:nvPr>
        </p:nvGraphicFramePr>
        <p:xfrm>
          <a:off x="133750" y="1188930"/>
          <a:ext cx="7674508" cy="5504562"/>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innovación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Llevar a cabo la Secretaría Técnica del Nodo de Biodiversidad. Avanzar en la conceptualización de las líneas de focalización del Nodo: Negocios Verdes, Conocimiento Tradicional, Bienes y Servicios Ecosistémicos. Llevar a cabo por lo menos un evento de alto impacto sobre Innovación en Biodiversidad. Participar de Política Departamental de Ciencia, Tecnología e Innovación (CODECYT, 2010), en el Objetivo 5: Saberes Ancestrales. Promover espacios de ideación para identificar productos y servicios con potencial de innovación en biodiversidad. Actualizar el inventario de los activos de conocimiento de las instituciones que hacen parte del Nodo de Biodiversidad. Identificar el TRL del inventario de los activos de conocimiento de las instituciones que hacen parte del Nodo de Biodiversidad. Desarrollar acciones articuladas con la ruta de emprendimiento en negocios verdes con la CARDER. Participar en las reuniones y actividades del Comité Técnico de la Red de Nodos de Innovación de Risaralda. Construir un directorio de los aliados con la oferta de capacidades disponibles para el Nodo de Innovación en Biodiversidad. Apoyar iniciativas de proyectos de los aliados del Nodo de Biodiversidad.</a:t>
                      </a: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Banco de proyectos de innovación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Participar en la Convocatoria Regional de Proyectos de Investigación Aplicada / Banco de Proyectos. Gestionar la creación de líneas de investigación básica y aplicada para el desarrollo de productos verdes departamentales. Construir un banco de proyectos con enfoque de innovación en biodiversidad. Realizar capacitaciones dirigidas a los actores del Nodo en Biodiversidad para fortalecer la capacidad en formulación de proyectos. Promover la participación de los integrantes del Nodo de Biodiversidad en convocatorias de proyectos de I+D+i.</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Apropiación social del conocimiento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Fomentar procesos de educación continua. Participar en la organización de eventos que fomenten la apropiación social del conocimiento con enfoque de innovación en biodiversidad (festival de aves, simposio de biotecnología y agroindustria, entre otros). Realizar un diagnóstico de experiencias de apropiación social de la biodiversidad. Socializar con el sector privado y la ciudadanía las investigaciones identificadas en los focos del nodo de biodiversidad. Desarrollar actividades de difusión de las acciones del Nodo de Biodiversidad (boletines, publicaciones digitales, impresos, entre otros). Participar en espacios académicos que permitan visibilizar el Nodo de Biodiversidad.</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830162092"/>
                  </a:ext>
                </a:extLst>
              </a:tr>
            </a:tbl>
          </a:graphicData>
        </a:graphic>
      </p:graphicFrame>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4420</TotalTime>
  <Words>1413</Words>
  <Application>Microsoft Office PowerPoint</Application>
  <PresentationFormat>Presentación en pantalla (4:3)</PresentationFormat>
  <Paragraphs>80</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633</cp:revision>
  <cp:lastPrinted>2017-05-16T14:27:28Z</cp:lastPrinted>
  <dcterms:created xsi:type="dcterms:W3CDTF">2017-03-06T22:18:18Z</dcterms:created>
  <dcterms:modified xsi:type="dcterms:W3CDTF">2024-03-21T20:38:13Z</dcterms:modified>
</cp:coreProperties>
</file>