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3" r:id="rId5"/>
    <p:sldId id="272" r:id="rId6"/>
    <p:sldId id="267" r:id="rId7"/>
    <p:sldId id="268"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200" dirty="0" smtClean="0"/>
            <a:t>Rectoría, Oficina de Planeación, Vicerrectoría Administrativa y Financiera, Facultades</a:t>
          </a:r>
          <a:endParaRPr lang="es-CO" sz="1000" dirty="0"/>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 </a:t>
          </a:r>
          <a:r>
            <a:rPr lang="es-CO" sz="1200" dirty="0" smtClean="0"/>
            <a:t>El proyecto fue formulado inicialmente para beneficiar a toda la población de Risaralda de manera general, mejorando las condiciones para el desarrollo tecnológico, orientado hacia una sociedad y economía del conocimiento; de manera específica se busca beneficiar a los estudiantes en procesos de apropiación social del conocimiento, a investigadores y emprendedores en el apoyo a iniciativas de spin off.</a:t>
          </a:r>
          <a:endParaRPr lang="es-CO" sz="16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200" b="0" dirty="0" smtClean="0">
              <a:solidFill>
                <a:schemeClr val="tx2">
                  <a:lumMod val="50000"/>
                </a:schemeClr>
              </a:solidFill>
              <a:latin typeface="+mn-lt"/>
              <a:cs typeface="Khmer UI" panose="020B0502040204020203" pitchFamily="34" charset="0"/>
            </a:rPr>
            <a:t>Alcaldía de Pereira, Gobernación de Risaralda, Iniciativa Cluster Novitas, Actores de la Red de emprendimiento de Risaralda, Cámara de Comercio de Pereira,  </a:t>
          </a:r>
          <a:r>
            <a:rPr lang="es-CO" sz="1200" b="0" dirty="0" err="1" smtClean="0">
              <a:solidFill>
                <a:schemeClr val="tx2">
                  <a:lumMod val="50000"/>
                </a:schemeClr>
              </a:solidFill>
              <a:latin typeface="+mn-lt"/>
              <a:cs typeface="Khmer UI" panose="020B0502040204020203" pitchFamily="34" charset="0"/>
            </a:rPr>
            <a:t>Parquesoft</a:t>
          </a:r>
          <a:r>
            <a:rPr lang="es-CO" sz="1200" b="0" dirty="0" smtClean="0">
              <a:solidFill>
                <a:schemeClr val="tx2">
                  <a:lumMod val="50000"/>
                </a:schemeClr>
              </a:solidFill>
              <a:latin typeface="+mn-lt"/>
              <a:cs typeface="Khmer UI" panose="020B0502040204020203" pitchFamily="34" charset="0"/>
            </a:rPr>
            <a:t>, actores de la Red de Nodos de Innovación, Ciencia y Tecnología</a:t>
          </a:r>
          <a:endParaRPr lang="es-ES" sz="1000" b="0" dirty="0"/>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5610"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64429" custScaleY="186381">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66419" custScaleY="297208">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206185" y="0"/>
          <a:ext cx="1951254" cy="563025"/>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22675" y="16490"/>
        <a:ext cx="1918274" cy="530045"/>
      </dsp:txXfrm>
    </dsp:sp>
    <dsp:sp modelId="{107B593D-2B7E-47A1-B237-2D44EE17772E}">
      <dsp:nvSpPr>
        <dsp:cNvPr id="0" name=""/>
        <dsp:cNvSpPr/>
      </dsp:nvSpPr>
      <dsp:spPr>
        <a:xfrm>
          <a:off x="401311" y="563025"/>
          <a:ext cx="195125" cy="411233"/>
        </a:xfrm>
        <a:custGeom>
          <a:avLst/>
          <a:gdLst/>
          <a:ahLst/>
          <a:cxnLst/>
          <a:rect l="0" t="0" r="0" b="0"/>
          <a:pathLst>
            <a:path>
              <a:moveTo>
                <a:pt x="0" y="0"/>
              </a:moveTo>
              <a:lnTo>
                <a:pt x="0" y="411233"/>
              </a:lnTo>
              <a:lnTo>
                <a:pt x="195125" y="41123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596436" y="706683"/>
          <a:ext cx="3293563" cy="53515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200" kern="1200" dirty="0" smtClean="0"/>
            <a:t>Rectoría, Oficina de Planeación, Vicerrectoría Administrativa y Financiera, Facultades</a:t>
          </a:r>
          <a:endParaRPr lang="es-CO" sz="1000" kern="1200" dirty="0"/>
        </a:p>
      </dsp:txBody>
      <dsp:txXfrm>
        <a:off x="612110" y="722357"/>
        <a:ext cx="3262215" cy="503802"/>
      </dsp:txXfrm>
    </dsp:sp>
    <dsp:sp modelId="{94DEC999-591D-4E68-9D00-6890F125307D}">
      <dsp:nvSpPr>
        <dsp:cNvPr id="0" name=""/>
        <dsp:cNvSpPr/>
      </dsp:nvSpPr>
      <dsp:spPr>
        <a:xfrm>
          <a:off x="401311" y="563025"/>
          <a:ext cx="195125" cy="1344251"/>
        </a:xfrm>
        <a:custGeom>
          <a:avLst/>
          <a:gdLst/>
          <a:ahLst/>
          <a:cxnLst/>
          <a:rect l="0" t="0" r="0" b="0"/>
          <a:pathLst>
            <a:path>
              <a:moveTo>
                <a:pt x="0" y="0"/>
              </a:moveTo>
              <a:lnTo>
                <a:pt x="0" y="1344251"/>
              </a:lnTo>
              <a:lnTo>
                <a:pt x="195125" y="134425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596436" y="1382590"/>
          <a:ext cx="3282925" cy="1049372"/>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200" b="0" kern="1200" dirty="0" smtClean="0">
              <a:solidFill>
                <a:schemeClr val="tx2">
                  <a:lumMod val="50000"/>
                </a:schemeClr>
              </a:solidFill>
              <a:latin typeface="+mn-lt"/>
              <a:cs typeface="Khmer UI" panose="020B0502040204020203" pitchFamily="34" charset="0"/>
            </a:rPr>
            <a:t>Alcaldía de Pereira, Gobernación de Risaralda, Iniciativa Cluster Novitas, Actores de la Red de emprendimiento de Risaralda, Cámara de Comercio de Pereira,  </a:t>
          </a:r>
          <a:r>
            <a:rPr lang="es-CO" sz="1200" b="0" kern="1200" dirty="0" err="1" smtClean="0">
              <a:solidFill>
                <a:schemeClr val="tx2">
                  <a:lumMod val="50000"/>
                </a:schemeClr>
              </a:solidFill>
              <a:latin typeface="+mn-lt"/>
              <a:cs typeface="Khmer UI" panose="020B0502040204020203" pitchFamily="34" charset="0"/>
            </a:rPr>
            <a:t>Parquesoft</a:t>
          </a:r>
          <a:r>
            <a:rPr lang="es-CO" sz="1200" b="0" kern="1200" dirty="0" smtClean="0">
              <a:solidFill>
                <a:schemeClr val="tx2">
                  <a:lumMod val="50000"/>
                </a:schemeClr>
              </a:solidFill>
              <a:latin typeface="+mn-lt"/>
              <a:cs typeface="Khmer UI" panose="020B0502040204020203" pitchFamily="34" charset="0"/>
            </a:rPr>
            <a:t>, actores de la Red de Nodos de Innovación, Ciencia y Tecnología</a:t>
          </a:r>
          <a:endParaRPr lang="es-ES" sz="1000" b="0" kern="1200" dirty="0"/>
        </a:p>
      </dsp:txBody>
      <dsp:txXfrm>
        <a:off x="627171" y="1413325"/>
        <a:ext cx="3221455" cy="987902"/>
      </dsp:txXfrm>
    </dsp:sp>
    <dsp:sp modelId="{983EE482-34B4-4DDE-A5BB-56DAF2F5E8D4}">
      <dsp:nvSpPr>
        <dsp:cNvPr id="0" name=""/>
        <dsp:cNvSpPr/>
      </dsp:nvSpPr>
      <dsp:spPr>
        <a:xfrm>
          <a:off x="401311" y="563025"/>
          <a:ext cx="195125" cy="2846372"/>
        </a:xfrm>
        <a:custGeom>
          <a:avLst/>
          <a:gdLst/>
          <a:ahLst/>
          <a:cxnLst/>
          <a:rect l="0" t="0" r="0" b="0"/>
          <a:pathLst>
            <a:path>
              <a:moveTo>
                <a:pt x="0" y="0"/>
              </a:moveTo>
              <a:lnTo>
                <a:pt x="0" y="2846372"/>
              </a:lnTo>
              <a:lnTo>
                <a:pt x="195125" y="2846372"/>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596436" y="2572719"/>
          <a:ext cx="3300851" cy="1673356"/>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 </a:t>
          </a:r>
          <a:r>
            <a:rPr lang="es-CO" sz="1200" kern="1200" dirty="0" smtClean="0"/>
            <a:t>El proyecto fue formulado inicialmente para beneficiar a toda la población de Risaralda de manera general, mejorando las condiciones para el desarrollo tecnológico, orientado hacia una sociedad y economía del conocimiento; de manera específica se busca beneficiar a los estudiantes en procesos de apropiación social del conocimiento, a investigadores y emprendedores en el apoyo a iniciativas de spin off.</a:t>
          </a:r>
          <a:endParaRPr lang="es-CO" sz="1600" b="0" kern="1200" dirty="0">
            <a:latin typeface="+mn-lt"/>
          </a:endParaRPr>
        </a:p>
      </dsp:txBody>
      <dsp:txXfrm>
        <a:off x="645447" y="2621730"/>
        <a:ext cx="3202829" cy="15753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21/03/2024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21/03/2024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322732" y="4150981"/>
            <a:ext cx="3639668" cy="932007"/>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738207"/>
              <a:ext cx="5736374" cy="605251"/>
            </a:xfrm>
            <a:prstGeom prst="rect">
              <a:avLst/>
            </a:prstGeom>
            <a:noFill/>
          </p:spPr>
          <p:txBody>
            <a:bodyPr wrap="square" rtlCol="0" anchor="ctr">
              <a:spAutoFit/>
            </a:bodyPr>
            <a:lstStyle/>
            <a:p>
              <a:r>
                <a:rPr lang="es-CO" b="1" dirty="0"/>
                <a:t>Proyecto</a:t>
              </a:r>
            </a:p>
            <a:p>
              <a:r>
                <a:rPr lang="es-CO" dirty="0"/>
                <a:t>Centro de Innovación y Desarrollo Tecnológico</a:t>
              </a:r>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19</a:t>
              </a:r>
              <a:endParaRPr lang="en-US" sz="2800" kern="0" dirty="0">
                <a:solidFill>
                  <a:schemeClr val="bg1"/>
                </a:solidFill>
                <a:latin typeface="Arial" pitchFamily="34" charset="0"/>
                <a:cs typeface="Arial" pitchFamily="34" charset="0"/>
              </a:endParaRPr>
            </a:p>
          </p:txBody>
        </p:sp>
      </p:grpSp>
      <p:pic>
        <p:nvPicPr>
          <p:cNvPr id="11" name="Imagen 10"/>
          <p:cNvPicPr/>
          <p:nvPr/>
        </p:nvPicPr>
        <p:blipFill rotWithShape="1">
          <a:blip r:embed="rId4"/>
          <a:srcRect t="1820"/>
          <a:stretch/>
        </p:blipFill>
        <p:spPr bwMode="auto">
          <a:xfrm>
            <a:off x="5072566" y="3655078"/>
            <a:ext cx="3847316" cy="274572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0" name="Imagen 9"/>
          <p:cNvPicPr>
            <a:picLocks noChangeAspect="1"/>
          </p:cNvPicPr>
          <p:nvPr/>
        </p:nvPicPr>
        <p:blipFill>
          <a:blip r:embed="rId5"/>
          <a:stretch>
            <a:fillRect/>
          </a:stretch>
        </p:blipFill>
        <p:spPr>
          <a:xfrm>
            <a:off x="714796" y="1990428"/>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25350" y="5240606"/>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503017100"/>
              </p:ext>
            </p:extLst>
          </p:nvPr>
        </p:nvGraphicFramePr>
        <p:xfrm>
          <a:off x="151682" y="1341331"/>
          <a:ext cx="7468319" cy="5115017"/>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98663">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PDI2028 – CGT - </a:t>
                      </a:r>
                      <a:r>
                        <a:rPr lang="es-CO" sz="1200" dirty="0" smtClean="0">
                          <a:solidFill>
                            <a:srgbClr val="000000"/>
                          </a:solidFill>
                          <a:effectLst/>
                          <a:latin typeface="+mn-lt"/>
                          <a:ea typeface="Times New Roman" panose="02020603050405020304" pitchFamily="18" charset="0"/>
                          <a:cs typeface="Times New Roman" panose="02020603050405020304" pitchFamily="18" charset="0"/>
                        </a:rPr>
                        <a:t>19</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40652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66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9036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40652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40652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568631699"/>
                  </a:ext>
                </a:extLst>
              </a:tr>
              <a:tr h="346836">
                <a:tc rowSpan="2">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41886">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406520">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Rectoría, Oficina de Planeación, Vicerrectoría Administrativa y Financiera, Facultades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41886">
                <a:tc rowSpan="2">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41886">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290363">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290363">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11. Lograr que las ciudades y los asentamientos humanos sean inclusivos, seguros, resilientes y sostenibles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81593438"/>
                  </a:ext>
                </a:extLst>
              </a:tr>
              <a:tr h="290363">
                <a:tc vMerge="1">
                  <a:txBody>
                    <a:bodyPr/>
                    <a:lstStyle/>
                    <a:p>
                      <a:endParaRPr lang="es-CO"/>
                    </a:p>
                  </a:txBody>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94316656"/>
                  </a:ext>
                </a:extLst>
              </a:tr>
            </a:tbl>
          </a:graphicData>
        </a:graphic>
      </p:graphicFrame>
      <p:sp>
        <p:nvSpPr>
          <p:cNvPr id="8" name="Rectángulo 7"/>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268943" y="1947573"/>
            <a:ext cx="8220633" cy="3693319"/>
          </a:xfrm>
          <a:prstGeom prst="rect">
            <a:avLst/>
          </a:prstGeom>
        </p:spPr>
        <p:txBody>
          <a:bodyPr wrap="square">
            <a:spAutoFit/>
          </a:bodyPr>
          <a:lstStyle/>
          <a:p>
            <a:pPr algn="just"/>
            <a:r>
              <a:rPr lang="es-CO" dirty="0"/>
              <a:t>Existe en la actualidad un bajo uso y desarticulación de las capacidades instaladas en la región para la gestión estratégica de la innovación, lo anterior por diferentes aspectos: las empresas de base tecnológica, KPO, industrias 4.0 no poseen las condiciones de generación de capacidades para ser más competitivas, igualmente, los grupos de investigación tienen limitadas propuestas de desarrollo de procesos de innovación en el sector, ello acompañado de una deficiente infraestructura tecnológica para el desarrollo de la innovación y los  bajos niveles de apropiación social de la ciencia, la tecnología y la innovación en la región.</a:t>
            </a:r>
          </a:p>
          <a:p>
            <a:r>
              <a:rPr lang="es-CO" dirty="0"/>
              <a:t> </a:t>
            </a:r>
          </a:p>
          <a:p>
            <a:pPr algn="just"/>
            <a:r>
              <a:rPr lang="es-CO" dirty="0"/>
              <a:t>Todo lo anterior conlleva a que haya Pérdida de competitividad de las empresas de base tecnológica, KPO, industrias 4.0 de la región, débiles mecanismos e instrumentos para el fomento de la innovación y una limitada capacidad de gestión de recursos con entidades nacionales o internacionales.</a:t>
            </a:r>
          </a:p>
        </p:txBody>
      </p:sp>
      <p:sp>
        <p:nvSpPr>
          <p:cNvPr id="7" name="Rectángulo 6"/>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837005348"/>
              </p:ext>
            </p:extLst>
          </p:nvPr>
        </p:nvGraphicFramePr>
        <p:xfrm>
          <a:off x="269995" y="1692854"/>
          <a:ext cx="7296217" cy="4468114"/>
        </p:xfrm>
        <a:graphic>
          <a:graphicData uri="http://schemas.openxmlformats.org/drawingml/2006/table">
            <a:tbl>
              <a:tblPr firstRow="1" firstCol="1" bandRow="1">
                <a:tableStyleId>{5940675A-B579-460E-94D1-54222C63F5DA}</a:tableStyleId>
              </a:tblPr>
              <a:tblGrid>
                <a:gridCol w="1234745">
                  <a:extLst>
                    <a:ext uri="{9D8B030D-6E8A-4147-A177-3AD203B41FA5}">
                      <a16:colId xmlns:a16="http://schemas.microsoft.com/office/drawing/2014/main" val="235893282"/>
                    </a:ext>
                  </a:extLst>
                </a:gridCol>
                <a:gridCol w="1818282">
                  <a:extLst>
                    <a:ext uri="{9D8B030D-6E8A-4147-A177-3AD203B41FA5}">
                      <a16:colId xmlns:a16="http://schemas.microsoft.com/office/drawing/2014/main" val="152103896"/>
                    </a:ext>
                  </a:extLst>
                </a:gridCol>
                <a:gridCol w="4243190">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8">
                  <a:txBody>
                    <a:bodyPr/>
                    <a:lstStyle/>
                    <a:p>
                      <a:pPr algn="ctr">
                        <a:lnSpc>
                          <a:spcPct val="107000"/>
                        </a:lnSpc>
                        <a:spcAft>
                          <a:spcPts val="1200"/>
                        </a:spcAft>
                      </a:pPr>
                      <a:r>
                        <a:rPr lang="es-CO" sz="1200" kern="1200" dirty="0" smtClean="0">
                          <a:solidFill>
                            <a:schemeClr val="tx1"/>
                          </a:solidFill>
                          <a:effectLst/>
                          <a:latin typeface="+mn-lt"/>
                          <a:ea typeface="+mn-ea"/>
                          <a:cs typeface="+mn-cs"/>
                        </a:rPr>
                        <a:t>Bajo uso y desarticulación de las capacidades instaladas en la región para la gestión estratégica de la innovación</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Empresas de base tecnológica, KPO, industrias 4.0 sin condiciones de generación de capacidades para ser más competitivas</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Desestimulo a la cultura de la innovación</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Alianzas insuficientes entre las empresas y la universidad</a:t>
                      </a: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Grupos de investigación con limitadas propuestas de desarrollo de procesos de innovación</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Limitadas fuentes de recursos para el desarrollo de procesos de innovación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2.2. Acceso limitado a nuevas fuentes de conocimiento</a:t>
                      </a: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Deficiente infraestructura tecnológica para el desarrollo de la innovación</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Escasa infraestructura tecnológica de soporte para la innovación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Limitado acceso a tecnologías de punta para investigación e innovación</a:t>
                      </a:r>
                    </a:p>
                  </a:txBody>
                  <a:tcPr marL="44450" marR="44450" marT="0" marB="0" anchor="ctr">
                    <a:solidFill>
                      <a:srgbClr val="D5EDFF"/>
                    </a:solidFill>
                  </a:tcPr>
                </a:tc>
                <a:extLst>
                  <a:ext uri="{0D108BD9-81ED-4DB2-BD59-A6C34878D82A}">
                    <a16:rowId xmlns:a16="http://schemas.microsoft.com/office/drawing/2014/main" val="2601355774"/>
                  </a:ext>
                </a:extLst>
              </a:tr>
              <a:tr h="407462">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Bajos niveles de apropiación social de la ciencia, la tecnología y la innovación en la región</a:t>
                      </a:r>
                    </a:p>
                  </a:txBody>
                  <a:tcPr marL="44450" marR="44450" marT="0" marB="0" anchor="ctr">
                    <a:solidFill>
                      <a:srgbClr val="D5EDFF"/>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Escasas estrategias de ASCTI en la región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4.2 Poco aprovechamiento del conocimiento generado en las universidades por parte de la comunidad</a:t>
                      </a: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a:lnSpc>
                          <a:spcPct val="107000"/>
                        </a:lnSpc>
                        <a:spcAft>
                          <a:spcPts val="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Pérdida de competitividad de las empresas de base tecnológica, KPO, industrias 4.0 de la región</a:t>
                      </a:r>
                    </a:p>
                  </a:txBody>
                  <a:tcPr marL="44450" marR="44450" marT="0" marB="0" anchor="ctr">
                    <a:solidFill>
                      <a:srgbClr val="D5EDFF"/>
                    </a:solidFill>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1.1. Productos y servicios de bajo contenido tecnológico</a:t>
                      </a:r>
                      <a:br>
                        <a:rPr lang="es-CO" sz="1000" kern="1200">
                          <a:solidFill>
                            <a:srgbClr val="000000"/>
                          </a:solidFill>
                          <a:effectLst/>
                          <a:latin typeface="+mn-lt"/>
                          <a:ea typeface="Times New Roman" panose="02020603050405020304" pitchFamily="18" charset="0"/>
                          <a:cs typeface="Times New Roman" panose="02020603050405020304" pitchFamily="18" charset="0"/>
                        </a:rPr>
                      </a:br>
                      <a:r>
                        <a:rPr lang="es-CO" sz="1000" kern="1200">
                          <a:solidFill>
                            <a:srgbClr val="000000"/>
                          </a:solidFill>
                          <a:effectLst/>
                          <a:latin typeface="+mn-lt"/>
                          <a:ea typeface="Times New Roman" panose="02020603050405020304" pitchFamily="18" charset="0"/>
                          <a:cs typeface="Times New Roman" panose="02020603050405020304" pitchFamily="18" charset="0"/>
                        </a:rPr>
                        <a:t>1.2. Limitación para penetrar mercados</a:t>
                      </a: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Débiles mecanismos e instrumentos para el fomento de la innovación</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Falta de sostenibilidad para grupos enfocados a la innovación</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2.2. Fuga de talentos</a:t>
                      </a: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Limitada capacidad de gestión de recursos con entidades nacionales o internacionales</a:t>
                      </a:r>
                    </a:p>
                  </a:txBody>
                  <a:tcPr marL="44450" marR="44450" marT="0" marB="0" anchor="ctr">
                    <a:solidFill>
                      <a:srgbClr val="D5EDFF"/>
                    </a:solidFill>
                  </a:tcPr>
                </a:tc>
                <a:tc>
                  <a:txBody>
                    <a:bodyPr/>
                    <a:lstStyle/>
                    <a:p>
                      <a:pPr>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Aprovechamiento limitado y parcial de los instrumentos y mecanismos existentes</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Escasos recursos privados y públicos gestionados para la innovación</a:t>
                      </a:r>
                    </a:p>
                  </a:txBody>
                  <a:tcPr marL="44450" marR="44450" marT="0" marB="0" anchor="ctr">
                    <a:solidFill>
                      <a:srgbClr val="D5EDFF"/>
                    </a:solidFill>
                  </a:tcPr>
                </a:tc>
                <a:extLst>
                  <a:ext uri="{0D108BD9-81ED-4DB2-BD59-A6C34878D82A}">
                    <a16:rowId xmlns:a16="http://schemas.microsoft.com/office/drawing/2014/main" val="1791280813"/>
                  </a:ext>
                </a:extLst>
              </a:tr>
            </a:tbl>
          </a:graphicData>
        </a:graphic>
      </p:graphicFrame>
      <p:sp>
        <p:nvSpPr>
          <p:cNvPr id="7" name="Rectángulo 6"/>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136685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70445799"/>
              </p:ext>
            </p:extLst>
          </p:nvPr>
        </p:nvGraphicFramePr>
        <p:xfrm>
          <a:off x="4119266" y="1596011"/>
          <a:ext cx="4103474" cy="424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37833" y="1816910"/>
            <a:ext cx="3779744" cy="4524315"/>
          </a:xfrm>
          <a:prstGeom prst="rect">
            <a:avLst/>
          </a:prstGeom>
        </p:spPr>
        <p:txBody>
          <a:bodyPr wrap="square">
            <a:spAutoFit/>
          </a:bodyPr>
          <a:lstStyle/>
          <a:p>
            <a:pPr algn="just"/>
            <a:r>
              <a:rPr lang="es-CO" sz="1200" dirty="0"/>
              <a:t>El Centro de Innovación y Desarrollo Tecnológico -CI&amp;DT- es un proyecto adscrito a la Vicerrectoría de Investigaciones, Innovación y Extensión, articulado con el Sistema Educativo Municipal y Departamental, formulado con el propósito de contribuir en la transformación de la situación socioeconómica del departamento, alineado con la agenda pública definida en el Plan Departamental de Ciencia, Tecnología e Innovación; el Plan Regional de Competitividad; el Plan Departamental de Emprendimiento; la Visión Risaralda 2032; Pereira Prospectiva 2032;  los actuales planes de desarrollo municipal y departamental y que ejecutó con éxito recursos del orden de 10.900 millones de pesos del Sistema General de Regalías en la ejecución de un proyecto de inversión que permitió la implementación del centro, el desarrollo de sus líneas de trabajo y la consolidación de su infraestructura y dotación.</a:t>
            </a:r>
          </a:p>
          <a:p>
            <a:pPr algn="just"/>
            <a:r>
              <a:rPr lang="es-CO" sz="1200" dirty="0"/>
              <a:t> </a:t>
            </a:r>
          </a:p>
          <a:p>
            <a:pPr algn="just"/>
            <a:r>
              <a:rPr lang="es-CO" sz="1200" dirty="0"/>
              <a:t>Es una estrategia de desarrollo de ciudad y del departamento con impacto regional, que permitirá mejorar la competitividad y calidad de vida, a través de la generación de valor agregado para potencializar la gran oferta de servicios de las empresas de la región, así como los grupos de investigación de la UTP.</a:t>
            </a:r>
          </a:p>
        </p:txBody>
      </p:sp>
      <p:sp>
        <p:nvSpPr>
          <p:cNvPr id="8" name="Rectángulo 7"/>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41636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369332"/>
          </a:xfrm>
          <a:prstGeom prst="rect">
            <a:avLst/>
          </a:prstGeom>
        </p:spPr>
        <p:txBody>
          <a:bodyPr wrap="square">
            <a:spAutoFit/>
          </a:bodyPr>
          <a:lstStyle/>
          <a:p>
            <a:r>
              <a:rPr lang="es-CO" dirty="0"/>
              <a:t>Potenciar las capacidades regionales para la gestión estratégica de la innovación</a:t>
            </a:r>
          </a:p>
        </p:txBody>
      </p:sp>
      <p:sp>
        <p:nvSpPr>
          <p:cNvPr id="3" name="Rectángulo 2"/>
          <p:cNvSpPr/>
          <p:nvPr/>
        </p:nvSpPr>
        <p:spPr>
          <a:xfrm>
            <a:off x="198343" y="3041695"/>
            <a:ext cx="7700536" cy="3939540"/>
          </a:xfrm>
          <a:prstGeom prst="rect">
            <a:avLst/>
          </a:prstGeom>
        </p:spPr>
        <p:txBody>
          <a:bodyPr wrap="square">
            <a:spAutoFit/>
          </a:bodyPr>
          <a:lstStyle/>
          <a:p>
            <a:pPr marL="285750" lvl="0" indent="-285750">
              <a:buFont typeface="Wingdings" panose="05000000000000000000" pitchFamily="2" charset="2"/>
              <a:buChar char="Ø"/>
            </a:pPr>
            <a:r>
              <a:rPr lang="es-CO" dirty="0"/>
              <a:t>Dinamizar la generación y articulación de capacidades enfocadas al emprendimiento de base tecnológica y la innovación en las empresas de la </a:t>
            </a:r>
            <a:r>
              <a:rPr lang="es-CO" dirty="0" smtClean="0"/>
              <a:t>región.</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Promover </a:t>
            </a:r>
            <a:r>
              <a:rPr lang="es-CO" dirty="0"/>
              <a:t>el desarrollo de procesos de innovación por parte de los grupos de </a:t>
            </a:r>
            <a:r>
              <a:rPr lang="es-CO" dirty="0" smtClean="0"/>
              <a:t>investigación.</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Potencializar </a:t>
            </a:r>
            <a:r>
              <a:rPr lang="es-CO" dirty="0"/>
              <a:t>la infraestructura tecnológica para el desarrollo de la </a:t>
            </a:r>
            <a:r>
              <a:rPr lang="es-CO" dirty="0" smtClean="0"/>
              <a:t>innovación.</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Desarrollar </a:t>
            </a:r>
            <a:r>
              <a:rPr lang="es-CO" dirty="0"/>
              <a:t>estrategias para fomentar la apropiación social del conocimiento y de la ciencia, tecnología e innovación en las comunidades objetivo del CIDT		</a:t>
            </a:r>
          </a:p>
          <a:p>
            <a:pPr lvl="0" algn="just"/>
            <a:r>
              <a:rPr lang="es-CO" sz="1600" dirty="0"/>
              <a:t>		</a:t>
            </a:r>
            <a:endParaRPr lang="es-CO" sz="1600" dirty="0">
              <a:ea typeface="Calibri" panose="020F0502020204030204" pitchFamily="34" charset="0"/>
              <a:cs typeface="Times New Roman" panose="02020603050405020304" pitchFamily="18" charset="0"/>
            </a:endParaRPr>
          </a:p>
        </p:txBody>
      </p:sp>
      <p:sp>
        <p:nvSpPr>
          <p:cNvPr id="11" name="Rectángulo 10"/>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123313088"/>
              </p:ext>
            </p:extLst>
          </p:nvPr>
        </p:nvGraphicFramePr>
        <p:xfrm>
          <a:off x="71718" y="1153070"/>
          <a:ext cx="7718612" cy="5576571"/>
        </p:xfrm>
        <a:graphic>
          <a:graphicData uri="http://schemas.openxmlformats.org/drawingml/2006/table">
            <a:tbl>
              <a:tblPr firstRow="1" firstCol="1" bandRow="1">
                <a:tableStyleId>{5940675A-B579-460E-94D1-54222C63F5DA}</a:tableStyleId>
              </a:tblPr>
              <a:tblGrid>
                <a:gridCol w="2132479">
                  <a:extLst>
                    <a:ext uri="{9D8B030D-6E8A-4147-A177-3AD203B41FA5}">
                      <a16:colId xmlns:a16="http://schemas.microsoft.com/office/drawing/2014/main" val="622973615"/>
                    </a:ext>
                  </a:extLst>
                </a:gridCol>
                <a:gridCol w="5586133">
                  <a:extLst>
                    <a:ext uri="{9D8B030D-6E8A-4147-A177-3AD203B41FA5}">
                      <a16:colId xmlns:a16="http://schemas.microsoft.com/office/drawing/2014/main" val="2008709917"/>
                    </a:ext>
                  </a:extLst>
                </a:gridCol>
              </a:tblGrid>
              <a:tr h="270818">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Alianzas Universidad-Empresa-Estado para el fomento de la innovación</a:t>
                      </a:r>
                      <a:endParaRPr lang="es-CO" sz="16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150" kern="1200" dirty="0" smtClean="0">
                          <a:solidFill>
                            <a:schemeClr val="tx1"/>
                          </a:solidFill>
                          <a:effectLst/>
                          <a:latin typeface="+mn-lt"/>
                          <a:ea typeface="+mn-ea"/>
                          <a:cs typeface="+mn-cs"/>
                        </a:rPr>
                        <a:t>Priorización y perfilamiento de actores de interés para el establecimiento y/o activación de alianzas estratégicas entre la Universidad – Empresa - Estado y Sociedad para el fomento de iniciativas de base tecnológica de alto impacto económico y social, y el posicionamiento y relacionamiento público para el fortalecimiento del ecosistema de la industria TI/4.0. Actividades de formalización de alianzas U-E-E para el fortalecimiento del ecosistema industria TI/4.0. Realización de actividades en el marco de las alianzas formalizadas. Acompañar emprendedores en la ruta de innovación para el emprendimiento en el foco del CIDT. Actividades de promoción para posicionar, generar conexiones de valor y/o visibilizar emprendedores TI/4.0 de la ruta Barranqueros.</a:t>
                      </a:r>
                    </a:p>
                  </a:txBody>
                  <a:tcPr marL="32592" marR="32592" marT="0" marB="0" anchor="ctr">
                    <a:solidFill>
                      <a:srgbClr val="D5EDFF"/>
                    </a:solidFill>
                  </a:tcPr>
                </a:tc>
                <a:extLst>
                  <a:ext uri="{0D108BD9-81ED-4DB2-BD59-A6C34878D82A}">
                    <a16:rowId xmlns:a16="http://schemas.microsoft.com/office/drawing/2014/main" val="3877856177"/>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de proyectos de innovación de los grupos de investigación</a:t>
                      </a:r>
                      <a:endParaRPr lang="es-CO" sz="18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150" kern="1200" dirty="0" smtClean="0">
                          <a:solidFill>
                            <a:schemeClr val="tx1"/>
                          </a:solidFill>
                          <a:effectLst/>
                          <a:latin typeface="+mn-lt"/>
                          <a:ea typeface="+mn-ea"/>
                          <a:cs typeface="+mn-cs"/>
                        </a:rPr>
                        <a:t>Revisión y ajuste de las estrategias de vinculación y los paquetes para la apropiación tecnológica con grupos y/o semilleros de investigación, instituciones educativas, comunidad universitaria y empresas. Despliegue de actividades y acompañamiento a los grupos, semilleros, programas académicos, instituciones educativas y empresas en la implementación de los procesos de apropiación tecnológica. Revisión y ajuste de las estrategias y programas para vincular grupos y semilleros de investigación, programas académicos, instituciones educativas y empresas a través de proyectos. Implementación de las estrategias y programas definidas para vinculación de grupos, semilleros, programas, instituciones y empresas a través de proyectos.</a:t>
                      </a:r>
                      <a:endParaRPr lang="es-CO" sz="115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974859">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Consolidar la oferta tecnológica del CIDT</a:t>
                      </a:r>
                      <a:endParaRPr lang="es-CO" sz="18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150" kern="1200" dirty="0" smtClean="0">
                          <a:solidFill>
                            <a:schemeClr val="tx1"/>
                          </a:solidFill>
                          <a:effectLst/>
                          <a:latin typeface="+mn-lt"/>
                          <a:ea typeface="+mn-ea"/>
                          <a:cs typeface="+mn-cs"/>
                        </a:rPr>
                        <a:t>Diseñar e implementar una estrategia de acercamiento y promoción de los servicios tecnológicos y de acompañamiento del CIDT con los grupos de interés. Priorización, diseño y/o formulación de proyectos con actores involucrados para identificar potencialidad de uso de la infraestructura tecnológica. Realizar acompañamiento a los proyectos de investigación aplicada, desarrollo tecnológico e innovación priorizados por el CIDT, incentivando el uso de la infraestructura tecnológica. Desarrollar mecanismos para la sostenibilidad del Centro a través de comercialización de servicios inherentes a sus capacidades, monitoreo de fuentes de financiación y consolidación de alianzas, incluye productos existentes y nuevos proyectos. Priorización, diseño y/o formulación de proyectos con actores involucrados. Acompañar a proyectos susceptibles de spin-off e iniciativas de start-up en la ruta Barranqueros Spin Off.</a:t>
                      </a:r>
                      <a:endParaRPr lang="es-CO" sz="115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830162092"/>
                  </a:ext>
                </a:extLst>
              </a:tr>
            </a:tbl>
          </a:graphicData>
        </a:graphic>
      </p:graphicFrame>
      <p:sp>
        <p:nvSpPr>
          <p:cNvPr id="8" name="Rectángulo 7"/>
          <p:cNvSpPr/>
          <p:nvPr/>
        </p:nvSpPr>
        <p:spPr>
          <a:xfrm rot="16200000">
            <a:off x="6589153" y="2491082"/>
            <a:ext cx="4609776" cy="215444"/>
          </a:xfrm>
          <a:prstGeom prst="rect">
            <a:avLst/>
          </a:prstGeom>
        </p:spPr>
        <p:txBody>
          <a:bodyPr wrap="square">
            <a:spAutoFit/>
          </a:bodyPr>
          <a:lstStyle/>
          <a:p>
            <a:r>
              <a:rPr lang="es-CO" sz="800" dirty="0" smtClean="0">
                <a:solidFill>
                  <a:schemeClr val="bg1">
                    <a:lumMod val="50000"/>
                  </a:schemeClr>
                </a:solidFill>
                <a:latin typeface="Arial Rounded MT Bold" panose="020F0704030504030204" pitchFamily="34" charset="0"/>
              </a:rPr>
              <a:t>18. </a:t>
            </a:r>
            <a:r>
              <a:rPr lang="es-CO" sz="800" dirty="0">
                <a:solidFill>
                  <a:schemeClr val="bg1">
                    <a:lumMod val="50000"/>
                  </a:schemeClr>
                </a:solidFill>
                <a:latin typeface="Arial Rounded MT Bold" panose="020F0704030504030204" pitchFamily="34" charset="0"/>
              </a:rPr>
              <a:t>Centro de Innovación y Desarrollo Tecnológico</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4408</TotalTime>
  <Words>1605</Words>
  <Application>Microsoft Office PowerPoint</Application>
  <PresentationFormat>Presentación en pantalla (4:3)</PresentationFormat>
  <Paragraphs>88</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628</cp:revision>
  <cp:lastPrinted>2017-05-16T14:27:28Z</cp:lastPrinted>
  <dcterms:created xsi:type="dcterms:W3CDTF">2017-03-06T22:18:18Z</dcterms:created>
  <dcterms:modified xsi:type="dcterms:W3CDTF">2024-03-21T20:42:51Z</dcterms:modified>
</cp:coreProperties>
</file>