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31F"/>
    <a:srgbClr val="DAEFC3"/>
    <a:srgbClr val="6EA92D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151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4B731F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Facultades, programas, vicerrectorías, oficina de planeación, oficina de relaciones internacionales y todos los procesos administrativos de apoyo.</a:t>
          </a:r>
          <a:endParaRPr lang="es-CO" sz="105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Programas académicos de pre y posgrado, Estudiantes, Docentes, Egresados, Empleadores, Administrativos y Directivos de la Institución.</a:t>
          </a:r>
          <a:endParaRPr lang="es-CO" sz="11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4B731F"/>
          </a:solidFill>
        </a:ln>
      </dgm:spPr>
      <dgm:t>
        <a:bodyPr/>
        <a:lstStyle/>
        <a:p>
          <a:pPr algn="l"/>
          <a:r>
            <a:rPr lang="es-CO" sz="105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Egresados, empleadores, gremios, asociaciones profesionales, Ministerio de Educación Nacional.</a:t>
          </a:r>
          <a:endParaRPr lang="es-ES" sz="105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33662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16734" custScaleY="9504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17679" custScaleY="816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18986" custScaleY="13986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629524" y="0"/>
          <a:ext cx="1917715" cy="717374"/>
        </a:xfrm>
        <a:prstGeom prst="roundRect">
          <a:avLst>
            <a:gd name="adj" fmla="val 10000"/>
          </a:avLst>
        </a:prstGeom>
        <a:solidFill>
          <a:srgbClr val="4B731F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650535" y="21011"/>
        <a:ext cx="1875693" cy="675352"/>
      </dsp:txXfrm>
    </dsp:sp>
    <dsp:sp modelId="{107B593D-2B7E-47A1-B237-2D44EE17772E}">
      <dsp:nvSpPr>
        <dsp:cNvPr id="0" name=""/>
        <dsp:cNvSpPr/>
      </dsp:nvSpPr>
      <dsp:spPr>
        <a:xfrm>
          <a:off x="821295" y="717374"/>
          <a:ext cx="191771" cy="521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311"/>
              </a:lnTo>
              <a:lnTo>
                <a:pt x="191771" y="521311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1013067" y="897757"/>
          <a:ext cx="3635471" cy="6818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Facultades, programas, vicerrectorías, oficina de planeación, oficina de relaciones internacionales y todos los procesos administrativos de apoyo.</a:t>
          </a:r>
          <a:endParaRPr lang="es-CO" sz="105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1033038" y="917728"/>
        <a:ext cx="3595529" cy="641915"/>
      </dsp:txXfrm>
    </dsp:sp>
    <dsp:sp modelId="{94DEC999-591D-4E68-9D00-6890F125307D}">
      <dsp:nvSpPr>
        <dsp:cNvPr id="0" name=""/>
        <dsp:cNvSpPr/>
      </dsp:nvSpPr>
      <dsp:spPr>
        <a:xfrm>
          <a:off x="821295" y="717374"/>
          <a:ext cx="191771" cy="1334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4423"/>
              </a:lnTo>
              <a:lnTo>
                <a:pt x="191771" y="1334423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1013067" y="1758959"/>
          <a:ext cx="3646318" cy="585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Egresados, empleadores, gremios, asociaciones profesionales, Ministerio de Educación Nacional.</a:t>
          </a:r>
          <a:endParaRPr lang="es-ES" sz="105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1030221" y="1776113"/>
        <a:ext cx="3612010" cy="551371"/>
      </dsp:txXfrm>
    </dsp:sp>
    <dsp:sp modelId="{983EE482-34B4-4DDE-A5BB-56DAF2F5E8D4}">
      <dsp:nvSpPr>
        <dsp:cNvPr id="0" name=""/>
        <dsp:cNvSpPr/>
      </dsp:nvSpPr>
      <dsp:spPr>
        <a:xfrm>
          <a:off x="821295" y="717374"/>
          <a:ext cx="191771" cy="2308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8292"/>
              </a:lnTo>
              <a:lnTo>
                <a:pt x="191771" y="2308292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1013067" y="2523982"/>
          <a:ext cx="3661320" cy="1003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Programas académicos de pre y posgrado, Estudiantes, Docentes, Egresados, Empleadores, Administrativos y Directivos de la Institución.</a:t>
          </a:r>
          <a:endParaRPr lang="es-CO" sz="1100" b="0" kern="1200" dirty="0">
            <a:latin typeface="+mn-lt"/>
          </a:endParaRPr>
        </a:p>
      </dsp:txBody>
      <dsp:txXfrm>
        <a:off x="1042455" y="2553370"/>
        <a:ext cx="3602544" cy="944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57" y="5726086"/>
            <a:ext cx="980143" cy="9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8" y="155334"/>
            <a:ext cx="2143235" cy="2082907"/>
          </a:xfrm>
          <a:prstGeom prst="rect">
            <a:avLst/>
          </a:prstGeom>
        </p:spPr>
      </p:pic>
      <p:grpSp>
        <p:nvGrpSpPr>
          <p:cNvPr id="10" name="Group 106"/>
          <p:cNvGrpSpPr/>
          <p:nvPr/>
        </p:nvGrpSpPr>
        <p:grpSpPr>
          <a:xfrm>
            <a:off x="416944" y="3526802"/>
            <a:ext cx="3575848" cy="1312641"/>
            <a:chOff x="3812494" y="1454131"/>
            <a:chExt cx="7410278" cy="1122088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399" y="1646188"/>
              <a:ext cx="5736373" cy="7892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 smtClean="0"/>
                <a:t>Evaluación y aseguramiento de la calidad</a:t>
              </a:r>
              <a:endParaRPr lang="es-CO" sz="1800" dirty="0"/>
            </a:p>
          </p:txBody>
        </p:sp>
        <p:sp>
          <p:nvSpPr>
            <p:cNvPr id="13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6EA9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02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4" name="Imagen 13" descr="Resultado de imagen para FOTOS UT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47" y="4442591"/>
            <a:ext cx="4375878" cy="1411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386" y="722953"/>
            <a:ext cx="3409670" cy="57000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083" y="1729139"/>
            <a:ext cx="3724275" cy="1277624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CFE0E246-5F80-4A2F-ACCE-0CB977473BE4}"/>
              </a:ext>
            </a:extLst>
          </p:cNvPr>
          <p:cNvSpPr/>
          <p:nvPr/>
        </p:nvSpPr>
        <p:spPr>
          <a:xfrm>
            <a:off x="342603" y="5039273"/>
            <a:ext cx="3278944" cy="1312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</a:t>
            </a:r>
            <a:r>
              <a:rPr lang="es-CO" sz="1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portafolio de proyectos se construye de acuerdo con el horizonte de tiempo del período Rectoral (2020 -2023), por lo tanto, se proyectan las metas de los proyectos al año 2024 y una vez se cuente con el programa de gobierno 2024 - 2027 del Rector electo, se realizará el proceso de fortalecimiento del PDI y actualización/formulación de proyectos articulados al nuevo periodo Rectoral</a:t>
            </a:r>
            <a:r>
              <a:rPr lang="es-CO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257507"/>
              </p:ext>
            </p:extLst>
          </p:nvPr>
        </p:nvGraphicFramePr>
        <p:xfrm>
          <a:off x="411657" y="1611730"/>
          <a:ext cx="7468319" cy="48061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51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CEA - 02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251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Académica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239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Excelencia Académica para la Formación Integral 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59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curricular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239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- Docencia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536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Procesos académicos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239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Facultades, programas, vicerrectorías, oficina de planeación, oficina de relaciones internacionales y todos los procesos administrativos de apoyo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1956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curricular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Docente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12813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Formación Vivencial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56724"/>
                  </a:ext>
                </a:extLst>
              </a:tr>
              <a:tr h="59783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3587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Promover el crecimiento económico sostenido, inclusivo y sostenible, el empleo pleno y productivo y el trabajo decente para todos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338"/>
                  </a:ext>
                </a:extLst>
              </a:tr>
              <a:tr h="3587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 Promover sociedades justas, pacíficas e inclusivas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835809"/>
                  </a:ext>
                </a:extLst>
              </a:tr>
            </a:tbl>
          </a:graphicData>
        </a:graphic>
      </p:graphicFrame>
      <p:grpSp>
        <p:nvGrpSpPr>
          <p:cNvPr id="6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7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8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4B731F"/>
                  </a:solidFill>
                </a:rPr>
                <a:t>Información general del proyecto</a:t>
              </a:r>
              <a:endParaRPr lang="es-CO" sz="2800" b="1" dirty="0"/>
            </a:p>
          </p:txBody>
        </p:sp>
      </p:grpSp>
      <p:sp>
        <p:nvSpPr>
          <p:cNvPr id="9" name="Rectángulo 8"/>
          <p:cNvSpPr/>
          <p:nvPr/>
        </p:nvSpPr>
        <p:spPr>
          <a:xfrm rot="16200000">
            <a:off x="6760440" y="3251097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02. Evaluación y aseguramiento de la calidad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05388" y="1233558"/>
            <a:ext cx="86240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Se considera que la Universidad Tecnológica de Pereira identifica la oportunidad de aplicar estrategias para el aseguramiento de la calidad, en búsqueda de la excelencia académica; teniendo en cuenta que una de las estrategias se concentra en la acreditación de la institución y sus programas a nivel nacional e internacional.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2069"/>
              </p:ext>
            </p:extLst>
          </p:nvPr>
        </p:nvGraphicFramePr>
        <p:xfrm>
          <a:off x="98355" y="2593597"/>
          <a:ext cx="7751683" cy="404252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97269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198406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3856008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1676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</a:rPr>
                        <a:t>Problema Central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326527">
                <a:tc rowSpan="8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Oportunidad:</a:t>
                      </a:r>
                      <a:b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base en las políticas y lineamientos nacionales sobre aseguramiento de la calidad en educación superior, aplicar estrategias en la institución para el aseguramiento de la calidad para la excelencia académica</a:t>
                      </a:r>
                      <a:endParaRPr lang="es-CO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675" marR="36675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Reglamentación vigente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Exigencias del medio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4081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Realidades y retos de la universidad del siglo XXI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 Cambios en los enfoques pedagógicos</a:t>
                      </a:r>
                      <a:b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 Cambios en las prácticas docentes</a:t>
                      </a:r>
                      <a:b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 Cambios en la forma de evaluación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662877"/>
                  </a:ext>
                </a:extLst>
              </a:tr>
              <a:tr h="4081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Nuevas tendencias para la acreditación de instituciones y programas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 Estándares internacionales</a:t>
                      </a:r>
                      <a:b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 Globalización de la educación</a:t>
                      </a:r>
                      <a:b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 Inserción de la universidad en contextos internacionales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185830"/>
                  </a:ext>
                </a:extLst>
              </a:tr>
              <a:tr h="1676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34903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Profesionales que impactan el desarrollo de la sociedad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Profesionales competentes </a:t>
                      </a:r>
                      <a:b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 Sociedad con cambios que generan su desarrollo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5429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Universidad que genera conocimiento y aporta al desarrollo de la sociedad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 Proyectos de investigación y extensión </a:t>
                      </a:r>
                      <a:b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 Transferencia de conocimiento y tecnología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97701"/>
                  </a:ext>
                </a:extLst>
              </a:tr>
              <a:tr h="5429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Reconocimiento y visibilidad nacional e internacional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 Acreditaciones nacionales e internacionales</a:t>
                      </a:r>
                      <a:b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 Convenios nacionales e internacionales</a:t>
                      </a:r>
                      <a:b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 Trabajo en red a nivel nacional e internacional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103024"/>
                  </a:ext>
                </a:extLst>
              </a:tr>
              <a:tr h="80360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Cultura de la calidad y la excelencia académica en la institución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 Compromiso de toda la comunidad académica en el logro de los objetivos misionales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699466"/>
                  </a:ext>
                </a:extLst>
              </a:tr>
            </a:tbl>
          </a:graphicData>
        </a:graphic>
      </p:graphicFrame>
      <p:grpSp>
        <p:nvGrpSpPr>
          <p:cNvPr id="7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8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/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4B731F"/>
                  </a:solidFill>
                </a:rPr>
                <a:t>Identificación del problema, necesidad u oportunidad </a:t>
              </a:r>
              <a:endParaRPr lang="es-CO" sz="2500" b="1" dirty="0"/>
            </a:p>
          </p:txBody>
        </p:sp>
      </p:grpSp>
      <p:sp>
        <p:nvSpPr>
          <p:cNvPr id="10" name="Rectángulo 9"/>
          <p:cNvSpPr/>
          <p:nvPr/>
        </p:nvSpPr>
        <p:spPr>
          <a:xfrm rot="16200000">
            <a:off x="6760440" y="3251097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02. Evaluación y aseguramiento de la calidad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23285" y="2024459"/>
            <a:ext cx="393550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proyecto evaluación y aseguramiento de la calidad contempla la acreditación nacional e internacional de la institución y de sus programas de pregrado y posgrado como parte de la estrategia para el aseguramiento de la calidad de la institución y sus programas, ya que la acreditación se centra en la autorreflexión, autoevaluación y autorregulación, en la medición y mejora de factores clave para incrementar el nivel de calidad de estos.</a:t>
            </a:r>
          </a:p>
        </p:txBody>
      </p:sp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3505237790"/>
              </p:ext>
            </p:extLst>
          </p:nvPr>
        </p:nvGraphicFramePr>
        <p:xfrm>
          <a:off x="3670810" y="1965430"/>
          <a:ext cx="530391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9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Descripción del proyecto</a:t>
              </a:r>
              <a:endParaRPr lang="es-CO" sz="2800" b="1" dirty="0"/>
            </a:p>
          </p:txBody>
        </p:sp>
      </p:grpSp>
      <p:sp>
        <p:nvSpPr>
          <p:cNvPr id="11" name="Rectángulo 10"/>
          <p:cNvSpPr/>
          <p:nvPr/>
        </p:nvSpPr>
        <p:spPr>
          <a:xfrm rot="16200000">
            <a:off x="6760440" y="3251097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02. Evaluación y aseguramiento de la calidad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>
            <a:spLocks/>
          </p:cNvSpPr>
          <p:nvPr/>
        </p:nvSpPr>
        <p:spPr>
          <a:xfrm>
            <a:off x="198343" y="127026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General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72353" y="1910511"/>
            <a:ext cx="6763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Consolidar una cultura de la autorreflexión, la autoevaluación y la autorregulación a nivel institucional y de sus programas académicos.</a:t>
            </a:r>
          </a:p>
        </p:txBody>
      </p:sp>
      <p:sp>
        <p:nvSpPr>
          <p:cNvPr id="8" name="TextBox 12"/>
          <p:cNvSpPr txBox="1">
            <a:spLocks/>
          </p:cNvSpPr>
          <p:nvPr/>
        </p:nvSpPr>
        <p:spPr>
          <a:xfrm>
            <a:off x="198343" y="2649670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Específicos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42327" y="3452534"/>
            <a:ext cx="68799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Acompañar los programas de pregrado y posgrado en los procesos de autoevaluación con fines de acreditación en alta calidad nacional e </a:t>
            </a:r>
            <a:r>
              <a:rPr lang="es-CO" dirty="0" smtClean="0"/>
              <a:t>internacional.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 smtClean="0"/>
              <a:t>Realizar </a:t>
            </a:r>
            <a:r>
              <a:rPr lang="es-CO" dirty="0"/>
              <a:t>seguimiento y ajustes a las etapas del proceso de autoevaluación de acuerdo a cambios en la reglamentación nacional, internacional o </a:t>
            </a:r>
            <a:r>
              <a:rPr lang="es-CO" dirty="0" smtClean="0"/>
              <a:t>institucional.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 smtClean="0"/>
              <a:t>Realizar </a:t>
            </a:r>
            <a:r>
              <a:rPr lang="es-CO" dirty="0"/>
              <a:t>acompañamiento en el proceso de autoevaluación con fines de acreditación institucional.</a:t>
            </a:r>
          </a:p>
        </p:txBody>
      </p:sp>
      <p:grpSp>
        <p:nvGrpSpPr>
          <p:cNvPr id="10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Objetivos del proyecto</a:t>
              </a:r>
              <a:endParaRPr lang="es-CO" sz="2800" b="1" dirty="0"/>
            </a:p>
          </p:txBody>
        </p:sp>
      </p:grpSp>
      <p:sp>
        <p:nvSpPr>
          <p:cNvPr id="13" name="Rectángulo 12"/>
          <p:cNvSpPr/>
          <p:nvPr/>
        </p:nvSpPr>
        <p:spPr>
          <a:xfrm rot="16200000">
            <a:off x="6760440" y="3251097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02. Evaluación y aseguramiento de la calidad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0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Planes operativos</a:t>
              </a:r>
              <a:endParaRPr lang="es-CO" sz="2800" b="1" dirty="0"/>
            </a:p>
          </p:txBody>
        </p:sp>
      </p:grp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395466"/>
              </p:ext>
            </p:extLst>
          </p:nvPr>
        </p:nvGraphicFramePr>
        <p:xfrm>
          <a:off x="260949" y="1297120"/>
          <a:ext cx="7589090" cy="54898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61088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028002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84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6632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Coordinación general de los procesos de autoevaluación con fines de acreditación de programas de pregrado y posgrado</a:t>
                      </a:r>
                      <a:endParaRPr lang="es-CO" sz="12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Corresponde al acompañamiento técnico desde la vicerrectoría académica a los programas de pregrado y posgrado que se encuentren en proceso de autoevaluación con fines de acreditación. </a:t>
                      </a:r>
                      <a:endParaRPr lang="es-CO" sz="14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6632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Coordinación técnica del proceso de Acreditación Institucional</a:t>
                      </a:r>
                      <a:endParaRPr lang="es-CO" sz="12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Desde la Oficina de Planeación y a través del área de asesoría para la planeación académica, se brinda apoyo mediante la planeación, coordinación y ejecución de estudios estadísticos enfocados a evaluar y hacer seguimiento continuo del contexto académico y al mercado educativo, dado lo anterior para garantizar la competitividad y supervivencia de la institución en el corto, mediano y largo plazo. Paralelo a ello se coordinan, planean y ejecutan los procesos de autoevaluación institucionales y se brinda apoyo técnico al proceso de autoevaluación de programas a que diera lugar. Igualmente, la implementación del Sistema de Seguimiento al Plan de Mejoramiento Institucional – PMI y la estrategia Comunicacional frente a los procesos de acreditación institucional. Proceso de autoevaluación con miras a la acreditación internacional Sello Sofía (Madri+d). Diseño e implementación del Sistema de Seguimiento al Plan de Mejoramiento Internacional Institucional. Estrategia de socialización de los resultados de la acreditación internacional Institucional.</a:t>
                      </a: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214944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 rot="16200000">
            <a:off x="6760440" y="3251097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02. Evaluación y aseguramiento de la calidad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4120</TotalTime>
  <Words>1008</Words>
  <Application>Microsoft Office PowerPoint</Application>
  <PresentationFormat>Presentación en pantalla (4:3)</PresentationFormat>
  <Paragraphs>76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Arial Narrow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583</cp:revision>
  <cp:lastPrinted>2017-05-16T14:27:28Z</cp:lastPrinted>
  <dcterms:created xsi:type="dcterms:W3CDTF">2017-03-06T22:18:18Z</dcterms:created>
  <dcterms:modified xsi:type="dcterms:W3CDTF">2024-03-04T19:41:44Z</dcterms:modified>
</cp:coreProperties>
</file>