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Todas las vicerrectorías, Facultades, Asociación de Egresados ASEUTP.</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universitaria (docentes, administrativos, estudiantes y egresados), entidades territoriales, sector productivo y sociedad en general.</a:t>
          </a:r>
          <a:endParaRPr lang="es-CO" sz="14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0" dirty="0" smtClean="0">
              <a:solidFill>
                <a:schemeClr val="tx2">
                  <a:lumMod val="50000"/>
                </a:schemeClr>
              </a:solidFill>
              <a:latin typeface="+mn-lt"/>
              <a:cs typeface="Khmer UI" panose="020B0502040204020203" pitchFamily="34" charset="0"/>
            </a:rPr>
            <a:t>Empresas, entidades e instituciones que puedan emplear a los egresados de nivel local, nacional e internacional. Entidades territoriales.</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1557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55830">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277433" y="0"/>
          <a:ext cx="2218884" cy="640248"/>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296185" y="18752"/>
        <a:ext cx="2181380" cy="602744"/>
      </dsp:txXfrm>
    </dsp:sp>
    <dsp:sp modelId="{107B593D-2B7E-47A1-B237-2D44EE17772E}">
      <dsp:nvSpPr>
        <dsp:cNvPr id="0" name=""/>
        <dsp:cNvSpPr/>
      </dsp:nvSpPr>
      <dsp:spPr>
        <a:xfrm>
          <a:off x="1499321" y="640248"/>
          <a:ext cx="221888" cy="465674"/>
        </a:xfrm>
        <a:custGeom>
          <a:avLst/>
          <a:gdLst/>
          <a:ahLst/>
          <a:cxnLst/>
          <a:rect l="0" t="0" r="0" b="0"/>
          <a:pathLst>
            <a:path>
              <a:moveTo>
                <a:pt x="0" y="0"/>
              </a:moveTo>
              <a:lnTo>
                <a:pt x="0" y="465674"/>
              </a:lnTo>
              <a:lnTo>
                <a:pt x="221888" y="46567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1721209" y="801648"/>
          <a:ext cx="3244616" cy="60854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Todas las vicerrectorías, Facultades, Asociación de Egresados ASEUTP.</a:t>
          </a:r>
          <a:endParaRPr lang="es-CO" sz="1200" b="0" kern="1200" dirty="0">
            <a:solidFill>
              <a:schemeClr val="tx2">
                <a:lumMod val="50000"/>
              </a:schemeClr>
            </a:solidFill>
            <a:latin typeface="+mn-lt"/>
            <a:cs typeface="Khmer UI" panose="020B0502040204020203" pitchFamily="34" charset="0"/>
          </a:endParaRPr>
        </a:p>
      </dsp:txBody>
      <dsp:txXfrm>
        <a:off x="1739033" y="819472"/>
        <a:ext cx="3208968" cy="572901"/>
      </dsp:txXfrm>
    </dsp:sp>
    <dsp:sp modelId="{94DEC999-591D-4E68-9D00-6890F125307D}">
      <dsp:nvSpPr>
        <dsp:cNvPr id="0" name=""/>
        <dsp:cNvSpPr/>
      </dsp:nvSpPr>
      <dsp:spPr>
        <a:xfrm>
          <a:off x="1499321" y="640248"/>
          <a:ext cx="221888" cy="1300001"/>
        </a:xfrm>
        <a:custGeom>
          <a:avLst/>
          <a:gdLst/>
          <a:ahLst/>
          <a:cxnLst/>
          <a:rect l="0" t="0" r="0" b="0"/>
          <a:pathLst>
            <a:path>
              <a:moveTo>
                <a:pt x="0" y="0"/>
              </a:moveTo>
              <a:lnTo>
                <a:pt x="0" y="1300001"/>
              </a:lnTo>
              <a:lnTo>
                <a:pt x="221888" y="1300001"/>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1721209" y="1570260"/>
          <a:ext cx="3254297" cy="739980"/>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0" kern="1200" dirty="0" smtClean="0">
              <a:solidFill>
                <a:schemeClr val="tx2">
                  <a:lumMod val="50000"/>
                </a:schemeClr>
              </a:solidFill>
              <a:latin typeface="+mn-lt"/>
              <a:cs typeface="Khmer UI" panose="020B0502040204020203" pitchFamily="34" charset="0"/>
            </a:rPr>
            <a:t>Empresas, entidades e instituciones que puedan emplear a los egresados de nivel local, nacional e internacional. Entidades territoriales.</a:t>
          </a:r>
          <a:endParaRPr lang="es-ES" sz="1200" b="0" kern="1200" dirty="0">
            <a:solidFill>
              <a:schemeClr val="tx2">
                <a:lumMod val="50000"/>
              </a:schemeClr>
            </a:solidFill>
            <a:latin typeface="+mn-lt"/>
            <a:cs typeface="Khmer UI" panose="020B0502040204020203" pitchFamily="34" charset="0"/>
          </a:endParaRPr>
        </a:p>
      </dsp:txBody>
      <dsp:txXfrm>
        <a:off x="1742882" y="1591933"/>
        <a:ext cx="3210951" cy="696634"/>
      </dsp:txXfrm>
    </dsp:sp>
    <dsp:sp modelId="{983EE482-34B4-4DDE-A5BB-56DAF2F5E8D4}">
      <dsp:nvSpPr>
        <dsp:cNvPr id="0" name=""/>
        <dsp:cNvSpPr/>
      </dsp:nvSpPr>
      <dsp:spPr>
        <a:xfrm>
          <a:off x="1499321" y="640248"/>
          <a:ext cx="221888" cy="2328904"/>
        </a:xfrm>
        <a:custGeom>
          <a:avLst/>
          <a:gdLst/>
          <a:ahLst/>
          <a:cxnLst/>
          <a:rect l="0" t="0" r="0" b="0"/>
          <a:pathLst>
            <a:path>
              <a:moveTo>
                <a:pt x="0" y="0"/>
              </a:moveTo>
              <a:lnTo>
                <a:pt x="0" y="2328904"/>
              </a:lnTo>
              <a:lnTo>
                <a:pt x="221888" y="232890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1721209" y="2470302"/>
          <a:ext cx="3267685" cy="99769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universitaria (docentes, administrativos, estudiantes y egresados), entidades territoriales, sector productivo y sociedad en general.</a:t>
          </a:r>
          <a:endParaRPr lang="es-CO" sz="1400" b="0" kern="1200" dirty="0">
            <a:latin typeface="+mn-lt"/>
          </a:endParaRPr>
        </a:p>
      </dsp:txBody>
      <dsp:txXfrm>
        <a:off x="1750431" y="2499524"/>
        <a:ext cx="3209241" cy="9392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15/03/2024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15/03/2024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21345" y="3690874"/>
            <a:ext cx="3575848" cy="1558049"/>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557642"/>
              <a:ext cx="5736373" cy="966383"/>
            </a:xfrm>
            <a:prstGeom prst="rect">
              <a:avLst/>
            </a:prstGeom>
            <a:noFill/>
          </p:spPr>
          <p:txBody>
            <a:bodyPr wrap="square" rtlCol="0" anchor="ctr">
              <a:spAutoFit/>
            </a:bodyPr>
            <a:lstStyle/>
            <a:p>
              <a:r>
                <a:rPr lang="es-CO" b="1" dirty="0"/>
                <a:t>Proyecto</a:t>
              </a:r>
            </a:p>
            <a:p>
              <a:r>
                <a:rPr lang="es-CO" dirty="0" smtClean="0"/>
                <a:t>Articulación </a:t>
              </a:r>
              <a:r>
                <a:rPr lang="es-CO" dirty="0"/>
                <a:t>interna para la participación en escenarios externos </a:t>
              </a:r>
              <a:r>
                <a:rPr lang="es-CO" dirty="0" smtClean="0"/>
                <a:t>y </a:t>
              </a:r>
              <a:r>
                <a:rPr lang="es-CO" dirty="0"/>
                <a:t>el desarrollo profesional del </a:t>
              </a:r>
              <a:r>
                <a:rPr lang="es-CO" dirty="0" smtClean="0"/>
                <a:t>egresado</a:t>
              </a:r>
              <a:endParaRPr lang="es-CO" dirty="0"/>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21</a:t>
              </a:r>
              <a:endParaRPr lang="en-US" sz="2800" kern="0" dirty="0">
                <a:solidFill>
                  <a:schemeClr val="bg1"/>
                </a:solidFill>
                <a:latin typeface="Arial" pitchFamily="34" charset="0"/>
                <a:cs typeface="Arial" pitchFamily="34" charset="0"/>
              </a:endParaRPr>
            </a:p>
          </p:txBody>
        </p:sp>
      </p:grpSp>
      <p:pic>
        <p:nvPicPr>
          <p:cNvPr id="9" name="Imagen 8"/>
          <p:cNvPicPr/>
          <p:nvPr/>
        </p:nvPicPr>
        <p:blipFill>
          <a:blip r:embed="rId4"/>
          <a:stretch>
            <a:fillRect/>
          </a:stretch>
        </p:blipFill>
        <p:spPr>
          <a:xfrm>
            <a:off x="4969211" y="3838145"/>
            <a:ext cx="4058248" cy="2607479"/>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653357" y="2092717"/>
            <a:ext cx="3696644" cy="1430411"/>
          </a:xfrm>
          <a:prstGeom prst="rect">
            <a:avLst/>
          </a:prstGeom>
        </p:spPr>
      </p:pic>
      <p:sp>
        <p:nvSpPr>
          <p:cNvPr id="11" name="Rectángulo 10">
            <a:extLst>
              <a:ext uri="{FF2B5EF4-FFF2-40B4-BE49-F238E27FC236}">
                <a16:creationId xmlns:a16="http://schemas.microsoft.com/office/drawing/2014/main" id="{CFE0E246-5F80-4A2F-ACCE-0CB977473BE4}"/>
              </a:ext>
            </a:extLst>
          </p:cNvPr>
          <p:cNvSpPr/>
          <p:nvPr/>
        </p:nvSpPr>
        <p:spPr>
          <a:xfrm>
            <a:off x="280527" y="536821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379998076"/>
              </p:ext>
            </p:extLst>
          </p:nvPr>
        </p:nvGraphicFramePr>
        <p:xfrm>
          <a:off x="295116" y="1219191"/>
          <a:ext cx="7468319" cy="497701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47339">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GCV - 21</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294678">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Planeación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434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47339">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4343">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4343">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436574471"/>
                  </a:ext>
                </a:extLst>
              </a:tr>
              <a:tr h="154343">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10658">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331359">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244535338"/>
                  </a:ext>
                </a:extLst>
              </a:tr>
              <a:tr h="294678">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Todas las vicerrectorías</a:t>
                      </a:r>
                      <a:endParaRPr lang="es-CO" sz="16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Facultades</a:t>
                      </a:r>
                      <a:endParaRPr lang="es-CO" sz="16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Asociación de Egresados ASEUTP</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10658">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10658">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640712813"/>
                  </a:ext>
                </a:extLst>
              </a:tr>
              <a:tr h="220702">
                <a:tc vMerge="1">
                  <a:txBody>
                    <a:bodyPr/>
                    <a:lstStyle/>
                    <a:p>
                      <a:endParaRPr lang="es-CO"/>
                    </a:p>
                  </a:txBody>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85857">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38585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8519226"/>
                  </a:ext>
                </a:extLst>
              </a:tr>
              <a:tr h="231514">
                <a:tc vMerge="1">
                  <a:txBody>
                    <a:bodyPr/>
                    <a:lstStyle/>
                    <a:p>
                      <a:endParaRPr lang="es-CO"/>
                    </a:p>
                  </a:txBody>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00835809"/>
                  </a:ext>
                </a:extLst>
              </a:tr>
            </a:tbl>
          </a:graphicData>
        </a:graphic>
      </p:graphicFrame>
      <p:sp>
        <p:nvSpPr>
          <p:cNvPr id="8" name="Rectángulo 7"/>
          <p:cNvSpPr/>
          <p:nvPr/>
        </p:nvSpPr>
        <p:spPr>
          <a:xfrm rot="16200000">
            <a:off x="6714420" y="3202640"/>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21. Articulación </a:t>
            </a:r>
            <a:r>
              <a:rPr lang="es-CO" sz="800" dirty="0">
                <a:solidFill>
                  <a:schemeClr val="bg1">
                    <a:lumMod val="50000"/>
                  </a:schemeClr>
                </a:solidFill>
                <a:latin typeface="Arial Rounded MT Bold" panose="020F0704030504030204" pitchFamily="34" charset="0"/>
              </a:rPr>
              <a:t>interna para la participación en escenarios externos y el desarrollo </a:t>
            </a:r>
            <a:r>
              <a:rPr lang="es-CO" sz="800" dirty="0" smtClean="0">
                <a:solidFill>
                  <a:schemeClr val="bg1">
                    <a:lumMod val="50000"/>
                  </a:schemeClr>
                </a:solidFill>
                <a:latin typeface="Arial Rounded MT Bold" panose="020F0704030504030204" pitchFamily="34" charset="0"/>
              </a:rPr>
              <a:t>profesional </a:t>
            </a:r>
            <a:r>
              <a:rPr lang="es-CO" sz="800" dirty="0">
                <a:solidFill>
                  <a:schemeClr val="bg1">
                    <a:lumMod val="50000"/>
                  </a:schemeClr>
                </a:solidFill>
                <a:latin typeface="Arial Rounded MT Bold" panose="020F0704030504030204" pitchFamily="34" charset="0"/>
              </a:rPr>
              <a:t>del egresado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8" name="Rectángulo 7"/>
          <p:cNvSpPr/>
          <p:nvPr/>
        </p:nvSpPr>
        <p:spPr>
          <a:xfrm rot="16200000">
            <a:off x="6714420" y="3202640"/>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21. Articulación </a:t>
            </a:r>
            <a:r>
              <a:rPr lang="es-CO" sz="800" dirty="0">
                <a:solidFill>
                  <a:schemeClr val="bg1">
                    <a:lumMod val="50000"/>
                  </a:schemeClr>
                </a:solidFill>
                <a:latin typeface="Arial Rounded MT Bold" panose="020F0704030504030204" pitchFamily="34" charset="0"/>
              </a:rPr>
              <a:t>interna para la participación en escenarios externos y el desarrollo </a:t>
            </a:r>
            <a:r>
              <a:rPr lang="es-CO" sz="800" dirty="0" smtClean="0">
                <a:solidFill>
                  <a:schemeClr val="bg1">
                    <a:lumMod val="50000"/>
                  </a:schemeClr>
                </a:solidFill>
                <a:latin typeface="Arial Rounded MT Bold" panose="020F0704030504030204" pitchFamily="34" charset="0"/>
              </a:rPr>
              <a:t>profesional </a:t>
            </a:r>
            <a:r>
              <a:rPr lang="es-CO" sz="800" dirty="0">
                <a:solidFill>
                  <a:schemeClr val="bg1">
                    <a:lumMod val="50000"/>
                  </a:schemeClr>
                </a:solidFill>
                <a:latin typeface="Arial Rounded MT Bold" panose="020F0704030504030204" pitchFamily="34" charset="0"/>
              </a:rPr>
              <a:t>del egresado</a:t>
            </a:r>
          </a:p>
          <a:p>
            <a:pPr algn="ctr"/>
            <a:endParaRPr lang="es-CO" sz="800" dirty="0">
              <a:solidFill>
                <a:schemeClr val="bg1">
                  <a:lumMod val="50000"/>
                </a:schemeClr>
              </a:solidFill>
              <a:latin typeface="Arial Rounded MT Bold" panose="020F0704030504030204" pitchFamily="34" charset="0"/>
            </a:endParaRPr>
          </a:p>
        </p:txBody>
      </p:sp>
      <p:sp>
        <p:nvSpPr>
          <p:cNvPr id="9" name="Rectángulo 8"/>
          <p:cNvSpPr/>
          <p:nvPr/>
        </p:nvSpPr>
        <p:spPr>
          <a:xfrm>
            <a:off x="242047" y="1551390"/>
            <a:ext cx="7853082" cy="4524637"/>
          </a:xfrm>
          <a:prstGeom prst="rect">
            <a:avLst/>
          </a:prstGeom>
        </p:spPr>
        <p:txBody>
          <a:bodyPr wrap="square">
            <a:spAutoFit/>
          </a:bodyPr>
          <a:lstStyle/>
          <a:p>
            <a:pPr algn="just">
              <a:lnSpc>
                <a:spcPct val="107000"/>
              </a:lnSpc>
              <a:spcAft>
                <a:spcPts val="0"/>
              </a:spcAft>
            </a:pPr>
            <a:r>
              <a:rPr lang="es-CO" dirty="0">
                <a:ea typeface="Calibri" panose="020F0502020204030204" pitchFamily="34" charset="0"/>
                <a:cs typeface="Times New Roman" panose="02020603050405020304" pitchFamily="18" charset="0"/>
              </a:rPr>
              <a:t>Se identifican fuertes debilidades en la articulación interna para la participación e incidencia en políticas públicas, programas, proyectos y acciones, que son pertinentes a las capacidades académicas e investigativas de la universidad, dado que, si bien se cuenta con un inventario de los espacios de deliberación y representación en los que tienen asiento la Universidad, aún no se articulan de forma adecuada los procesos y la información de lo que sucede en esos espacios no es de amplio conocimiento y manejo. Así mismo, se tiene un desconocimiento de lo que realizan los diferentes actores de la universidad en participación e incidencia de políticas públicas, programas, proyectos y acciones.</a:t>
            </a:r>
          </a:p>
          <a:p>
            <a:pPr algn="just">
              <a:lnSpc>
                <a:spcPct val="107000"/>
              </a:lnSpc>
              <a:spcAft>
                <a:spcPts val="0"/>
              </a:spcAft>
            </a:pPr>
            <a:r>
              <a:rPr lang="es-CO" dirty="0">
                <a:ea typeface="Calibri" panose="020F0502020204030204" pitchFamily="34" charset="0"/>
                <a:cs typeface="Times New Roman" panose="02020603050405020304" pitchFamily="18" charset="0"/>
              </a:rPr>
              <a:t> </a:t>
            </a:r>
          </a:p>
          <a:p>
            <a:pPr algn="just">
              <a:lnSpc>
                <a:spcPct val="107000"/>
              </a:lnSpc>
              <a:spcAft>
                <a:spcPts val="0"/>
              </a:spcAft>
            </a:pPr>
            <a:r>
              <a:rPr lang="es-CO" dirty="0">
                <a:ea typeface="Calibri" panose="020F0502020204030204" pitchFamily="34" charset="0"/>
                <a:cs typeface="Times New Roman" panose="02020603050405020304" pitchFamily="18" charset="0"/>
              </a:rPr>
              <a:t>De otro lado, existen dificultades en algunos egresados para la inserción laboral por un desconocimiento de la oferta de empleos existentes en el medio, sus características y su relación con los perfiles profesionales de los egresados UTP y una debilidad en los egresados respecto a competencias blandas y esenciales y su gestión para la empleabilidad.</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70891969"/>
              </p:ext>
            </p:extLst>
          </p:nvPr>
        </p:nvGraphicFramePr>
        <p:xfrm>
          <a:off x="215152" y="1699376"/>
          <a:ext cx="7521388" cy="4179378"/>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543282">
                <a:tc rowSpan="5">
                  <a:txBody>
                    <a:bodyPr/>
                    <a:lstStyle/>
                    <a:p>
                      <a:pPr algn="ctr">
                        <a:lnSpc>
                          <a:spcPct val="107000"/>
                        </a:lnSpc>
                        <a:spcAft>
                          <a:spcPts val="1200"/>
                        </a:spcAft>
                      </a:pPr>
                      <a:r>
                        <a:rPr lang="es-CO" sz="1200" kern="1200" dirty="0" smtClean="0">
                          <a:solidFill>
                            <a:schemeClr val="tx1"/>
                          </a:solidFill>
                          <a:effectLst/>
                          <a:latin typeface="+mn-lt"/>
                          <a:ea typeface="+mn-ea"/>
                          <a:cs typeface="+mn-cs"/>
                        </a:rPr>
                        <a:t>Débil proceso de articulación interna para la gestión del contexto que potencialice la participación en escenarios externos y el desarrollo profesional del egresado.</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 Desarticulación interna para la participación e incidencia en políticas públicas, programas, proyectos y acciones, que son pertinentes a las capacidades académicas e investigativas de la universidad</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1.1. Gestión desorganizada de los espacios de deliberación y representación en los que tienen asiento la Universidad</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1.2. Desconocimiento de lo que realizan los diferentes actores de la universidad en participación e incidencia de políticas públicas, programas, proyectos y acciones.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gn="just">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 Dificultades de los egresados para la inserción laboral.</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2.1. Desconocimiento de la oferta de empleos existentes en el medio, sus características y su relación con los perfiles profesionales de los egresados UTP.</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2.2. Debilidad en los egresados respecto a competencias blandas y esenciales y su gestión para la empleabilidad.</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 Diseminación y duplicidad de procesos y esfuerzos para la participación en escenarios externos y el aporte de la academia y la investigación en procesos de desarrollo regional, nacional e internacional.</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100" kern="1200">
                          <a:solidFill>
                            <a:srgbClr val="000000"/>
                          </a:solidFill>
                          <a:effectLst/>
                          <a:latin typeface="+mn-lt"/>
                          <a:ea typeface="Times New Roman" panose="02020603050405020304" pitchFamily="18" charset="0"/>
                          <a:cs typeface="Times New Roman" panose="02020603050405020304" pitchFamily="18" charset="0"/>
                        </a:rPr>
                        <a:t>1.1. Bajo impacto de la universidad en su contexto.</a:t>
                      </a:r>
                    </a:p>
                  </a:txBody>
                  <a:tcPr marL="44450" marR="44450" marT="0" marB="0" anchor="ctr">
                    <a:solidFill>
                      <a:srgbClr val="E7D8F4"/>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100" kern="1200">
                          <a:solidFill>
                            <a:srgbClr val="000000"/>
                          </a:solidFill>
                          <a:effectLst/>
                          <a:latin typeface="+mn-lt"/>
                          <a:ea typeface="Times New Roman" panose="02020603050405020304" pitchFamily="18" charset="0"/>
                          <a:cs typeface="Times New Roman" panose="02020603050405020304" pitchFamily="18" charset="0"/>
                        </a:rPr>
                        <a:t>2. Baja empleabilidad de los egresados en el medio</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1.1. Bajo impacto de la universidad en su contexto.</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714420" y="3202640"/>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21. Articulación </a:t>
            </a:r>
            <a:r>
              <a:rPr lang="es-CO" sz="800" dirty="0">
                <a:solidFill>
                  <a:schemeClr val="bg1">
                    <a:lumMod val="50000"/>
                  </a:schemeClr>
                </a:solidFill>
                <a:latin typeface="Arial Rounded MT Bold" panose="020F0704030504030204" pitchFamily="34" charset="0"/>
              </a:rPr>
              <a:t>interna para la participación en escenarios externos y el desarrollo </a:t>
            </a:r>
            <a:r>
              <a:rPr lang="es-CO" sz="800" dirty="0" smtClean="0">
                <a:solidFill>
                  <a:schemeClr val="bg1">
                    <a:lumMod val="50000"/>
                  </a:schemeClr>
                </a:solidFill>
                <a:latin typeface="Arial Rounded MT Bold" panose="020F0704030504030204" pitchFamily="34" charset="0"/>
              </a:rPr>
              <a:t>profesional </a:t>
            </a:r>
            <a:r>
              <a:rPr lang="es-CO" sz="800" dirty="0">
                <a:solidFill>
                  <a:schemeClr val="bg1">
                    <a:lumMod val="50000"/>
                  </a:schemeClr>
                </a:solidFill>
                <a:latin typeface="Arial Rounded MT Bold" panose="020F0704030504030204" pitchFamily="34" charset="0"/>
              </a:rPr>
              <a:t>del egresado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2055400415"/>
              </p:ext>
            </p:extLst>
          </p:nvPr>
        </p:nvGraphicFramePr>
        <p:xfrm>
          <a:off x="3110754" y="1873625"/>
          <a:ext cx="6266329" cy="346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rot="16200000">
            <a:off x="6714420" y="3202640"/>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21. Articulación </a:t>
            </a:r>
            <a:r>
              <a:rPr lang="es-CO" sz="800" dirty="0">
                <a:solidFill>
                  <a:schemeClr val="bg1">
                    <a:lumMod val="50000"/>
                  </a:schemeClr>
                </a:solidFill>
                <a:latin typeface="Arial Rounded MT Bold" panose="020F0704030504030204" pitchFamily="34" charset="0"/>
              </a:rPr>
              <a:t>interna para la participación en escenarios externos y el desarrollo </a:t>
            </a:r>
            <a:r>
              <a:rPr lang="es-CO" sz="800" dirty="0" smtClean="0">
                <a:solidFill>
                  <a:schemeClr val="bg1">
                    <a:lumMod val="50000"/>
                  </a:schemeClr>
                </a:solidFill>
                <a:latin typeface="Arial Rounded MT Bold" panose="020F0704030504030204" pitchFamily="34" charset="0"/>
              </a:rPr>
              <a:t>profesional </a:t>
            </a:r>
            <a:r>
              <a:rPr lang="es-CO" sz="800" dirty="0">
                <a:solidFill>
                  <a:schemeClr val="bg1">
                    <a:lumMod val="50000"/>
                  </a:schemeClr>
                </a:solidFill>
                <a:latin typeface="Arial Rounded MT Bold" panose="020F0704030504030204" pitchFamily="34" charset="0"/>
              </a:rPr>
              <a:t>del egresado</a:t>
            </a:r>
          </a:p>
          <a:p>
            <a:pPr algn="ctr"/>
            <a:endParaRPr lang="es-CO" sz="800" dirty="0">
              <a:solidFill>
                <a:schemeClr val="bg1">
                  <a:lumMod val="50000"/>
                </a:schemeClr>
              </a:solidFill>
              <a:latin typeface="Arial Rounded MT Bold" panose="020F0704030504030204" pitchFamily="34" charset="0"/>
            </a:endParaRPr>
          </a:p>
        </p:txBody>
      </p:sp>
      <p:sp>
        <p:nvSpPr>
          <p:cNvPr id="9" name="Rectángulo 8"/>
          <p:cNvSpPr/>
          <p:nvPr/>
        </p:nvSpPr>
        <p:spPr>
          <a:xfrm>
            <a:off x="161365" y="1932654"/>
            <a:ext cx="3953435" cy="3945054"/>
          </a:xfrm>
          <a:prstGeom prst="rect">
            <a:avLst/>
          </a:prstGeom>
        </p:spPr>
        <p:txBody>
          <a:bodyPr wrap="square">
            <a:spAutoFit/>
          </a:bodyPr>
          <a:lstStyle/>
          <a:p>
            <a:pPr algn="just">
              <a:lnSpc>
                <a:spcPct val="107000"/>
              </a:lnSpc>
              <a:spcAft>
                <a:spcPts val="0"/>
              </a:spcAft>
            </a:pPr>
            <a:r>
              <a:rPr lang="es-CO" dirty="0">
                <a:ea typeface="Calibri" panose="020F0502020204030204" pitchFamily="34" charset="0"/>
                <a:cs typeface="Times New Roman" panose="02020603050405020304" pitchFamily="18" charset="0"/>
              </a:rPr>
              <a:t>El proyecto busca fortalecer la articulación interna para la gestión del contexto que consolide la participación en escenarios externos y el desarrollo profesional del egresado, de forma tal que, la universidad potencialice de manera asertiva sus capacidades para aportar al desarrollo de la región y el país, en los diferentes ámbitos en los que la universidad realiza avances desde lo académico e investigativo. Además de, facilitar y acompañar a los egresados en su inserción a la vida laboral.</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7" name="Rectángulo 6"/>
          <p:cNvSpPr/>
          <p:nvPr/>
        </p:nvSpPr>
        <p:spPr>
          <a:xfrm rot="16200000">
            <a:off x="6714420" y="3202640"/>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21. Articulación </a:t>
            </a:r>
            <a:r>
              <a:rPr lang="es-CO" sz="800" dirty="0">
                <a:solidFill>
                  <a:schemeClr val="bg1">
                    <a:lumMod val="50000"/>
                  </a:schemeClr>
                </a:solidFill>
                <a:latin typeface="Arial Rounded MT Bold" panose="020F0704030504030204" pitchFamily="34" charset="0"/>
              </a:rPr>
              <a:t>interna para la participación en escenarios externos y el desarrollo </a:t>
            </a:r>
            <a:r>
              <a:rPr lang="es-CO" sz="800" dirty="0" smtClean="0">
                <a:solidFill>
                  <a:schemeClr val="bg1">
                    <a:lumMod val="50000"/>
                  </a:schemeClr>
                </a:solidFill>
                <a:latin typeface="Arial Rounded MT Bold" panose="020F0704030504030204" pitchFamily="34" charset="0"/>
              </a:rPr>
              <a:t>profesional </a:t>
            </a:r>
            <a:r>
              <a:rPr lang="es-CO" sz="800" dirty="0">
                <a:solidFill>
                  <a:schemeClr val="bg1">
                    <a:lumMod val="50000"/>
                  </a:schemeClr>
                </a:solidFill>
                <a:latin typeface="Arial Rounded MT Bold" panose="020F0704030504030204" pitchFamily="34" charset="0"/>
              </a:rPr>
              <a:t>del egresado</a:t>
            </a:r>
          </a:p>
          <a:p>
            <a:pPr algn="ctr"/>
            <a:endParaRPr lang="es-CO" sz="800" dirty="0">
              <a:solidFill>
                <a:schemeClr val="bg1">
                  <a:lumMod val="50000"/>
                </a:schemeClr>
              </a:solidFill>
              <a:latin typeface="Arial Rounded MT Bold" panose="020F0704030504030204" pitchFamily="34" charset="0"/>
            </a:endParaRPr>
          </a:p>
        </p:txBody>
      </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79439" y="290718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646331"/>
          </a:xfrm>
          <a:prstGeom prst="rect">
            <a:avLst/>
          </a:prstGeom>
        </p:spPr>
        <p:txBody>
          <a:bodyPr wrap="square">
            <a:spAutoFit/>
          </a:bodyPr>
          <a:lstStyle/>
          <a:p>
            <a:pPr algn="just"/>
            <a:r>
              <a:rPr lang="es-CO" dirty="0"/>
              <a:t>Fortalecer la articulación interna para la gestión del contexto que potencialice la participación en escenarios externos y el desarrollo profesional del egresado.</a:t>
            </a:r>
          </a:p>
        </p:txBody>
      </p:sp>
      <p:sp>
        <p:nvSpPr>
          <p:cNvPr id="11" name="Rectángulo 10"/>
          <p:cNvSpPr/>
          <p:nvPr/>
        </p:nvSpPr>
        <p:spPr>
          <a:xfrm>
            <a:off x="179439" y="3521830"/>
            <a:ext cx="8443633" cy="1477328"/>
          </a:xfrm>
          <a:prstGeom prst="rect">
            <a:avLst/>
          </a:prstGeom>
        </p:spPr>
        <p:txBody>
          <a:bodyPr wrap="square">
            <a:spAutoFit/>
          </a:bodyPr>
          <a:lstStyle/>
          <a:p>
            <a:pPr marL="285750" lvl="0" indent="-285750">
              <a:buFont typeface="Wingdings" panose="05000000000000000000" pitchFamily="2" charset="2"/>
              <a:buChar char="Ø"/>
            </a:pPr>
            <a:r>
              <a:rPr lang="es-CO" dirty="0"/>
              <a:t>Mejorar la articulación interna para la participación e incidencia en políticas públicas, programas, proyectos y acciones, que son pertinentes a las capacidades académicas e investigativas de la </a:t>
            </a:r>
            <a:r>
              <a:rPr lang="es-CO" dirty="0" smtClean="0"/>
              <a:t>universidad.</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Generar </a:t>
            </a:r>
            <a:r>
              <a:rPr lang="es-CO" dirty="0"/>
              <a:t>procesos y competencias para la inserción laboral de los egresados.	</a:t>
            </a:r>
            <a:endParaRPr lang="es-CO"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868766494"/>
              </p:ext>
            </p:extLst>
          </p:nvPr>
        </p:nvGraphicFramePr>
        <p:xfrm>
          <a:off x="88926" y="1219190"/>
          <a:ext cx="7764155" cy="5496306"/>
        </p:xfrm>
        <a:graphic>
          <a:graphicData uri="http://schemas.openxmlformats.org/drawingml/2006/table">
            <a:tbl>
              <a:tblPr firstRow="1" firstCol="1" bandRow="1">
                <a:tableStyleId>{5940675A-B579-460E-94D1-54222C63F5DA}</a:tableStyleId>
              </a:tblPr>
              <a:tblGrid>
                <a:gridCol w="1968793">
                  <a:extLst>
                    <a:ext uri="{9D8B030D-6E8A-4147-A177-3AD203B41FA5}">
                      <a16:colId xmlns:a16="http://schemas.microsoft.com/office/drawing/2014/main" val="622973615"/>
                    </a:ext>
                  </a:extLst>
                </a:gridCol>
                <a:gridCol w="5795362">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Articulación interna para la participación e incidencia en el contexto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lvl="0"/>
                      <a:r>
                        <a:rPr lang="es-CO" sz="1100" kern="1200" dirty="0" smtClean="0">
                          <a:solidFill>
                            <a:schemeClr val="tx1"/>
                          </a:solidFill>
                          <a:effectLst/>
                          <a:latin typeface="+mn-lt"/>
                          <a:ea typeface="+mn-ea"/>
                          <a:cs typeface="+mn-cs"/>
                        </a:rPr>
                        <a:t>Realizar un diagnóstico del proceso de participación e incidencia en políticas públicas, programas, proyectos y acciones, que son pertinentes a las capacidades académicas e investigativas de la universidad. Formular un plan que permita articular la participación e incidencia en políticas públicas, programas, proyectos y acciones, que son pertinentes a las capacidades académicas e investigativas de la universidad. Identificar y caracterizar alianzas estratégicas. Caracterizar grupos de valor. Identificar y gestionar los espacios de deliberación de interés de la Universidad, para el desarrollo (espacios de planeación, decisión, concertación y construcción participativa). Ejecutar la estrategia de articulación para participación en políticas públicas. Ejecutar el plan de trabajo del Centro de Liderazgo de la UTP. Actualizar la base de datos de las alianzas estratégicas de la Universidad. Actualizar la caracterización de grupos de valor. Elaborar un diagnóstico de capacidades institucionales para la incidencia en políticas públicas (Levantamiento de capacidades instaladas, mapa de actores y redes existentes, alianzas estratégicas, espacios de participación y de deliberación, entre otros). Realizar un mapa de actores institucionales para la incidencia en políticas públicas. Construir una propuesta inicial de estructura y funcionamiento para el estudio de políticas públicas UTP. Definir una propuesta de plan de acción para la implementación de la estructura y funcionamiento para el estudio de políticas públicas UTP. Actualizar la metodología de consolidación de la información de Alianzas Estratégicas, actualizar la base de datos aplicando la metodología definida y definir una estrategia de socialización de resultados.</a:t>
                      </a:r>
                      <a:endParaRPr lang="es-CO" sz="11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Unidad de empleabilidad para el egresado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kern="1200" dirty="0" smtClean="0">
                          <a:solidFill>
                            <a:schemeClr val="tx1"/>
                          </a:solidFill>
                          <a:effectLst/>
                          <a:latin typeface="+mn-lt"/>
                          <a:ea typeface="+mn-ea"/>
                          <a:cs typeface="+mn-cs"/>
                        </a:rPr>
                        <a:t>Diagnóstico de las áreas internas que intervienen en el proceso, de los egresados y de las empresas (entrevistas). Análisis general del análisis y la competencia. Planes de acción encaminados a facilitar el acceso al mercado laboral (Planeación estratégica). Desarrollo de alianzas con empresas: Empleadoras, de egresados, generadoras de empleo y de beneficios. Manejo de Data y reportes para informes. Contratación de plataforma para bolsa de empleo. Capacitación a profesionales según requerimientos de empresas y alrededor de las competencias blandas que deben gestionar los profesionales en la actualidad. Seguimiento a la estrategia y evaluación de la implementación. Realización de encuentros de egresados por Facultades para brindar atención personalizada sobre la ruta de empleabilidad. Realizar el acompañamiento en la gestión de la empleabilidad del egresado en pro de fortalecer sus competencias. Identificación de empresas, entidades, entes territoriales e instituciones que puedan emplear a los egresados a nivel local, nacional e internacional. Ejecución, implementación y puesta en marcha de la Bolsa de empleo para egresados de la UTP.</a:t>
                      </a:r>
                      <a:endParaRPr lang="es-CO" sz="11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8" name="Rectángulo 7"/>
          <p:cNvSpPr/>
          <p:nvPr/>
        </p:nvSpPr>
        <p:spPr>
          <a:xfrm rot="16200000">
            <a:off x="6714420" y="3202640"/>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21. Articulación </a:t>
            </a:r>
            <a:r>
              <a:rPr lang="es-CO" sz="800" dirty="0">
                <a:solidFill>
                  <a:schemeClr val="bg1">
                    <a:lumMod val="50000"/>
                  </a:schemeClr>
                </a:solidFill>
                <a:latin typeface="Arial Rounded MT Bold" panose="020F0704030504030204" pitchFamily="34" charset="0"/>
              </a:rPr>
              <a:t>interna para la participación en escenarios externos y el desarrollo </a:t>
            </a:r>
            <a:r>
              <a:rPr lang="es-CO" sz="800" dirty="0" smtClean="0">
                <a:solidFill>
                  <a:schemeClr val="bg1">
                    <a:lumMod val="50000"/>
                  </a:schemeClr>
                </a:solidFill>
                <a:latin typeface="Arial Rounded MT Bold" panose="020F0704030504030204" pitchFamily="34" charset="0"/>
              </a:rPr>
              <a:t>profesional </a:t>
            </a:r>
            <a:r>
              <a:rPr lang="es-CO" sz="800" dirty="0">
                <a:solidFill>
                  <a:schemeClr val="bg1">
                    <a:lumMod val="50000"/>
                  </a:schemeClr>
                </a:solidFill>
                <a:latin typeface="Arial Rounded MT Bold" panose="020F0704030504030204" pitchFamily="34" charset="0"/>
              </a:rPr>
              <a:t>del egresado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4068</TotalTime>
  <Words>1511</Words>
  <Application>Microsoft Office PowerPoint</Application>
  <PresentationFormat>Presentación en pantalla (4:3)</PresentationFormat>
  <Paragraphs>77</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569</cp:revision>
  <cp:lastPrinted>2017-05-16T14:27:28Z</cp:lastPrinted>
  <dcterms:created xsi:type="dcterms:W3CDTF">2017-03-06T22:18:18Z</dcterms:created>
  <dcterms:modified xsi:type="dcterms:W3CDTF">2024-03-15T19:52:46Z</dcterms:modified>
</cp:coreProperties>
</file>