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64" r:id="rId2"/>
    <p:sldId id="265" r:id="rId3"/>
    <p:sldId id="266" r:id="rId4"/>
    <p:sldId id="270" r:id="rId5"/>
    <p:sldId id="267" r:id="rId6"/>
    <p:sldId id="268" r:id="rId7"/>
    <p:sldId id="269" r:id="rId8"/>
  </p:sldIdLst>
  <p:sldSz cx="9144000" cy="6858000" type="screen4x3"/>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6"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2373"/>
    <a:srgbClr val="E7D8F4"/>
    <a:srgbClr val="B686DA"/>
    <a:srgbClr val="E2CFF1"/>
    <a:srgbClr val="9F60CE"/>
    <a:srgbClr val="0A99A3"/>
    <a:srgbClr val="0070C0"/>
    <a:srgbClr val="089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96405" autoAdjust="0"/>
  </p:normalViewPr>
  <p:slideViewPr>
    <p:cSldViewPr snapToGrid="0">
      <p:cViewPr varScale="1">
        <p:scale>
          <a:sx n="107" d="100"/>
          <a:sy n="107" d="100"/>
        </p:scale>
        <p:origin x="1632" y="1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FBE78-41BB-4F9B-8392-C5F342476F3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CO"/>
        </a:p>
      </dgm:t>
    </dgm:pt>
    <dgm:pt modelId="{B179C4C9-470C-4C96-B2DB-FF7D387B7DD1}">
      <dgm:prSet phldrT="[Texto]" custT="1"/>
      <dgm:spPr>
        <a:solidFill>
          <a:srgbClr val="512373"/>
        </a:solidFill>
        <a:ln>
          <a:solidFill>
            <a:schemeClr val="accent5">
              <a:lumMod val="50000"/>
            </a:schemeClr>
          </a:solidFill>
        </a:ln>
      </dgm:spPr>
      <dgm:t>
        <a:bodyPr/>
        <a:lstStyle/>
        <a:p>
          <a:pPr algn="ctr"/>
          <a:r>
            <a:rPr lang="es-CO" sz="2400" dirty="0" smtClean="0">
              <a:latin typeface="+mn-lt"/>
              <a:cs typeface="Khmer UI" panose="020B0502040204020203" pitchFamily="34" charset="0"/>
            </a:rPr>
            <a:t>Involucrados</a:t>
          </a:r>
          <a:endParaRPr lang="es-CO" sz="2400" dirty="0">
            <a:latin typeface="+mn-lt"/>
            <a:cs typeface="Khmer UI" panose="020B0502040204020203" pitchFamily="34" charset="0"/>
          </a:endParaRPr>
        </a:p>
      </dgm:t>
    </dgm:pt>
    <dgm:pt modelId="{7ABB9D2C-C86B-4A1F-9278-F06CA29374E2}" type="parTrans" cxnId="{81D2BC63-A6B8-444D-859D-FC24DA5BD77C}">
      <dgm:prSet/>
      <dgm:spPr/>
      <dgm:t>
        <a:bodyPr/>
        <a:lstStyle/>
        <a:p>
          <a:pPr algn="l"/>
          <a:endParaRPr lang="es-CO">
            <a:latin typeface="+mn-lt"/>
          </a:endParaRPr>
        </a:p>
      </dgm:t>
    </dgm:pt>
    <dgm:pt modelId="{C6FE23B2-DBA5-49F9-A64E-D679919A9EC0}" type="sibTrans" cxnId="{81D2BC63-A6B8-444D-859D-FC24DA5BD77C}">
      <dgm:prSet/>
      <dgm:spPr/>
      <dgm:t>
        <a:bodyPr/>
        <a:lstStyle/>
        <a:p>
          <a:pPr algn="l"/>
          <a:endParaRPr lang="es-CO">
            <a:latin typeface="+mn-lt"/>
          </a:endParaRPr>
        </a:p>
      </dgm:t>
    </dgm:pt>
    <dgm:pt modelId="{1662B5CF-E877-45F9-A755-120F1FE4C29B}">
      <dgm:prSet phldrT="[Texto]" custT="1"/>
      <dgm:spPr>
        <a:ln>
          <a:solidFill>
            <a:srgbClr val="512373"/>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Unidades organizacionales: </a:t>
          </a:r>
          <a:r>
            <a:rPr lang="es-CO" sz="1100" dirty="0" smtClean="0"/>
            <a:t>SUEJE/ Departamento de Humanidades UTP / Univirtual.</a:t>
          </a:r>
          <a:endParaRPr lang="es-CO" sz="1100" b="0" dirty="0">
            <a:solidFill>
              <a:schemeClr val="tx2">
                <a:lumMod val="50000"/>
              </a:schemeClr>
            </a:solidFill>
            <a:latin typeface="+mn-lt"/>
            <a:cs typeface="Khmer UI" panose="020B0502040204020203" pitchFamily="34" charset="0"/>
          </a:endParaRPr>
        </a:p>
      </dgm:t>
    </dgm:pt>
    <dgm:pt modelId="{7B38EB80-BE65-41F5-9BB7-929EF5D4D956}" type="parTrans" cxnId="{B837D475-4455-4857-ADA7-D1C66C72C69C}">
      <dgm:prSet/>
      <dgm:spPr>
        <a:ln>
          <a:solidFill>
            <a:srgbClr val="512373"/>
          </a:solidFill>
        </a:ln>
      </dgm:spPr>
      <dgm:t>
        <a:bodyPr/>
        <a:lstStyle/>
        <a:p>
          <a:pPr algn="l"/>
          <a:endParaRPr lang="es-CO">
            <a:latin typeface="+mn-lt"/>
          </a:endParaRPr>
        </a:p>
      </dgm:t>
    </dgm:pt>
    <dgm:pt modelId="{F6509B12-9D90-4726-A799-FDB1A81D5816}" type="sibTrans" cxnId="{B837D475-4455-4857-ADA7-D1C66C72C69C}">
      <dgm:prSet/>
      <dgm:spPr/>
      <dgm:t>
        <a:bodyPr/>
        <a:lstStyle/>
        <a:p>
          <a:pPr algn="l"/>
          <a:endParaRPr lang="es-CO">
            <a:latin typeface="+mn-lt"/>
          </a:endParaRPr>
        </a:p>
      </dgm:t>
    </dgm:pt>
    <dgm:pt modelId="{7417BE97-B00C-42EA-9827-823E7FE653F8}">
      <dgm:prSet phldrT="[Texto]" custT="1"/>
      <dgm:spPr>
        <a:ln>
          <a:solidFill>
            <a:srgbClr val="512373"/>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Beneficiarios: </a:t>
          </a:r>
          <a:r>
            <a:rPr lang="es-CO" sz="1100" dirty="0" smtClean="0"/>
            <a:t>Comunidad en general, comunidad universitaria, Universitaria (Estudiantes, Administrativos y Docentes), población especial: población que se acogió al proceso de paz.</a:t>
          </a:r>
          <a:endParaRPr lang="es-CO" sz="1200" b="0" dirty="0">
            <a:latin typeface="+mn-lt"/>
          </a:endParaRPr>
        </a:p>
      </dgm:t>
    </dgm:pt>
    <dgm:pt modelId="{8741F14A-8A3A-4CE9-A4EC-A5E8CABEE01E}" type="parTrans" cxnId="{1BDA1869-1F10-4F09-9B7C-E4440C8A610B}">
      <dgm:prSet/>
      <dgm:spPr>
        <a:ln>
          <a:solidFill>
            <a:srgbClr val="512373"/>
          </a:solidFill>
        </a:ln>
      </dgm:spPr>
      <dgm:t>
        <a:bodyPr/>
        <a:lstStyle/>
        <a:p>
          <a:pPr algn="l"/>
          <a:endParaRPr lang="es-CO">
            <a:latin typeface="+mn-lt"/>
          </a:endParaRPr>
        </a:p>
      </dgm:t>
    </dgm:pt>
    <dgm:pt modelId="{3A2731F4-0A45-4759-AA9C-700012852665}" type="sibTrans" cxnId="{1BDA1869-1F10-4F09-9B7C-E4440C8A610B}">
      <dgm:prSet/>
      <dgm:spPr/>
      <dgm:t>
        <a:bodyPr/>
        <a:lstStyle/>
        <a:p>
          <a:pPr algn="l"/>
          <a:endParaRPr lang="es-CO">
            <a:latin typeface="+mn-lt"/>
          </a:endParaRPr>
        </a:p>
      </dgm:t>
    </dgm:pt>
    <dgm:pt modelId="{BF20F388-806A-4E2C-9FC2-197BB19A7E11}">
      <dgm:prSet custT="1"/>
      <dgm:spPr>
        <a:ln>
          <a:solidFill>
            <a:srgbClr val="512373"/>
          </a:solidFill>
        </a:ln>
      </dgm:spPr>
      <dgm:t>
        <a:bodyPr/>
        <a:lstStyle/>
        <a:p>
          <a:pPr algn="just"/>
          <a:r>
            <a:rPr lang="es-CO" sz="1200" b="1" dirty="0" smtClean="0">
              <a:solidFill>
                <a:schemeClr val="tx2">
                  <a:lumMod val="50000"/>
                </a:schemeClr>
              </a:solidFill>
              <a:latin typeface="+mn-lt"/>
              <a:cs typeface="Khmer UI" panose="020B0502040204020203" pitchFamily="34" charset="0"/>
            </a:rPr>
            <a:t>Entidades externas a la UTP: </a:t>
          </a:r>
          <a:r>
            <a:rPr lang="es-CO" sz="1100" b="0" dirty="0" smtClean="0">
              <a:solidFill>
                <a:schemeClr val="tx2">
                  <a:lumMod val="50000"/>
                </a:schemeClr>
              </a:solidFill>
              <a:latin typeface="+mn-lt"/>
              <a:cs typeface="Khmer UI" panose="020B0502040204020203" pitchFamily="34" charset="0"/>
            </a:rPr>
            <a:t>Oficina de Paz y Reconciliación de Pereira, Agencia de Reintegración y Normalización -ARN, Comisión para el Esclarecimiento de la Verdad CEV, Audifarma, Unidad para la Atención y Reparación Integral de Víctimas, Unidad de Restitución de Tierras, Corporación Viva la Ciudadanía, Red Nacional de Planeación Local y Presupuestos Participativos, Alcaldías, Gobernaciones, Sistema Universitario Estatal -SUE</a:t>
          </a:r>
          <a:endParaRPr lang="es-ES" sz="1100" b="0" dirty="0">
            <a:solidFill>
              <a:schemeClr val="tx2">
                <a:lumMod val="50000"/>
              </a:schemeClr>
            </a:solidFill>
            <a:latin typeface="+mn-lt"/>
            <a:cs typeface="Khmer UI" panose="020B0502040204020203" pitchFamily="34" charset="0"/>
          </a:endParaRPr>
        </a:p>
      </dgm:t>
    </dgm:pt>
    <dgm:pt modelId="{32CA2B84-E3B2-40CF-8DC7-4B5119850B6B}" type="parTrans" cxnId="{CF4167F8-C89B-4EB1-8990-42F3FF232973}">
      <dgm:prSet/>
      <dgm:spPr>
        <a:ln>
          <a:solidFill>
            <a:srgbClr val="512373"/>
          </a:solidFill>
        </a:ln>
      </dgm:spPr>
      <dgm:t>
        <a:bodyPr/>
        <a:lstStyle/>
        <a:p>
          <a:pPr algn="l"/>
          <a:endParaRPr lang="es-ES">
            <a:latin typeface="+mn-lt"/>
          </a:endParaRPr>
        </a:p>
      </dgm:t>
    </dgm:pt>
    <dgm:pt modelId="{379E3FF8-599F-4F0E-B5BF-BA2DFB03D5E4}" type="sibTrans" cxnId="{CF4167F8-C89B-4EB1-8990-42F3FF232973}">
      <dgm:prSet/>
      <dgm:spPr/>
      <dgm:t>
        <a:bodyPr/>
        <a:lstStyle/>
        <a:p>
          <a:pPr algn="l"/>
          <a:endParaRPr lang="es-ES">
            <a:latin typeface="+mn-lt"/>
          </a:endParaRPr>
        </a:p>
      </dgm:t>
    </dgm:pt>
    <dgm:pt modelId="{BF04E78F-DF12-4DEC-B477-983045056C04}" type="pres">
      <dgm:prSet presAssocID="{7C1FBE78-41BB-4F9B-8392-C5F342476F31}" presName="diagram" presStyleCnt="0">
        <dgm:presLayoutVars>
          <dgm:chPref val="1"/>
          <dgm:dir/>
          <dgm:animOne val="branch"/>
          <dgm:animLvl val="lvl"/>
          <dgm:resizeHandles/>
        </dgm:presLayoutVars>
      </dgm:prSet>
      <dgm:spPr/>
      <dgm:t>
        <a:bodyPr/>
        <a:lstStyle/>
        <a:p>
          <a:endParaRPr lang="es-CO"/>
        </a:p>
      </dgm:t>
    </dgm:pt>
    <dgm:pt modelId="{E227DAD1-F467-420A-B380-0C10B7BC1D4E}" type="pres">
      <dgm:prSet presAssocID="{B179C4C9-470C-4C96-B2DB-FF7D387B7DD1}" presName="root" presStyleCnt="0"/>
      <dgm:spPr/>
    </dgm:pt>
    <dgm:pt modelId="{0EA29DDA-452F-42D0-B9B3-D6011D6A5AF4}" type="pres">
      <dgm:prSet presAssocID="{B179C4C9-470C-4C96-B2DB-FF7D387B7DD1}" presName="rootComposite" presStyleCnt="0"/>
      <dgm:spPr/>
    </dgm:pt>
    <dgm:pt modelId="{43B793F1-E25B-4798-840C-71A691210AAE}" type="pres">
      <dgm:prSet presAssocID="{B179C4C9-470C-4C96-B2DB-FF7D387B7DD1}" presName="rootText" presStyleLbl="node1" presStyleIdx="0" presStyleCnt="1" custScaleX="173283" custLinFactNeighborY="-7962"/>
      <dgm:spPr/>
      <dgm:t>
        <a:bodyPr/>
        <a:lstStyle/>
        <a:p>
          <a:endParaRPr lang="es-CO"/>
        </a:p>
      </dgm:t>
    </dgm:pt>
    <dgm:pt modelId="{548B17C6-F4E6-4766-9BB3-86301585D37C}" type="pres">
      <dgm:prSet presAssocID="{B179C4C9-470C-4C96-B2DB-FF7D387B7DD1}" presName="rootConnector" presStyleLbl="node1" presStyleIdx="0" presStyleCnt="1"/>
      <dgm:spPr/>
      <dgm:t>
        <a:bodyPr/>
        <a:lstStyle/>
        <a:p>
          <a:endParaRPr lang="es-CO"/>
        </a:p>
      </dgm:t>
    </dgm:pt>
    <dgm:pt modelId="{E4CB1E92-35CA-41FA-94B9-F78D02A0FF01}" type="pres">
      <dgm:prSet presAssocID="{B179C4C9-470C-4C96-B2DB-FF7D387B7DD1}" presName="childShape" presStyleCnt="0"/>
      <dgm:spPr/>
    </dgm:pt>
    <dgm:pt modelId="{107B593D-2B7E-47A1-B237-2D44EE17772E}" type="pres">
      <dgm:prSet presAssocID="{7B38EB80-BE65-41F5-9BB7-929EF5D4D956}" presName="Name13" presStyleLbl="parChTrans1D2" presStyleIdx="0" presStyleCnt="3"/>
      <dgm:spPr/>
      <dgm:t>
        <a:bodyPr/>
        <a:lstStyle/>
        <a:p>
          <a:endParaRPr lang="es-CO"/>
        </a:p>
      </dgm:t>
    </dgm:pt>
    <dgm:pt modelId="{2E354829-817D-4754-BC75-12C2FE807605}" type="pres">
      <dgm:prSet presAssocID="{1662B5CF-E877-45F9-A755-120F1FE4C29B}" presName="childText" presStyleLbl="bgAcc1" presStyleIdx="0" presStyleCnt="3" custScaleX="316734" custScaleY="54133">
        <dgm:presLayoutVars>
          <dgm:bulletEnabled val="1"/>
        </dgm:presLayoutVars>
      </dgm:prSet>
      <dgm:spPr/>
      <dgm:t>
        <a:bodyPr/>
        <a:lstStyle/>
        <a:p>
          <a:endParaRPr lang="es-CO"/>
        </a:p>
      </dgm:t>
    </dgm:pt>
    <dgm:pt modelId="{94DEC999-591D-4E68-9D00-6890F125307D}" type="pres">
      <dgm:prSet presAssocID="{32CA2B84-E3B2-40CF-8DC7-4B5119850B6B}" presName="Name13" presStyleLbl="parChTrans1D2" presStyleIdx="1" presStyleCnt="3"/>
      <dgm:spPr/>
      <dgm:t>
        <a:bodyPr/>
        <a:lstStyle/>
        <a:p>
          <a:endParaRPr lang="es-ES"/>
        </a:p>
      </dgm:t>
    </dgm:pt>
    <dgm:pt modelId="{77177CDA-8FC8-4405-B9E3-1F740F4F6D67}" type="pres">
      <dgm:prSet presAssocID="{BF20F388-806A-4E2C-9FC2-197BB19A7E11}" presName="childText" presStyleLbl="bgAcc1" presStyleIdx="1" presStyleCnt="3" custScaleX="317679" custScaleY="184715">
        <dgm:presLayoutVars>
          <dgm:bulletEnabled val="1"/>
        </dgm:presLayoutVars>
      </dgm:prSet>
      <dgm:spPr/>
      <dgm:t>
        <a:bodyPr/>
        <a:lstStyle/>
        <a:p>
          <a:endParaRPr lang="es-ES"/>
        </a:p>
      </dgm:t>
    </dgm:pt>
    <dgm:pt modelId="{983EE482-34B4-4DDE-A5BB-56DAF2F5E8D4}" type="pres">
      <dgm:prSet presAssocID="{8741F14A-8A3A-4CE9-A4EC-A5E8CABEE01E}" presName="Name13" presStyleLbl="parChTrans1D2" presStyleIdx="2" presStyleCnt="3"/>
      <dgm:spPr/>
      <dgm:t>
        <a:bodyPr/>
        <a:lstStyle/>
        <a:p>
          <a:endParaRPr lang="es-CO"/>
        </a:p>
      </dgm:t>
    </dgm:pt>
    <dgm:pt modelId="{7F59EE3C-302F-405E-AC56-4165D36EEAEB}" type="pres">
      <dgm:prSet presAssocID="{7417BE97-B00C-42EA-9827-823E7FE653F8}" presName="childText" presStyleLbl="bgAcc1" presStyleIdx="2" presStyleCnt="3" custScaleX="318986" custScaleY="99133">
        <dgm:presLayoutVars>
          <dgm:bulletEnabled val="1"/>
        </dgm:presLayoutVars>
      </dgm:prSet>
      <dgm:spPr/>
      <dgm:t>
        <a:bodyPr/>
        <a:lstStyle/>
        <a:p>
          <a:endParaRPr lang="es-CO"/>
        </a:p>
      </dgm:t>
    </dgm:pt>
  </dgm:ptLst>
  <dgm:cxnLst>
    <dgm:cxn modelId="{B1AAD808-141C-478A-B3C0-2244A9A2F6F1}" type="presOf" srcId="{8741F14A-8A3A-4CE9-A4EC-A5E8CABEE01E}" destId="{983EE482-34B4-4DDE-A5BB-56DAF2F5E8D4}" srcOrd="0" destOrd="0" presId="urn:microsoft.com/office/officeart/2005/8/layout/hierarchy3"/>
    <dgm:cxn modelId="{745EFAEE-D4B6-4611-859E-B545EAD6A392}" type="presOf" srcId="{B179C4C9-470C-4C96-B2DB-FF7D387B7DD1}" destId="{548B17C6-F4E6-4766-9BB3-86301585D37C}" srcOrd="1" destOrd="0" presId="urn:microsoft.com/office/officeart/2005/8/layout/hierarchy3"/>
    <dgm:cxn modelId="{DACF9CF2-39FC-471B-814C-CA01EAD698C1}" type="presOf" srcId="{1662B5CF-E877-45F9-A755-120F1FE4C29B}" destId="{2E354829-817D-4754-BC75-12C2FE807605}" srcOrd="0" destOrd="0" presId="urn:microsoft.com/office/officeart/2005/8/layout/hierarchy3"/>
    <dgm:cxn modelId="{81D2BC63-A6B8-444D-859D-FC24DA5BD77C}" srcId="{7C1FBE78-41BB-4F9B-8392-C5F342476F31}" destId="{B179C4C9-470C-4C96-B2DB-FF7D387B7DD1}" srcOrd="0" destOrd="0" parTransId="{7ABB9D2C-C86B-4A1F-9278-F06CA29374E2}" sibTransId="{C6FE23B2-DBA5-49F9-A64E-D679919A9EC0}"/>
    <dgm:cxn modelId="{577D1FB0-53BC-4247-98B5-8EF1DC0E533A}" type="presOf" srcId="{B179C4C9-470C-4C96-B2DB-FF7D387B7DD1}" destId="{43B793F1-E25B-4798-840C-71A691210AAE}" srcOrd="0" destOrd="0" presId="urn:microsoft.com/office/officeart/2005/8/layout/hierarchy3"/>
    <dgm:cxn modelId="{101C63DC-015E-4425-9955-E91A744604FE}" type="presOf" srcId="{7C1FBE78-41BB-4F9B-8392-C5F342476F31}" destId="{BF04E78F-DF12-4DEC-B477-983045056C04}" srcOrd="0" destOrd="0" presId="urn:microsoft.com/office/officeart/2005/8/layout/hierarchy3"/>
    <dgm:cxn modelId="{4DF72102-D7DE-45B2-B3C1-0264A6F4E650}" type="presOf" srcId="{7B38EB80-BE65-41F5-9BB7-929EF5D4D956}" destId="{107B593D-2B7E-47A1-B237-2D44EE17772E}" srcOrd="0" destOrd="0" presId="urn:microsoft.com/office/officeart/2005/8/layout/hierarchy3"/>
    <dgm:cxn modelId="{AEABFE96-6F7C-411E-8EEF-AF3D4B43F6FC}" type="presOf" srcId="{BF20F388-806A-4E2C-9FC2-197BB19A7E11}" destId="{77177CDA-8FC8-4405-B9E3-1F740F4F6D67}" srcOrd="0" destOrd="0" presId="urn:microsoft.com/office/officeart/2005/8/layout/hierarchy3"/>
    <dgm:cxn modelId="{6FE687D9-1385-4057-91B4-8797DE620546}" type="presOf" srcId="{7417BE97-B00C-42EA-9827-823E7FE653F8}" destId="{7F59EE3C-302F-405E-AC56-4165D36EEAEB}" srcOrd="0" destOrd="0" presId="urn:microsoft.com/office/officeart/2005/8/layout/hierarchy3"/>
    <dgm:cxn modelId="{CF4167F8-C89B-4EB1-8990-42F3FF232973}" srcId="{B179C4C9-470C-4C96-B2DB-FF7D387B7DD1}" destId="{BF20F388-806A-4E2C-9FC2-197BB19A7E11}" srcOrd="1" destOrd="0" parTransId="{32CA2B84-E3B2-40CF-8DC7-4B5119850B6B}" sibTransId="{379E3FF8-599F-4F0E-B5BF-BA2DFB03D5E4}"/>
    <dgm:cxn modelId="{1BDA1869-1F10-4F09-9B7C-E4440C8A610B}" srcId="{B179C4C9-470C-4C96-B2DB-FF7D387B7DD1}" destId="{7417BE97-B00C-42EA-9827-823E7FE653F8}" srcOrd="2" destOrd="0" parTransId="{8741F14A-8A3A-4CE9-A4EC-A5E8CABEE01E}" sibTransId="{3A2731F4-0A45-4759-AA9C-700012852665}"/>
    <dgm:cxn modelId="{55121D5D-4DB5-4F78-8635-35027734B4D6}" type="presOf" srcId="{32CA2B84-E3B2-40CF-8DC7-4B5119850B6B}" destId="{94DEC999-591D-4E68-9D00-6890F125307D}" srcOrd="0" destOrd="0" presId="urn:microsoft.com/office/officeart/2005/8/layout/hierarchy3"/>
    <dgm:cxn modelId="{B837D475-4455-4857-ADA7-D1C66C72C69C}" srcId="{B179C4C9-470C-4C96-B2DB-FF7D387B7DD1}" destId="{1662B5CF-E877-45F9-A755-120F1FE4C29B}" srcOrd="0" destOrd="0" parTransId="{7B38EB80-BE65-41F5-9BB7-929EF5D4D956}" sibTransId="{F6509B12-9D90-4726-A799-FDB1A81D5816}"/>
    <dgm:cxn modelId="{44985903-C9E4-412C-9F53-0395968A6495}" type="presParOf" srcId="{BF04E78F-DF12-4DEC-B477-983045056C04}" destId="{E227DAD1-F467-420A-B380-0C10B7BC1D4E}" srcOrd="0" destOrd="0" presId="urn:microsoft.com/office/officeart/2005/8/layout/hierarchy3"/>
    <dgm:cxn modelId="{513FF6C1-9FD6-436F-93FA-B7F85EEB84AC}" type="presParOf" srcId="{E227DAD1-F467-420A-B380-0C10B7BC1D4E}" destId="{0EA29DDA-452F-42D0-B9B3-D6011D6A5AF4}" srcOrd="0" destOrd="0" presId="urn:microsoft.com/office/officeart/2005/8/layout/hierarchy3"/>
    <dgm:cxn modelId="{12413F40-127D-4673-AB18-E6C589FF4DF5}" type="presParOf" srcId="{0EA29DDA-452F-42D0-B9B3-D6011D6A5AF4}" destId="{43B793F1-E25B-4798-840C-71A691210AAE}" srcOrd="0" destOrd="0" presId="urn:microsoft.com/office/officeart/2005/8/layout/hierarchy3"/>
    <dgm:cxn modelId="{0C6DA2D1-5FBE-4F60-A82A-27E26492366B}" type="presParOf" srcId="{0EA29DDA-452F-42D0-B9B3-D6011D6A5AF4}" destId="{548B17C6-F4E6-4766-9BB3-86301585D37C}" srcOrd="1" destOrd="0" presId="urn:microsoft.com/office/officeart/2005/8/layout/hierarchy3"/>
    <dgm:cxn modelId="{ED2A04AA-73E0-4486-B1F3-6B76A4517C51}" type="presParOf" srcId="{E227DAD1-F467-420A-B380-0C10B7BC1D4E}" destId="{E4CB1E92-35CA-41FA-94B9-F78D02A0FF01}" srcOrd="1" destOrd="0" presId="urn:microsoft.com/office/officeart/2005/8/layout/hierarchy3"/>
    <dgm:cxn modelId="{C1077E06-DB30-465B-8FA2-D8A7B8B90FAE}" type="presParOf" srcId="{E4CB1E92-35CA-41FA-94B9-F78D02A0FF01}" destId="{107B593D-2B7E-47A1-B237-2D44EE17772E}" srcOrd="0" destOrd="0" presId="urn:microsoft.com/office/officeart/2005/8/layout/hierarchy3"/>
    <dgm:cxn modelId="{3AECADBA-482E-4378-AC1A-9C9FDBCC219C}" type="presParOf" srcId="{E4CB1E92-35CA-41FA-94B9-F78D02A0FF01}" destId="{2E354829-817D-4754-BC75-12C2FE807605}" srcOrd="1" destOrd="0" presId="urn:microsoft.com/office/officeart/2005/8/layout/hierarchy3"/>
    <dgm:cxn modelId="{45258EFD-3D70-4F63-B96D-324335D9D6E1}" type="presParOf" srcId="{E4CB1E92-35CA-41FA-94B9-F78D02A0FF01}" destId="{94DEC999-591D-4E68-9D00-6890F125307D}" srcOrd="2" destOrd="0" presId="urn:microsoft.com/office/officeart/2005/8/layout/hierarchy3"/>
    <dgm:cxn modelId="{031D1F64-ED86-4AD1-898C-A6BB996A6F09}" type="presParOf" srcId="{E4CB1E92-35CA-41FA-94B9-F78D02A0FF01}" destId="{77177CDA-8FC8-4405-B9E3-1F740F4F6D67}" srcOrd="3" destOrd="0" presId="urn:microsoft.com/office/officeart/2005/8/layout/hierarchy3"/>
    <dgm:cxn modelId="{2FD9FA34-0558-4452-845A-F6DA4A0E0C6E}" type="presParOf" srcId="{E4CB1E92-35CA-41FA-94B9-F78D02A0FF01}" destId="{983EE482-34B4-4DDE-A5BB-56DAF2F5E8D4}" srcOrd="4" destOrd="0" presId="urn:microsoft.com/office/officeart/2005/8/layout/hierarchy3"/>
    <dgm:cxn modelId="{9135FB0D-E531-4F7B-A34D-CF9BA18DCBD3}" type="presParOf" srcId="{E4CB1E92-35CA-41FA-94B9-F78D02A0FF01}" destId="{7F59EE3C-302F-405E-AC56-4165D36EEAEB}" srcOrd="5" destOrd="0" presId="urn:microsoft.com/office/officeart/2005/8/layout/hierarchy3"/>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793F1-E25B-4798-840C-71A691210AAE}">
      <dsp:nvSpPr>
        <dsp:cNvPr id="0" name=""/>
        <dsp:cNvSpPr/>
      </dsp:nvSpPr>
      <dsp:spPr>
        <a:xfrm>
          <a:off x="1706" y="285682"/>
          <a:ext cx="2468696" cy="712330"/>
        </a:xfrm>
        <a:prstGeom prst="roundRect">
          <a:avLst>
            <a:gd name="adj" fmla="val 10000"/>
          </a:avLst>
        </a:prstGeom>
        <a:solidFill>
          <a:srgbClr val="512373"/>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CO" sz="2400" kern="1200" dirty="0" smtClean="0">
              <a:latin typeface="+mn-lt"/>
              <a:cs typeface="Khmer UI" panose="020B0502040204020203" pitchFamily="34" charset="0"/>
            </a:rPr>
            <a:t>Involucrados</a:t>
          </a:r>
          <a:endParaRPr lang="es-CO" sz="2400" kern="1200" dirty="0">
            <a:latin typeface="+mn-lt"/>
            <a:cs typeface="Khmer UI" panose="020B0502040204020203" pitchFamily="34" charset="0"/>
          </a:endParaRPr>
        </a:p>
      </dsp:txBody>
      <dsp:txXfrm>
        <a:off x="22569" y="306545"/>
        <a:ext cx="2426970" cy="670604"/>
      </dsp:txXfrm>
    </dsp:sp>
    <dsp:sp modelId="{107B593D-2B7E-47A1-B237-2D44EE17772E}">
      <dsp:nvSpPr>
        <dsp:cNvPr id="0" name=""/>
        <dsp:cNvSpPr/>
      </dsp:nvSpPr>
      <dsp:spPr>
        <a:xfrm>
          <a:off x="248576" y="998012"/>
          <a:ext cx="246869" cy="427601"/>
        </a:xfrm>
        <a:custGeom>
          <a:avLst/>
          <a:gdLst/>
          <a:ahLst/>
          <a:cxnLst/>
          <a:rect l="0" t="0" r="0" b="0"/>
          <a:pathLst>
            <a:path>
              <a:moveTo>
                <a:pt x="0" y="0"/>
              </a:moveTo>
              <a:lnTo>
                <a:pt x="0" y="427601"/>
              </a:lnTo>
              <a:lnTo>
                <a:pt x="246869" y="427601"/>
              </a:lnTo>
            </a:path>
          </a:pathLst>
        </a:custGeom>
        <a:noFill/>
        <a:ln w="12700" cap="flat" cmpd="sng" algn="ctr">
          <a:solidFill>
            <a:srgbClr val="512373"/>
          </a:solidFill>
          <a:prstDash val="solid"/>
          <a:miter lim="800000"/>
        </a:ln>
        <a:effectLst/>
      </dsp:spPr>
      <dsp:style>
        <a:lnRef idx="2">
          <a:scrgbClr r="0" g="0" b="0"/>
        </a:lnRef>
        <a:fillRef idx="0">
          <a:scrgbClr r="0" g="0" b="0"/>
        </a:fillRef>
        <a:effectRef idx="0">
          <a:scrgbClr r="0" g="0" b="0"/>
        </a:effectRef>
        <a:fontRef idx="minor"/>
      </dsp:style>
    </dsp:sp>
    <dsp:sp modelId="{2E354829-817D-4754-BC75-12C2FE807605}">
      <dsp:nvSpPr>
        <dsp:cNvPr id="0" name=""/>
        <dsp:cNvSpPr/>
      </dsp:nvSpPr>
      <dsp:spPr>
        <a:xfrm>
          <a:off x="495445" y="1232811"/>
          <a:ext cx="3609909" cy="385605"/>
        </a:xfrm>
        <a:prstGeom prst="roundRect">
          <a:avLst>
            <a:gd name="adj" fmla="val 10000"/>
          </a:avLst>
        </a:prstGeom>
        <a:solidFill>
          <a:schemeClr val="lt1">
            <a:alpha val="90000"/>
            <a:hueOff val="0"/>
            <a:satOff val="0"/>
            <a:lumOff val="0"/>
            <a:alphaOff val="0"/>
          </a:schemeClr>
        </a:solidFill>
        <a:ln w="12700" cap="flat" cmpd="sng" algn="ctr">
          <a:solidFill>
            <a:srgbClr val="51237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Unidades organizacionales: </a:t>
          </a:r>
          <a:r>
            <a:rPr lang="es-CO" sz="1100" kern="1200" dirty="0" smtClean="0"/>
            <a:t>SUEJE/ Departamento de Humanidades UTP / Univirtual.</a:t>
          </a:r>
          <a:endParaRPr lang="es-CO" sz="1100" b="0" kern="1200" dirty="0">
            <a:solidFill>
              <a:schemeClr val="tx2">
                <a:lumMod val="50000"/>
              </a:schemeClr>
            </a:solidFill>
            <a:latin typeface="+mn-lt"/>
            <a:cs typeface="Khmer UI" panose="020B0502040204020203" pitchFamily="34" charset="0"/>
          </a:endParaRPr>
        </a:p>
      </dsp:txBody>
      <dsp:txXfrm>
        <a:off x="506739" y="1244105"/>
        <a:ext cx="3587321" cy="363017"/>
      </dsp:txXfrm>
    </dsp:sp>
    <dsp:sp modelId="{94DEC999-591D-4E68-9D00-6890F125307D}">
      <dsp:nvSpPr>
        <dsp:cNvPr id="0" name=""/>
        <dsp:cNvSpPr/>
      </dsp:nvSpPr>
      <dsp:spPr>
        <a:xfrm>
          <a:off x="248576" y="998012"/>
          <a:ext cx="246869" cy="1456377"/>
        </a:xfrm>
        <a:custGeom>
          <a:avLst/>
          <a:gdLst/>
          <a:ahLst/>
          <a:cxnLst/>
          <a:rect l="0" t="0" r="0" b="0"/>
          <a:pathLst>
            <a:path>
              <a:moveTo>
                <a:pt x="0" y="0"/>
              </a:moveTo>
              <a:lnTo>
                <a:pt x="0" y="1456377"/>
              </a:lnTo>
              <a:lnTo>
                <a:pt x="246869" y="1456377"/>
              </a:lnTo>
            </a:path>
          </a:pathLst>
        </a:custGeom>
        <a:noFill/>
        <a:ln w="12700" cap="flat" cmpd="sng" algn="ctr">
          <a:solidFill>
            <a:srgbClr val="512373"/>
          </a:solidFill>
          <a:prstDash val="solid"/>
          <a:miter lim="800000"/>
        </a:ln>
        <a:effectLst/>
      </dsp:spPr>
      <dsp:style>
        <a:lnRef idx="2">
          <a:scrgbClr r="0" g="0" b="0"/>
        </a:lnRef>
        <a:fillRef idx="0">
          <a:scrgbClr r="0" g="0" b="0"/>
        </a:fillRef>
        <a:effectRef idx="0">
          <a:scrgbClr r="0" g="0" b="0"/>
        </a:effectRef>
        <a:fontRef idx="minor"/>
      </dsp:style>
    </dsp:sp>
    <dsp:sp modelId="{77177CDA-8FC8-4405-B9E3-1F740F4F6D67}">
      <dsp:nvSpPr>
        <dsp:cNvPr id="0" name=""/>
        <dsp:cNvSpPr/>
      </dsp:nvSpPr>
      <dsp:spPr>
        <a:xfrm>
          <a:off x="495445" y="1796499"/>
          <a:ext cx="3620680" cy="1315781"/>
        </a:xfrm>
        <a:prstGeom prst="roundRect">
          <a:avLst>
            <a:gd name="adj" fmla="val 10000"/>
          </a:avLst>
        </a:prstGeom>
        <a:solidFill>
          <a:schemeClr val="lt1">
            <a:alpha val="90000"/>
            <a:hueOff val="0"/>
            <a:satOff val="0"/>
            <a:lumOff val="0"/>
            <a:alphaOff val="0"/>
          </a:schemeClr>
        </a:solidFill>
        <a:ln w="12700" cap="flat" cmpd="sng" algn="ctr">
          <a:solidFill>
            <a:srgbClr val="51237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kern="1200" dirty="0" smtClean="0">
              <a:solidFill>
                <a:schemeClr val="tx2">
                  <a:lumMod val="50000"/>
                </a:schemeClr>
              </a:solidFill>
              <a:latin typeface="+mn-lt"/>
              <a:cs typeface="Khmer UI" panose="020B0502040204020203" pitchFamily="34" charset="0"/>
            </a:rPr>
            <a:t>Entidades externas a la UTP: </a:t>
          </a:r>
          <a:r>
            <a:rPr lang="es-CO" sz="1100" b="0" kern="1200" dirty="0" smtClean="0">
              <a:solidFill>
                <a:schemeClr val="tx2">
                  <a:lumMod val="50000"/>
                </a:schemeClr>
              </a:solidFill>
              <a:latin typeface="+mn-lt"/>
              <a:cs typeface="Khmer UI" panose="020B0502040204020203" pitchFamily="34" charset="0"/>
            </a:rPr>
            <a:t>Oficina de Paz y Reconciliación de Pereira, Agencia de Reintegración y Normalización -ARN, Comisión para el Esclarecimiento de la Verdad CEV, Audifarma, Unidad para la Atención y Reparación Integral de Víctimas, Unidad de Restitución de Tierras, Corporación Viva la Ciudadanía, Red Nacional de Planeación Local y Presupuestos Participativos, Alcaldías, Gobernaciones, Sistema Universitario Estatal -SUE</a:t>
          </a:r>
          <a:endParaRPr lang="es-ES" sz="1100" b="0" kern="1200" dirty="0">
            <a:solidFill>
              <a:schemeClr val="tx2">
                <a:lumMod val="50000"/>
              </a:schemeClr>
            </a:solidFill>
            <a:latin typeface="+mn-lt"/>
            <a:cs typeface="Khmer UI" panose="020B0502040204020203" pitchFamily="34" charset="0"/>
          </a:endParaRPr>
        </a:p>
      </dsp:txBody>
      <dsp:txXfrm>
        <a:off x="533983" y="1835037"/>
        <a:ext cx="3543604" cy="1238705"/>
      </dsp:txXfrm>
    </dsp:sp>
    <dsp:sp modelId="{983EE482-34B4-4DDE-A5BB-56DAF2F5E8D4}">
      <dsp:nvSpPr>
        <dsp:cNvPr id="0" name=""/>
        <dsp:cNvSpPr/>
      </dsp:nvSpPr>
      <dsp:spPr>
        <a:xfrm>
          <a:off x="248576" y="998012"/>
          <a:ext cx="246869" cy="2645428"/>
        </a:xfrm>
        <a:custGeom>
          <a:avLst/>
          <a:gdLst/>
          <a:ahLst/>
          <a:cxnLst/>
          <a:rect l="0" t="0" r="0" b="0"/>
          <a:pathLst>
            <a:path>
              <a:moveTo>
                <a:pt x="0" y="0"/>
              </a:moveTo>
              <a:lnTo>
                <a:pt x="0" y="2645428"/>
              </a:lnTo>
              <a:lnTo>
                <a:pt x="246869" y="2645428"/>
              </a:lnTo>
            </a:path>
          </a:pathLst>
        </a:custGeom>
        <a:noFill/>
        <a:ln w="12700" cap="flat" cmpd="sng" algn="ctr">
          <a:solidFill>
            <a:srgbClr val="512373"/>
          </a:solidFill>
          <a:prstDash val="solid"/>
          <a:miter lim="800000"/>
        </a:ln>
        <a:effectLst/>
      </dsp:spPr>
      <dsp:style>
        <a:lnRef idx="2">
          <a:scrgbClr r="0" g="0" b="0"/>
        </a:lnRef>
        <a:fillRef idx="0">
          <a:scrgbClr r="0" g="0" b="0"/>
        </a:fillRef>
        <a:effectRef idx="0">
          <a:scrgbClr r="0" g="0" b="0"/>
        </a:effectRef>
        <a:fontRef idx="minor"/>
      </dsp:style>
    </dsp:sp>
    <dsp:sp modelId="{7F59EE3C-302F-405E-AC56-4165D36EEAEB}">
      <dsp:nvSpPr>
        <dsp:cNvPr id="0" name=""/>
        <dsp:cNvSpPr/>
      </dsp:nvSpPr>
      <dsp:spPr>
        <a:xfrm>
          <a:off x="495445" y="3290364"/>
          <a:ext cx="3635576" cy="706154"/>
        </a:xfrm>
        <a:prstGeom prst="roundRect">
          <a:avLst>
            <a:gd name="adj" fmla="val 10000"/>
          </a:avLst>
        </a:prstGeom>
        <a:solidFill>
          <a:schemeClr val="lt1">
            <a:alpha val="90000"/>
            <a:hueOff val="0"/>
            <a:satOff val="0"/>
            <a:lumOff val="0"/>
            <a:alphaOff val="0"/>
          </a:schemeClr>
        </a:solidFill>
        <a:ln w="12700" cap="flat" cmpd="sng" algn="ctr">
          <a:solidFill>
            <a:srgbClr val="51237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Beneficiarios: </a:t>
          </a:r>
          <a:r>
            <a:rPr lang="es-CO" sz="1100" kern="1200" dirty="0" smtClean="0"/>
            <a:t>Comunidad en general, comunidad universitaria, Universitaria (Estudiantes, Administrativos y Docentes), población especial: población que se acogió al proceso de paz.</a:t>
          </a:r>
          <a:endParaRPr lang="es-CO" sz="1200" b="0" kern="1200" dirty="0">
            <a:latin typeface="+mn-lt"/>
          </a:endParaRPr>
        </a:p>
      </dsp:txBody>
      <dsp:txXfrm>
        <a:off x="516128" y="3311047"/>
        <a:ext cx="3594210" cy="66478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15/03/2024</a:t>
            </a:fld>
            <a:endParaRPr lang="es-CO" dirty="0"/>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dirty="0"/>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36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15/03/2024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712637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34835"/>
            <a:ext cx="1971675" cy="504212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1134835"/>
            <a:ext cx="5800725" cy="504212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15/03/2024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72007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881743"/>
            <a:ext cx="7886700" cy="808946"/>
          </a:xfrm>
        </p:spPr>
        <p:txBody>
          <a:bodyPr vert="horz" lIns="91440" tIns="45720" rIns="91440" bIns="45720" rtlCol="0" anchor="ctr">
            <a:noAutofit/>
          </a:bodyPr>
          <a:lstStyle>
            <a:lvl1pPr>
              <a:defRPr lang="en-US" dirty="0">
                <a:solidFill>
                  <a:schemeClr val="accent5"/>
                </a:solidFill>
              </a:defRPr>
            </a:lvl1pPr>
          </a:lstStyle>
          <a:p>
            <a:pPr marL="0" lvl="0" algn="ctr"/>
            <a:r>
              <a:rPr lang="es-ES" dirty="0"/>
              <a:t>Haga clic para modificar el estilo de título del patrón</a:t>
            </a:r>
            <a:endParaRPr lang="en-US" dirty="0"/>
          </a:p>
        </p:txBody>
      </p:sp>
      <p:sp>
        <p:nvSpPr>
          <p:cNvPr id="3" name="Content Placeholder 2"/>
          <p:cNvSpPr>
            <a:spLocks noGrp="1"/>
          </p:cNvSpPr>
          <p:nvPr>
            <p:ph idx="1"/>
          </p:nvPr>
        </p:nvSpPr>
        <p:spPr/>
        <p:txBody>
          <a:bodyPr/>
          <a:lstStyle>
            <a:lvl1pPr algn="just">
              <a:defRPr>
                <a:solidFill>
                  <a:schemeClr val="tx2"/>
                </a:solidFill>
                <a:latin typeface="+mj-lt"/>
              </a:defRPr>
            </a:lvl1pPr>
            <a:lvl2pPr algn="just">
              <a:defRPr>
                <a:solidFill>
                  <a:schemeClr val="tx2"/>
                </a:solidFill>
                <a:latin typeface="+mj-lt"/>
              </a:defRPr>
            </a:lvl2pPr>
            <a:lvl3pPr algn="just">
              <a:defRPr>
                <a:solidFill>
                  <a:schemeClr val="tx2"/>
                </a:solidFill>
                <a:latin typeface="+mj-lt"/>
              </a:defRPr>
            </a:lvl3pPr>
            <a:lvl4pPr algn="just">
              <a:defRPr>
                <a:solidFill>
                  <a:schemeClr val="tx2"/>
                </a:solidFill>
                <a:latin typeface="+mj-lt"/>
              </a:defRPr>
            </a:lvl4pPr>
            <a:lvl5pPr algn="just">
              <a:defRPr>
                <a:solidFill>
                  <a:schemeClr val="tx2"/>
                </a:solidFill>
                <a:latin typeface="+mj-lt"/>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15/03/2024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pic>
        <p:nvPicPr>
          <p:cNvPr id="7" name="Imagen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6478" y="5766331"/>
            <a:ext cx="951772" cy="924982"/>
          </a:xfrm>
          <a:prstGeom prst="rect">
            <a:avLst/>
          </a:prstGeom>
        </p:spPr>
      </p:pic>
    </p:spTree>
    <p:extLst>
      <p:ext uri="{BB962C8B-B14F-4D97-AF65-F5344CB8AC3E}">
        <p14:creationId xmlns:p14="http://schemas.microsoft.com/office/powerpoint/2010/main" val="168718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15/03/2024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
        <p:nvSpPr>
          <p:cNvPr id="7" name="Title 1"/>
          <p:cNvSpPr>
            <a:spLocks noGrp="1"/>
          </p:cNvSpPr>
          <p:nvPr>
            <p:ph type="title" hasCustomPrompt="1"/>
          </p:nvPr>
        </p:nvSpPr>
        <p:spPr>
          <a:xfrm>
            <a:off x="628650" y="1779552"/>
            <a:ext cx="7886700" cy="1917806"/>
          </a:xfrm>
        </p:spPr>
        <p:txBody>
          <a:bodyPr vert="horz" lIns="91440" tIns="45720" rIns="91440" bIns="45720" rtlCol="0" anchor="ctr">
            <a:normAutofit/>
          </a:bodyPr>
          <a:lstStyle>
            <a:lvl1pPr>
              <a:defRPr lang="en-US" sz="4800" cap="none" spc="0" dirty="0">
                <a:ln w="0"/>
                <a:solidFill>
                  <a:schemeClr val="accent5"/>
                </a:solidFill>
                <a:effectLst>
                  <a:outerShdw blurRad="38100" dist="25400" dir="5400000" algn="ctr" rotWithShape="0">
                    <a:srgbClr val="6E747A">
                      <a:alpha val="43000"/>
                    </a:srgbClr>
                  </a:outerShdw>
                </a:effectLst>
              </a:defRPr>
            </a:lvl1pPr>
          </a:lstStyle>
          <a:p>
            <a:pPr marL="0" lvl="0" algn="ctr"/>
            <a:r>
              <a:rPr lang="es-ES" dirty="0"/>
              <a:t>HAGA CLIC PARA MODIFICAR EL ESTILO DE TÍTULO DEL PATRÓN</a:t>
            </a:r>
            <a:endParaRPr lang="en-US" dirty="0"/>
          </a:p>
        </p:txBody>
      </p:sp>
      <p:sp>
        <p:nvSpPr>
          <p:cNvPr id="8" name="Text Placeholder 2"/>
          <p:cNvSpPr>
            <a:spLocks noGrp="1"/>
          </p:cNvSpPr>
          <p:nvPr>
            <p:ph type="body" idx="1"/>
          </p:nvPr>
        </p:nvSpPr>
        <p:spPr>
          <a:xfrm>
            <a:off x="628650" y="3975653"/>
            <a:ext cx="7886700" cy="1221892"/>
          </a:xfrm>
        </p:spPr>
        <p:txBody>
          <a:bodyPr vert="horz" lIns="91440" tIns="45720" rIns="91440" bIns="45720" rtlCol="0" anchor="ctr">
            <a:normAutofit/>
          </a:bodyPr>
          <a:lstStyle>
            <a:lvl1pPr>
              <a:defRPr lang="es-ES" b="1" cap="none" spc="0">
                <a:ln w="0"/>
                <a:solidFill>
                  <a:schemeClr val="tx1"/>
                </a:solidFill>
                <a:effectLst>
                  <a:outerShdw blurRad="38100" dist="25400" dir="5400000" algn="ctr" rotWithShape="0">
                    <a:srgbClr val="6E747A">
                      <a:alpha val="43000"/>
                    </a:srgbClr>
                  </a:outerShdw>
                </a:effectLst>
                <a:latin typeface="+mn-lt"/>
                <a:ea typeface="+mj-ea"/>
                <a:cs typeface="+mj-cs"/>
              </a:defRPr>
            </a:lvl1pPr>
          </a:lstStyle>
          <a:p>
            <a:pPr marL="0" lvl="0" algn="ctr">
              <a:spcBef>
                <a:spcPct val="0"/>
              </a:spcBef>
              <a:buNone/>
            </a:pPr>
            <a:r>
              <a:rPr lang="es-ES" dirty="0"/>
              <a:t>Haga clic para modificar el estilo de texto del patrón</a:t>
            </a:r>
          </a:p>
        </p:txBody>
      </p:sp>
    </p:spTree>
    <p:extLst>
      <p:ext uri="{BB962C8B-B14F-4D97-AF65-F5344CB8AC3E}">
        <p14:creationId xmlns:p14="http://schemas.microsoft.com/office/powerpoint/2010/main" val="78372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15/03/2024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58809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922564"/>
            <a:ext cx="7886700" cy="768125"/>
          </a:xfrm>
        </p:spPr>
        <p:txBody>
          <a:bodyPr/>
          <a:lstStyle>
            <a:lvl1pPr algn="ctr">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15/03/2024</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43231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15/03/2024</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409162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15/03/2024</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98545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34835"/>
            <a:ext cx="2949178" cy="1861457"/>
          </a:xfrm>
        </p:spPr>
        <p:txBody>
          <a:bodyPr anchor="b"/>
          <a:lstStyle>
            <a:lvl1pPr>
              <a:defRPr sz="3200"/>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3887391" y="1134835"/>
            <a:ext cx="4629150" cy="4726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3094264"/>
            <a:ext cx="2949178" cy="27747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15/03/2024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295388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094014"/>
            <a:ext cx="2949178" cy="1831292"/>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1094014"/>
            <a:ext cx="4629150" cy="476703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996294"/>
            <a:ext cx="2949178" cy="28726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15/03/2024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83070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98071"/>
            <a:ext cx="7886700" cy="792618"/>
          </a:xfrm>
          <a:prstGeom prst="rect">
            <a:avLst/>
          </a:prstGeom>
        </p:spPr>
        <p:txBody>
          <a:bodyPr vert="horz" lIns="91440" tIns="45720" rIns="91440" bIns="45720" rtlCol="0" anchor="ctr">
            <a:noAutofit/>
          </a:bodyPr>
          <a:lstStyle/>
          <a:p>
            <a:pPr marL="0" lvl="0" algn="ctr"/>
            <a:r>
              <a:rPr lang="es-ES" dirty="0"/>
              <a:t>Haga clic para modificar el estilo de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15/03/2024</a:t>
            </a:fld>
            <a:endParaRPr lang="es-CO"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761199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9205" y="182228"/>
            <a:ext cx="2143235" cy="2082907"/>
          </a:xfrm>
          <a:prstGeom prst="rect">
            <a:avLst/>
          </a:prstGeom>
        </p:spPr>
      </p:pic>
      <p:pic>
        <p:nvPicPr>
          <p:cNvPr id="3" name="Imagen 2"/>
          <p:cNvPicPr>
            <a:picLocks noChangeAspect="1"/>
          </p:cNvPicPr>
          <p:nvPr/>
        </p:nvPicPr>
        <p:blipFill>
          <a:blip r:embed="rId3"/>
          <a:stretch>
            <a:fillRect/>
          </a:stretch>
        </p:blipFill>
        <p:spPr>
          <a:xfrm>
            <a:off x="794778" y="1047470"/>
            <a:ext cx="3409670" cy="570006"/>
          </a:xfrm>
          <a:prstGeom prst="rect">
            <a:avLst/>
          </a:prstGeom>
        </p:spPr>
      </p:pic>
      <p:grpSp>
        <p:nvGrpSpPr>
          <p:cNvPr id="4" name="Group 106"/>
          <p:cNvGrpSpPr/>
          <p:nvPr/>
        </p:nvGrpSpPr>
        <p:grpSpPr>
          <a:xfrm>
            <a:off x="412380" y="3758195"/>
            <a:ext cx="3575848" cy="1200329"/>
            <a:chOff x="3812494" y="1350373"/>
            <a:chExt cx="7410278" cy="1380924"/>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6" name="TextBox 12"/>
            <p:cNvSpPr txBox="1"/>
            <p:nvPr/>
          </p:nvSpPr>
          <p:spPr>
            <a:xfrm>
              <a:off x="5486399" y="1350373"/>
              <a:ext cx="5736373" cy="1380924"/>
            </a:xfrm>
            <a:prstGeom prst="rect">
              <a:avLst/>
            </a:prstGeom>
            <a:noFill/>
          </p:spPr>
          <p:txBody>
            <a:bodyPr wrap="square" rtlCol="0" anchor="ctr">
              <a:spAutoFit/>
            </a:bodyPr>
            <a:lstStyle/>
            <a:p>
              <a:r>
                <a:rPr lang="es-CO" b="1" dirty="0"/>
                <a:t>Proyecto</a:t>
              </a:r>
            </a:p>
            <a:p>
              <a:r>
                <a:rPr lang="es-CO" dirty="0"/>
                <a:t>UTP como territorio de paz, convivencia, ciudadanía y democracia</a:t>
              </a:r>
            </a:p>
          </p:txBody>
        </p:sp>
        <p:sp>
          <p:nvSpPr>
            <p:cNvPr id="7" name="Oval 102"/>
            <p:cNvSpPr>
              <a:spLocks noChangeAspect="1"/>
            </p:cNvSpPr>
            <p:nvPr/>
          </p:nvSpPr>
          <p:spPr>
            <a:xfrm>
              <a:off x="3812494" y="1454131"/>
              <a:ext cx="1726102" cy="1122088"/>
            </a:xfrm>
            <a:prstGeom prst="ellipse">
              <a:avLst/>
            </a:prstGeom>
            <a:solidFill>
              <a:srgbClr val="512373"/>
            </a:soli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2800" kern="0" dirty="0" smtClean="0">
                  <a:solidFill>
                    <a:schemeClr val="bg1"/>
                  </a:solidFill>
                  <a:latin typeface="Arial" pitchFamily="34" charset="0"/>
                  <a:cs typeface="Arial" pitchFamily="34" charset="0"/>
                </a:rPr>
                <a:t>23</a:t>
              </a:r>
              <a:endParaRPr lang="en-US" sz="2800" kern="0" dirty="0">
                <a:solidFill>
                  <a:schemeClr val="bg1"/>
                </a:solidFill>
                <a:latin typeface="Arial" pitchFamily="34" charset="0"/>
                <a:cs typeface="Arial" pitchFamily="34" charset="0"/>
              </a:endParaRPr>
            </a:p>
          </p:txBody>
        </p:sp>
      </p:grpSp>
      <p:pic>
        <p:nvPicPr>
          <p:cNvPr id="11" name="Imagen 10"/>
          <p:cNvPicPr/>
          <p:nvPr/>
        </p:nvPicPr>
        <p:blipFill>
          <a:blip r:embed="rId4"/>
          <a:stretch>
            <a:fillRect/>
          </a:stretch>
        </p:blipFill>
        <p:spPr>
          <a:xfrm>
            <a:off x="5452521" y="3164540"/>
            <a:ext cx="3010162" cy="3541059"/>
          </a:xfrm>
          <a:prstGeom prst="rect">
            <a:avLst/>
          </a:prstGeom>
          <a:ln>
            <a:noFill/>
          </a:ln>
          <a:effectLst>
            <a:outerShdw blurRad="190500" algn="tl" rotWithShape="0">
              <a:srgbClr val="000000">
                <a:alpha val="70000"/>
              </a:srgbClr>
            </a:outerShdw>
          </a:effectLst>
        </p:spPr>
      </p:pic>
      <p:pic>
        <p:nvPicPr>
          <p:cNvPr id="10" name="Imagen 9"/>
          <p:cNvPicPr>
            <a:picLocks noChangeAspect="1"/>
          </p:cNvPicPr>
          <p:nvPr/>
        </p:nvPicPr>
        <p:blipFill>
          <a:blip r:embed="rId5"/>
          <a:stretch>
            <a:fillRect/>
          </a:stretch>
        </p:blipFill>
        <p:spPr>
          <a:xfrm>
            <a:off x="651291" y="2025790"/>
            <a:ext cx="3696644" cy="1430411"/>
          </a:xfrm>
          <a:prstGeom prst="rect">
            <a:avLst/>
          </a:prstGeom>
        </p:spPr>
      </p:pic>
      <p:sp>
        <p:nvSpPr>
          <p:cNvPr id="12" name="Rectángulo 11">
            <a:extLst>
              <a:ext uri="{FF2B5EF4-FFF2-40B4-BE49-F238E27FC236}">
                <a16:creationId xmlns:a16="http://schemas.microsoft.com/office/drawing/2014/main" id="{CFE0E246-5F80-4A2F-ACCE-0CB977473BE4}"/>
              </a:ext>
            </a:extLst>
          </p:cNvPr>
          <p:cNvSpPr/>
          <p:nvPr/>
        </p:nvSpPr>
        <p:spPr>
          <a:xfrm>
            <a:off x="334316" y="5205181"/>
            <a:ext cx="3278944" cy="13126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7000"/>
              </a:lnSpc>
              <a:spcAft>
                <a:spcPts val="800"/>
              </a:spcAft>
            </a:pPr>
            <a:r>
              <a:rPr lang="es-CO" sz="1000" u="sng"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Nota:</a:t>
            </a:r>
            <a:r>
              <a:rPr lang="es-CO" sz="10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El portafolio de proyectos se construye de acuerdo con el horizonte de tiempo del período Rectoral (2020 -2023), por lo tanto, se proyectan las metas de los proyectos al año 2024 y una vez se cuente con el programa de gobierno 2024 - 2027 del Rector electo, se realizará el proceso de fortalecimiento del PDI y actualización/formulación de proyectos articulados al nuevo periodo Rectoral</a:t>
            </a:r>
            <a:r>
              <a:rPr lang="es-CO" sz="1100" dirty="0">
                <a:effectLst/>
                <a:latin typeface="Arial Narrow" panose="020B0606020202030204" pitchFamily="34" charset="0"/>
                <a:ea typeface="Calibri" panose="020F0502020204030204" pitchFamily="34" charset="0"/>
                <a:cs typeface="Times New Roman" panose="02020603050405020304" pitchFamily="18" charset="0"/>
              </a:rPr>
              <a:t> </a:t>
            </a:r>
            <a:endParaRPr lang="es-CO"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058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512373"/>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a:solidFill>
                    <a:srgbClr val="512373"/>
                  </a:solidFill>
                </a:rPr>
                <a:t>Información general del proyecto</a:t>
              </a:r>
            </a:p>
          </p:txBody>
        </p:sp>
      </p:grpSp>
      <p:graphicFrame>
        <p:nvGraphicFramePr>
          <p:cNvPr id="7" name="Tabla 6"/>
          <p:cNvGraphicFramePr>
            <a:graphicFrameLocks noGrp="1"/>
          </p:cNvGraphicFramePr>
          <p:nvPr>
            <p:extLst>
              <p:ext uri="{D42A27DB-BD31-4B8C-83A1-F6EECF244321}">
                <p14:modId xmlns:p14="http://schemas.microsoft.com/office/powerpoint/2010/main" val="2896751762"/>
              </p:ext>
            </p:extLst>
          </p:nvPr>
        </p:nvGraphicFramePr>
        <p:xfrm>
          <a:off x="295116" y="1219192"/>
          <a:ext cx="7468319" cy="5199141"/>
        </p:xfrm>
        <a:graphic>
          <a:graphicData uri="http://schemas.openxmlformats.org/drawingml/2006/table">
            <a:tbl>
              <a:tblPr firstRow="1" firstCol="1" bandRow="1">
                <a:tableStyleId>{5940675A-B579-460E-94D1-54222C63F5DA}</a:tableStyleId>
              </a:tblPr>
              <a:tblGrid>
                <a:gridCol w="2302990">
                  <a:extLst>
                    <a:ext uri="{9D8B030D-6E8A-4147-A177-3AD203B41FA5}">
                      <a16:colId xmlns:a16="http://schemas.microsoft.com/office/drawing/2014/main" val="622973615"/>
                    </a:ext>
                  </a:extLst>
                </a:gridCol>
                <a:gridCol w="5165329">
                  <a:extLst>
                    <a:ext uri="{9D8B030D-6E8A-4147-A177-3AD203B41FA5}">
                      <a16:colId xmlns:a16="http://schemas.microsoft.com/office/drawing/2014/main" val="2008709917"/>
                    </a:ext>
                  </a:extLst>
                </a:gridCol>
              </a:tblGrid>
              <a:tr h="152440">
                <a:tc>
                  <a:txBody>
                    <a:bodyPr/>
                    <a:lstStyle/>
                    <a:p>
                      <a:pPr algn="ctr">
                        <a:lnSpc>
                          <a:spcPct val="107000"/>
                        </a:lnSpc>
                        <a:spcAft>
                          <a:spcPts val="0"/>
                        </a:spcAft>
                      </a:pPr>
                      <a:r>
                        <a:rPr lang="es-CO" sz="1400" b="1" dirty="0">
                          <a:effectLst/>
                        </a:rPr>
                        <a:t>Código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PDI2028 – GCV - 23</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686363448"/>
                  </a:ext>
                </a:extLst>
              </a:tr>
              <a:tr h="304879">
                <a:tc>
                  <a:txBody>
                    <a:bodyPr/>
                    <a:lstStyle/>
                    <a:p>
                      <a:pPr algn="ctr">
                        <a:lnSpc>
                          <a:spcPct val="107000"/>
                        </a:lnSpc>
                        <a:spcAft>
                          <a:spcPts val="0"/>
                        </a:spcAft>
                      </a:pPr>
                      <a:r>
                        <a:rPr lang="es-CO" sz="1400" b="1" dirty="0">
                          <a:effectLst/>
                        </a:rPr>
                        <a:t>Dependencia responsable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Planeación</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877856177"/>
                  </a:ext>
                </a:extLst>
              </a:tr>
              <a:tr h="152440">
                <a:tc>
                  <a:txBody>
                    <a:bodyPr/>
                    <a:lstStyle/>
                    <a:p>
                      <a:pPr algn="ctr">
                        <a:lnSpc>
                          <a:spcPct val="107000"/>
                        </a:lnSpc>
                        <a:spcAft>
                          <a:spcPts val="0"/>
                        </a:spcAft>
                      </a:pPr>
                      <a:r>
                        <a:rPr lang="es-CO" sz="1400" b="1" dirty="0">
                          <a:effectLst/>
                        </a:rPr>
                        <a:t>Pilar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Gestión del contexto y visibilidad nacional e internacional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739004125"/>
                  </a:ext>
                </a:extLst>
              </a:tr>
              <a:tr h="152440">
                <a:tc>
                  <a:txBody>
                    <a:bodyPr/>
                    <a:lstStyle/>
                    <a:p>
                      <a:pPr algn="ctr">
                        <a:lnSpc>
                          <a:spcPct val="107000"/>
                        </a:lnSpc>
                        <a:spcAft>
                          <a:spcPts val="0"/>
                        </a:spcAft>
                      </a:pPr>
                      <a:r>
                        <a:rPr lang="es-CO" sz="1400" b="1" dirty="0">
                          <a:effectLst/>
                        </a:rPr>
                        <a:t>Programa</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Universidad para la ciudadanía, la convivencia, la democracia y la Paz</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2434544576"/>
                  </a:ext>
                </a:extLst>
              </a:tr>
              <a:tr h="152440">
                <a:tc rowSpan="3">
                  <a:txBody>
                    <a:bodyPr/>
                    <a:lstStyle/>
                    <a:p>
                      <a:pPr algn="ctr">
                        <a:lnSpc>
                          <a:spcPct val="107000"/>
                        </a:lnSpc>
                        <a:spcAft>
                          <a:spcPts val="0"/>
                        </a:spcAft>
                      </a:pPr>
                      <a:r>
                        <a:rPr lang="es-CO" sz="1400" b="1" dirty="0">
                          <a:effectLst/>
                        </a:rPr>
                        <a:t>Procesos asociados </a:t>
                      </a:r>
                      <a:br>
                        <a:rPr lang="es-CO" sz="1400" b="1" dirty="0">
                          <a:effectLst/>
                        </a:rPr>
                      </a:br>
                      <a:r>
                        <a:rPr lang="es-CO" sz="1400" b="1" dirty="0">
                          <a:effectLst/>
                        </a:rPr>
                        <a:t>(Sistema Integral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Misionales - Extensión y proyección social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617654418"/>
                  </a:ext>
                </a:extLst>
              </a:tr>
              <a:tr h="152440">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De apoyo - Internacionalización</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4230524519"/>
                  </a:ext>
                </a:extLst>
              </a:tr>
              <a:tr h="152440">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De apoyo - Egresados</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495474771"/>
                  </a:ext>
                </a:extLst>
              </a:tr>
              <a:tr h="152440">
                <a:tc rowSpan="3">
                  <a:txBody>
                    <a:bodyPr/>
                    <a:lstStyle/>
                    <a:p>
                      <a:pPr algn="ctr">
                        <a:lnSpc>
                          <a:spcPct val="107000"/>
                        </a:lnSpc>
                        <a:spcAft>
                          <a:spcPts val="0"/>
                        </a:spcAft>
                      </a:pPr>
                      <a:r>
                        <a:rPr lang="es-CO" sz="1400" b="1" dirty="0">
                          <a:effectLst/>
                        </a:rPr>
                        <a:t>Factores de calidad institucional a los que apunta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4. Procesos académicos</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2495133300"/>
                  </a:ext>
                </a:extLst>
              </a:tr>
              <a:tr h="152440">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5. Visibilidad  nacional e internacional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859488329"/>
                  </a:ext>
                </a:extLst>
              </a:tr>
              <a:tr h="152440">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7. Pertinencia e impacto social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418784085"/>
                  </a:ext>
                </a:extLst>
              </a:tr>
              <a:tr h="304879">
                <a:tc>
                  <a:txBody>
                    <a:bodyPr/>
                    <a:lstStyle/>
                    <a:p>
                      <a:pPr algn="ctr">
                        <a:lnSpc>
                          <a:spcPct val="107000"/>
                        </a:lnSpc>
                        <a:spcAft>
                          <a:spcPts val="0"/>
                        </a:spcAft>
                      </a:pPr>
                      <a:r>
                        <a:rPr lang="es-CO" sz="1400" b="1" dirty="0">
                          <a:effectLst/>
                        </a:rPr>
                        <a:t>Otras instancias o dependencias participantes </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SUEJE/ Departamento de Humanidades UTP / Univirtual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339687320"/>
                  </a:ext>
                </a:extLst>
              </a:tr>
              <a:tr h="152440">
                <a:tc rowSpan="5">
                  <a:txBody>
                    <a:bodyPr/>
                    <a:lstStyle/>
                    <a:p>
                      <a:pPr algn="ctr">
                        <a:lnSpc>
                          <a:spcPct val="107000"/>
                        </a:lnSpc>
                        <a:spcAft>
                          <a:spcPts val="0"/>
                        </a:spcAft>
                      </a:pPr>
                      <a:r>
                        <a:rPr lang="es-CO" sz="1400" b="1" dirty="0">
                          <a:effectLst/>
                        </a:rPr>
                        <a:t>Programas a los cuales le aporta indirectamente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Internacionalización integral de la Universidad</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2082502029"/>
                  </a:ext>
                </a:extLst>
              </a:tr>
              <a:tr h="152440">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Consolidación de la investigación institucional con impacto en la sociedad y reconocimiento nacional e internacional a través de la generación de conocimiento y la creación artística</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674236701"/>
                  </a:ext>
                </a:extLst>
              </a:tr>
              <a:tr h="152440">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Cultura de la legalidad, la transparencia, el gobierno corporativo y la participación ciudadana</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236306868"/>
                  </a:ext>
                </a:extLst>
              </a:tr>
              <a:tr h="152440">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Acompañamiento Integral e inclusión</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2225488239"/>
                  </a:ext>
                </a:extLst>
              </a:tr>
              <a:tr h="152440">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Formación Vivencial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527556724"/>
                  </a:ext>
                </a:extLst>
              </a:tr>
              <a:tr h="347626">
                <a:tc rowSpan="4">
                  <a:txBody>
                    <a:bodyPr/>
                    <a:lstStyle/>
                    <a:p>
                      <a:pPr algn="ctr">
                        <a:lnSpc>
                          <a:spcPct val="107000"/>
                        </a:lnSpc>
                        <a:spcAft>
                          <a:spcPts val="0"/>
                        </a:spcAft>
                      </a:pPr>
                      <a:r>
                        <a:rPr lang="es-CO" sz="1400" b="1" dirty="0">
                          <a:effectLst/>
                        </a:rPr>
                        <a:t>Objetivos de Desarrollo Sostenible (ODS) a los cuales le aporta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4. Garantizar una educación inclusiva, equitativa y de calidad y promover oportunidades de aprendizaje durante toda la vida para todos</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171362131"/>
                  </a:ext>
                </a:extLst>
              </a:tr>
              <a:tr h="218571">
                <a:tc vMerge="1">
                  <a:txBody>
                    <a:bodyPr/>
                    <a:lstStyle/>
                    <a:p>
                      <a:endParaRPr lang="es-CO"/>
                    </a:p>
                  </a:txBody>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5. Lograr la igualdad entre todos los géneros y empoderar a todas las mujeres y las niñas</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2500418651"/>
                  </a:ext>
                </a:extLst>
              </a:tr>
              <a:tr h="218571">
                <a:tc vMerge="1">
                  <a:txBody>
                    <a:bodyPr/>
                    <a:lstStyle/>
                    <a:p>
                      <a:endParaRPr lang="es-CO"/>
                    </a:p>
                  </a:txBody>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10.Reducir la desigualdad en y entre todos los países</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780550884"/>
                  </a:ext>
                </a:extLst>
              </a:tr>
              <a:tr h="218571">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16. Promover sociedades justas, pacíficas e inclusivas</a:t>
                      </a:r>
                      <a:endParaRPr lang="es-CO" sz="14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377054909"/>
                  </a:ext>
                </a:extLst>
              </a:tr>
            </a:tbl>
          </a:graphicData>
        </a:graphic>
      </p:graphicFrame>
      <p:sp>
        <p:nvSpPr>
          <p:cNvPr id="8" name="Rectángulo 7"/>
          <p:cNvSpPr/>
          <p:nvPr/>
        </p:nvSpPr>
        <p:spPr>
          <a:xfrm rot="16200000">
            <a:off x="6678562" y="3404983"/>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23. </a:t>
            </a:r>
            <a:r>
              <a:rPr lang="es-CO" sz="800" dirty="0">
                <a:solidFill>
                  <a:schemeClr val="bg1">
                    <a:lumMod val="50000"/>
                  </a:schemeClr>
                </a:solidFill>
                <a:latin typeface="Arial Rounded MT Bold" panose="020F0704030504030204" pitchFamily="34" charset="0"/>
              </a:rPr>
              <a:t>UTP como territorio de paz, convivencia, ciudadanía y democracia</a:t>
            </a:r>
          </a:p>
        </p:txBody>
      </p:sp>
    </p:spTree>
    <p:extLst>
      <p:ext uri="{BB962C8B-B14F-4D97-AF65-F5344CB8AC3E}">
        <p14:creationId xmlns:p14="http://schemas.microsoft.com/office/powerpoint/2010/main" val="726939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512373"/>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512373"/>
                  </a:solidFill>
                </a:rPr>
                <a:t>Identificación del problema, necesidad u oportunidad </a:t>
              </a:r>
              <a:endParaRPr lang="es-CO" sz="2500" b="1" dirty="0">
                <a:solidFill>
                  <a:srgbClr val="512373"/>
                </a:solidFill>
              </a:endParaRPr>
            </a:p>
          </p:txBody>
        </p:sp>
      </p:grpSp>
      <p:sp>
        <p:nvSpPr>
          <p:cNvPr id="9" name="Rectángulo 8"/>
          <p:cNvSpPr/>
          <p:nvPr/>
        </p:nvSpPr>
        <p:spPr>
          <a:xfrm>
            <a:off x="215154" y="1511117"/>
            <a:ext cx="7853082" cy="4524315"/>
          </a:xfrm>
          <a:prstGeom prst="rect">
            <a:avLst/>
          </a:prstGeom>
        </p:spPr>
        <p:txBody>
          <a:bodyPr wrap="square">
            <a:spAutoFit/>
          </a:bodyPr>
          <a:lstStyle/>
          <a:p>
            <a:pPr algn="just"/>
            <a:r>
              <a:rPr lang="es-CO" sz="1600" dirty="0"/>
              <a:t>En el 2016 los rectores del Sistema Universitario Estatal suscriben el Decálogo de compromiso con la construcción de paz. En el compromiso 10: Las universidades como territorios de paz se plantea: Trabajaremos en el interior de los campus universitarios, para lograr que los estudiantes se movilicen y presenten sus demandas en forma pacífica. Igualmente, trazaremos los lineamientos del caso para que nuestras oficinas y programas académicos de comunicación integren en sus agendas de trabajo los temas propios de la construcción de la paz y hagan parte de las redes y mecanismos interinstitucionales sobre la materia.</a:t>
            </a:r>
          </a:p>
          <a:p>
            <a:pPr algn="just"/>
            <a:r>
              <a:rPr lang="es-CO" sz="1600" dirty="0"/>
              <a:t> </a:t>
            </a:r>
          </a:p>
          <a:p>
            <a:pPr algn="just"/>
            <a:r>
              <a:rPr lang="es-CO" sz="1600" dirty="0"/>
              <a:t>Se considera, en fin, un compromiso fundamental ayudar a generar conciencia sobre la responsabilidad que cada miembro de la comunidad universitaria nacional tiene en la construcción de la paz. La paz se edifica en la vida cotidiana, en la familia, en las relaciones laborales, en los espacios ciudadanos. Ponemos al servicio de la reconciliación nacional la alta confianza que los colombianos depositan en sus universidades públicas, para avanzar en las tareas del postconflicto que reclaman grandes dosis de credibilidad. Estamos convencidos de que en un ambiente de reconciliación y de convivencia pacífica la labor misional de nuestras universidades será más fecunda, y realizaremos mayores y mejores contribuciones al desarrollo del país.</a:t>
            </a:r>
          </a:p>
        </p:txBody>
      </p:sp>
      <p:sp>
        <p:nvSpPr>
          <p:cNvPr id="7" name="Rectángulo 6"/>
          <p:cNvSpPr/>
          <p:nvPr/>
        </p:nvSpPr>
        <p:spPr>
          <a:xfrm rot="16200000">
            <a:off x="6678562" y="3404983"/>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23. </a:t>
            </a:r>
            <a:r>
              <a:rPr lang="es-CO" sz="800" dirty="0">
                <a:solidFill>
                  <a:schemeClr val="bg1">
                    <a:lumMod val="50000"/>
                  </a:schemeClr>
                </a:solidFill>
                <a:latin typeface="Arial Rounded MT Bold" panose="020F0704030504030204" pitchFamily="34" charset="0"/>
              </a:rPr>
              <a:t>UTP como territorio de paz, convivencia, ciudadanía y democracia</a:t>
            </a:r>
          </a:p>
        </p:txBody>
      </p:sp>
    </p:spTree>
    <p:extLst>
      <p:ext uri="{BB962C8B-B14F-4D97-AF65-F5344CB8AC3E}">
        <p14:creationId xmlns:p14="http://schemas.microsoft.com/office/powerpoint/2010/main" val="1972852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512373"/>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512373"/>
                  </a:solidFill>
                </a:rPr>
                <a:t>Identificación del problema, necesidad u oportunidad </a:t>
              </a:r>
              <a:endParaRPr lang="es-CO" sz="2500" b="1" dirty="0">
                <a:solidFill>
                  <a:srgbClr val="512373"/>
                </a:solidFill>
              </a:endParaRPr>
            </a:p>
          </p:txBody>
        </p:sp>
      </p:grpSp>
      <p:graphicFrame>
        <p:nvGraphicFramePr>
          <p:cNvPr id="7" name="Tabla 6"/>
          <p:cNvGraphicFramePr>
            <a:graphicFrameLocks noGrp="1"/>
          </p:cNvGraphicFramePr>
          <p:nvPr>
            <p:extLst>
              <p:ext uri="{D42A27DB-BD31-4B8C-83A1-F6EECF244321}">
                <p14:modId xmlns:p14="http://schemas.microsoft.com/office/powerpoint/2010/main" val="1715330081"/>
              </p:ext>
            </p:extLst>
          </p:nvPr>
        </p:nvGraphicFramePr>
        <p:xfrm>
          <a:off x="215152" y="1699376"/>
          <a:ext cx="7521388" cy="3886007"/>
        </p:xfrm>
        <a:graphic>
          <a:graphicData uri="http://schemas.openxmlformats.org/drawingml/2006/table">
            <a:tbl>
              <a:tblPr firstRow="1" firstCol="1" bandRow="1">
                <a:tableStyleId>{5940675A-B579-460E-94D1-54222C63F5DA}</a:tableStyleId>
              </a:tblPr>
              <a:tblGrid>
                <a:gridCol w="1543908">
                  <a:extLst>
                    <a:ext uri="{9D8B030D-6E8A-4147-A177-3AD203B41FA5}">
                      <a16:colId xmlns:a16="http://schemas.microsoft.com/office/drawing/2014/main" val="235893282"/>
                    </a:ext>
                  </a:extLst>
                </a:gridCol>
                <a:gridCol w="2204403">
                  <a:extLst>
                    <a:ext uri="{9D8B030D-6E8A-4147-A177-3AD203B41FA5}">
                      <a16:colId xmlns:a16="http://schemas.microsoft.com/office/drawing/2014/main" val="152103896"/>
                    </a:ext>
                  </a:extLst>
                </a:gridCol>
                <a:gridCol w="3773077">
                  <a:extLst>
                    <a:ext uri="{9D8B030D-6E8A-4147-A177-3AD203B41FA5}">
                      <a16:colId xmlns:a16="http://schemas.microsoft.com/office/drawing/2014/main" val="3555018107"/>
                    </a:ext>
                  </a:extLst>
                </a:gridCol>
              </a:tblGrid>
              <a:tr h="181133">
                <a:tc>
                  <a:txBody>
                    <a:bodyPr/>
                    <a:lstStyle/>
                    <a:p>
                      <a:pPr algn="ctr">
                        <a:lnSpc>
                          <a:spcPct val="107000"/>
                        </a:lnSpc>
                        <a:spcAft>
                          <a:spcPts val="0"/>
                        </a:spcAft>
                      </a:pPr>
                      <a:r>
                        <a:rPr lang="es-CO" sz="1200" b="1" dirty="0">
                          <a:effectLst/>
                        </a:rPr>
                        <a:t>Problema Central</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B686DA"/>
                    </a:solidFill>
                  </a:tcPr>
                </a:tc>
                <a:tc>
                  <a:txBody>
                    <a:bodyPr/>
                    <a:lstStyle/>
                    <a:p>
                      <a:pPr algn="ctr">
                        <a:lnSpc>
                          <a:spcPct val="107000"/>
                        </a:lnSpc>
                        <a:spcAft>
                          <a:spcPts val="0"/>
                        </a:spcAft>
                      </a:pPr>
                      <a:r>
                        <a:rPr lang="es-CO" sz="1200" b="1" dirty="0">
                          <a:effectLst/>
                        </a:rPr>
                        <a:t>Causas 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B686DA"/>
                    </a:solidFill>
                  </a:tcPr>
                </a:tc>
                <a:tc>
                  <a:txBody>
                    <a:bodyPr/>
                    <a:lstStyle/>
                    <a:p>
                      <a:pPr algn="ctr">
                        <a:lnSpc>
                          <a:spcPct val="107000"/>
                        </a:lnSpc>
                        <a:spcAft>
                          <a:spcPts val="0"/>
                        </a:spcAft>
                      </a:pPr>
                      <a:r>
                        <a:rPr lang="es-CO" sz="1200" b="1" dirty="0">
                          <a:effectLst/>
                        </a:rPr>
                        <a:t>Causas Indirectas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B686DA"/>
                    </a:solidFill>
                  </a:tcPr>
                </a:tc>
                <a:extLst>
                  <a:ext uri="{0D108BD9-81ED-4DB2-BD59-A6C34878D82A}">
                    <a16:rowId xmlns:a16="http://schemas.microsoft.com/office/drawing/2014/main" val="1339909099"/>
                  </a:ext>
                </a:extLst>
              </a:tr>
              <a:tr h="543282">
                <a:tc rowSpan="5">
                  <a:txBody>
                    <a:bodyPr/>
                    <a:lstStyle/>
                    <a:p>
                      <a:pPr algn="ctr">
                        <a:lnSpc>
                          <a:spcPct val="107000"/>
                        </a:lnSpc>
                        <a:spcAft>
                          <a:spcPts val="1200"/>
                        </a:spcAft>
                      </a:pPr>
                      <a:r>
                        <a:rPr lang="es-CO" sz="1400" kern="1200" dirty="0" smtClean="0">
                          <a:solidFill>
                            <a:schemeClr val="tx1"/>
                          </a:solidFill>
                          <a:effectLst/>
                          <a:latin typeface="+mn-lt"/>
                          <a:ea typeface="+mn-ea"/>
                          <a:cs typeface="+mn-cs"/>
                        </a:rPr>
                        <a:t>Escasos procesos internos que propendan por consolidar la UTP como un territorio de paz, convivencia, ciudadanía y democracia</a:t>
                      </a:r>
                      <a:endParaRPr lang="es-CO" sz="1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E7D8F4"/>
                    </a:solidFill>
                  </a:tcPr>
                </a:tc>
                <a:tc>
                  <a:txBody>
                    <a:bodyPr/>
                    <a:lstStyle/>
                    <a:p>
                      <a:pPr marL="0" algn="l" defTabSz="914400" rtl="0" eaLnBrk="1" latinLnBrk="0" hangingPunct="1">
                        <a:lnSpc>
                          <a:spcPct val="107000"/>
                        </a:lnSpc>
                        <a:spcAft>
                          <a:spcPts val="800"/>
                        </a:spcAft>
                      </a:pPr>
                      <a:r>
                        <a:rPr lang="es-CO" sz="1200" kern="1200" dirty="0">
                          <a:solidFill>
                            <a:srgbClr val="000000"/>
                          </a:solidFill>
                          <a:effectLst/>
                          <a:latin typeface="+mn-lt"/>
                          <a:ea typeface="Times New Roman" panose="02020603050405020304" pitchFamily="18" charset="0"/>
                          <a:cs typeface="Times New Roman" panose="02020603050405020304" pitchFamily="18" charset="0"/>
                        </a:rPr>
                        <a:t>1. Fragmentación de colectivos que trabajan temas de paz al interior de la Universidad y existencia de un bajo número de programas de extensión en las zonas más afectadas por el conflicto armado. </a:t>
                      </a:r>
                    </a:p>
                  </a:txBody>
                  <a:tcPr marL="44450" marR="44450" marT="0" marB="0" anchor="ctr">
                    <a:solidFill>
                      <a:srgbClr val="E7D8F4"/>
                    </a:solidFill>
                  </a:tcPr>
                </a:tc>
                <a:tc>
                  <a:txBody>
                    <a:bodyPr/>
                    <a:lstStyle/>
                    <a:p>
                      <a:pPr marL="0" algn="l" defTabSz="914400" rtl="0" eaLnBrk="1" latinLnBrk="0" hangingPunct="1">
                        <a:lnSpc>
                          <a:spcPct val="107000"/>
                        </a:lnSpc>
                        <a:spcAft>
                          <a:spcPts val="800"/>
                        </a:spcAft>
                      </a:pPr>
                      <a:r>
                        <a:rPr lang="es-CO" sz="1200" kern="1200" dirty="0">
                          <a:solidFill>
                            <a:srgbClr val="000000"/>
                          </a:solidFill>
                          <a:effectLst/>
                          <a:latin typeface="+mn-lt"/>
                          <a:ea typeface="Times New Roman" panose="02020603050405020304" pitchFamily="18" charset="0"/>
                          <a:cs typeface="Times New Roman" panose="02020603050405020304" pitchFamily="18" charset="0"/>
                        </a:rPr>
                        <a:t>1.1 Ausencia de una plataforma que agrupe los colectivos que trabajan en temas de paz</a:t>
                      </a:r>
                      <a:br>
                        <a:rPr lang="es-CO" sz="1200" kern="1200" dirty="0">
                          <a:solidFill>
                            <a:srgbClr val="000000"/>
                          </a:solidFill>
                          <a:effectLst/>
                          <a:latin typeface="+mn-lt"/>
                          <a:ea typeface="Times New Roman" panose="02020603050405020304" pitchFamily="18" charset="0"/>
                          <a:cs typeface="Times New Roman" panose="02020603050405020304" pitchFamily="18" charset="0"/>
                        </a:rPr>
                      </a:br>
                      <a:r>
                        <a:rPr lang="es-CO" sz="1200" kern="1200" dirty="0">
                          <a:solidFill>
                            <a:srgbClr val="000000"/>
                          </a:solidFill>
                          <a:effectLst/>
                          <a:latin typeface="+mn-lt"/>
                          <a:ea typeface="Times New Roman" panose="02020603050405020304" pitchFamily="18" charset="0"/>
                          <a:cs typeface="Times New Roman" panose="02020603050405020304" pitchFamily="18" charset="0"/>
                        </a:rPr>
                        <a:t>1.2 Desconocimiento de información precisa asociada a los colectivos y programas académicos que adelantan procesos al interior de la universidad en temas de paz</a:t>
                      </a:r>
                      <a:br>
                        <a:rPr lang="es-CO" sz="1200" kern="1200" dirty="0">
                          <a:solidFill>
                            <a:srgbClr val="000000"/>
                          </a:solidFill>
                          <a:effectLst/>
                          <a:latin typeface="+mn-lt"/>
                          <a:ea typeface="Times New Roman" panose="02020603050405020304" pitchFamily="18" charset="0"/>
                          <a:cs typeface="Times New Roman" panose="02020603050405020304" pitchFamily="18" charset="0"/>
                        </a:rPr>
                      </a:br>
                      <a:r>
                        <a:rPr lang="es-CO" sz="1200" kern="1200" dirty="0">
                          <a:solidFill>
                            <a:srgbClr val="000000"/>
                          </a:solidFill>
                          <a:effectLst/>
                          <a:latin typeface="+mn-lt"/>
                          <a:ea typeface="Times New Roman" panose="02020603050405020304" pitchFamily="18" charset="0"/>
                          <a:cs typeface="Times New Roman" panose="02020603050405020304" pitchFamily="18" charset="0"/>
                        </a:rPr>
                        <a:t>1.3. Programas académicos que no se articulan con los requerimientos de los territorios</a:t>
                      </a:r>
                    </a:p>
                  </a:txBody>
                  <a:tcPr marL="44450" marR="44450" marT="0" marB="0" anchor="ctr">
                    <a:solidFill>
                      <a:srgbClr val="E7D8F4"/>
                    </a:solidFill>
                  </a:tcPr>
                </a:tc>
                <a:extLst>
                  <a:ext uri="{0D108BD9-81ED-4DB2-BD59-A6C34878D82A}">
                    <a16:rowId xmlns:a16="http://schemas.microsoft.com/office/drawing/2014/main" val="3885958664"/>
                  </a:ext>
                </a:extLst>
              </a:tr>
              <a:tr h="271641">
                <a:tc vMerge="1">
                  <a:txBody>
                    <a:bodyPr/>
                    <a:lstStyle/>
                    <a:p>
                      <a:endParaRPr lang="es-CO"/>
                    </a:p>
                  </a:txBody>
                  <a:tcPr/>
                </a:tc>
                <a:tc>
                  <a:txBody>
                    <a:bodyPr/>
                    <a:lstStyle/>
                    <a:p>
                      <a:pPr marL="0" algn="l" defTabSz="914400" rtl="0" eaLnBrk="1" latinLnBrk="0" hangingPunct="1">
                        <a:lnSpc>
                          <a:spcPct val="107000"/>
                        </a:lnSpc>
                        <a:spcAft>
                          <a:spcPts val="800"/>
                        </a:spcAft>
                      </a:pPr>
                      <a:r>
                        <a:rPr lang="es-CO" sz="1200" kern="1200" dirty="0">
                          <a:solidFill>
                            <a:srgbClr val="000000"/>
                          </a:solidFill>
                          <a:effectLst/>
                          <a:latin typeface="+mn-lt"/>
                          <a:ea typeface="Times New Roman" panose="02020603050405020304" pitchFamily="18" charset="0"/>
                          <a:cs typeface="Times New Roman" panose="02020603050405020304" pitchFamily="18" charset="0"/>
                        </a:rPr>
                        <a:t>2. Ausencia de espacios de diálogo y reconciliación entre víctimas, personas que se acogieron al proceso de paz y  población institucional.</a:t>
                      </a:r>
                    </a:p>
                  </a:txBody>
                  <a:tcPr marL="44450" marR="44450" marT="0" marB="0" anchor="ctr">
                    <a:solidFill>
                      <a:srgbClr val="E7D8F4"/>
                    </a:solidFill>
                  </a:tcPr>
                </a:tc>
                <a:tc>
                  <a:txBody>
                    <a:bodyPr/>
                    <a:lstStyle/>
                    <a:p>
                      <a:pPr marL="0" algn="l" defTabSz="914400" rtl="0" eaLnBrk="1" latinLnBrk="0" hangingPunct="1">
                        <a:lnSpc>
                          <a:spcPct val="107000"/>
                        </a:lnSpc>
                        <a:spcAft>
                          <a:spcPts val="800"/>
                        </a:spcAft>
                      </a:pPr>
                      <a:r>
                        <a:rPr lang="es-CO" sz="1200" kern="1200" dirty="0">
                          <a:solidFill>
                            <a:srgbClr val="000000"/>
                          </a:solidFill>
                          <a:effectLst/>
                          <a:latin typeface="+mn-lt"/>
                          <a:ea typeface="Times New Roman" panose="02020603050405020304" pitchFamily="18" charset="0"/>
                          <a:cs typeface="Times New Roman" panose="02020603050405020304" pitchFamily="18" charset="0"/>
                        </a:rPr>
                        <a:t>2.1 Universidad no preparada para atender los requerimientos del post acuerdo</a:t>
                      </a:r>
                      <a:br>
                        <a:rPr lang="es-CO" sz="1200" kern="1200" dirty="0">
                          <a:solidFill>
                            <a:srgbClr val="000000"/>
                          </a:solidFill>
                          <a:effectLst/>
                          <a:latin typeface="+mn-lt"/>
                          <a:ea typeface="Times New Roman" panose="02020603050405020304" pitchFamily="18" charset="0"/>
                          <a:cs typeface="Times New Roman" panose="02020603050405020304" pitchFamily="18" charset="0"/>
                        </a:rPr>
                      </a:br>
                      <a:r>
                        <a:rPr lang="es-CO" sz="1200" kern="1200" dirty="0">
                          <a:solidFill>
                            <a:srgbClr val="000000"/>
                          </a:solidFill>
                          <a:effectLst/>
                          <a:latin typeface="+mn-lt"/>
                          <a:ea typeface="Times New Roman" panose="02020603050405020304" pitchFamily="18" charset="0"/>
                          <a:cs typeface="Times New Roman" panose="02020603050405020304" pitchFamily="18" charset="0"/>
                        </a:rPr>
                        <a:t>2.2. Currículos poco flexibles </a:t>
                      </a:r>
                    </a:p>
                  </a:txBody>
                  <a:tcPr marL="44450" marR="44450" marT="0" marB="0" anchor="ctr">
                    <a:solidFill>
                      <a:srgbClr val="E7D8F4"/>
                    </a:solidFill>
                  </a:tcPr>
                </a:tc>
                <a:extLst>
                  <a:ext uri="{0D108BD9-81ED-4DB2-BD59-A6C34878D82A}">
                    <a16:rowId xmlns:a16="http://schemas.microsoft.com/office/drawing/2014/main" val="1461108394"/>
                  </a:ext>
                </a:extLst>
              </a:tr>
              <a:tr h="181133">
                <a:tc vMerge="1">
                  <a:txBody>
                    <a:bodyPr/>
                    <a:lstStyle/>
                    <a:p>
                      <a:endParaRPr lang="es-CO"/>
                    </a:p>
                  </a:txBody>
                  <a:tcPr/>
                </a:tc>
                <a:tc>
                  <a:txBody>
                    <a:bodyPr/>
                    <a:lstStyle/>
                    <a:p>
                      <a:pPr algn="ctr">
                        <a:lnSpc>
                          <a:spcPct val="107000"/>
                        </a:lnSpc>
                        <a:spcAft>
                          <a:spcPts val="0"/>
                        </a:spcAft>
                      </a:pPr>
                      <a:r>
                        <a:rPr lang="es-CO" sz="1200" b="1" dirty="0">
                          <a:effectLst/>
                        </a:rPr>
                        <a:t>Efectos 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B686DA"/>
                    </a:solidFill>
                  </a:tcPr>
                </a:tc>
                <a:tc>
                  <a:txBody>
                    <a:bodyPr/>
                    <a:lstStyle/>
                    <a:p>
                      <a:pPr algn="ctr">
                        <a:lnSpc>
                          <a:spcPct val="107000"/>
                        </a:lnSpc>
                        <a:spcAft>
                          <a:spcPts val="0"/>
                        </a:spcAft>
                      </a:pPr>
                      <a:r>
                        <a:rPr lang="es-CO" sz="1200" b="1" dirty="0">
                          <a:effectLst/>
                        </a:rPr>
                        <a:t>Efectos indirectos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B686DA"/>
                    </a:solidFill>
                  </a:tcPr>
                </a:tc>
                <a:extLst>
                  <a:ext uri="{0D108BD9-81ED-4DB2-BD59-A6C34878D82A}">
                    <a16:rowId xmlns:a16="http://schemas.microsoft.com/office/drawing/2014/main" val="1890901300"/>
                  </a:ext>
                </a:extLst>
              </a:tr>
              <a:tr h="558988">
                <a:tc vMerge="1">
                  <a:txBody>
                    <a:bodyPr/>
                    <a:lstStyle/>
                    <a:p>
                      <a:endParaRPr lang="es-CO"/>
                    </a:p>
                  </a:txBody>
                  <a:tcPr/>
                </a:tc>
                <a:tc>
                  <a:txBody>
                    <a:bodyPr/>
                    <a:lstStyle/>
                    <a:p>
                      <a:pPr marL="0" algn="l" defTabSz="914400" rtl="0" eaLnBrk="1" latinLnBrk="0" hangingPunct="1">
                        <a:lnSpc>
                          <a:spcPct val="107000"/>
                        </a:lnSpc>
                        <a:spcAft>
                          <a:spcPts val="800"/>
                        </a:spcAft>
                      </a:pPr>
                      <a:r>
                        <a:rPr lang="es-CO" sz="1200" kern="1200" dirty="0">
                          <a:solidFill>
                            <a:srgbClr val="000000"/>
                          </a:solidFill>
                          <a:effectLst/>
                          <a:latin typeface="+mn-lt"/>
                          <a:ea typeface="Times New Roman" panose="02020603050405020304" pitchFamily="18" charset="0"/>
                          <a:cs typeface="Times New Roman" panose="02020603050405020304" pitchFamily="18" charset="0"/>
                        </a:rPr>
                        <a:t>1. Debilitamiento en procesos de participación del movimiento estudiantil</a:t>
                      </a:r>
                    </a:p>
                  </a:txBody>
                  <a:tcPr marL="44450" marR="44450" marT="0" marB="0" anchor="ctr">
                    <a:solidFill>
                      <a:srgbClr val="E7D8F4"/>
                    </a:solidFill>
                  </a:tcPr>
                </a:tc>
                <a:tc>
                  <a:txBody>
                    <a:bodyPr/>
                    <a:lstStyle/>
                    <a:p>
                      <a:pPr marL="0" algn="l" defTabSz="914400" rtl="0" eaLnBrk="1" latinLnBrk="0" hangingPunct="1">
                        <a:lnSpc>
                          <a:spcPct val="107000"/>
                        </a:lnSpc>
                        <a:spcAft>
                          <a:spcPts val="800"/>
                        </a:spcAft>
                      </a:pPr>
                      <a:r>
                        <a:rPr lang="es-CO" sz="1200" kern="1200">
                          <a:solidFill>
                            <a:srgbClr val="000000"/>
                          </a:solidFill>
                          <a:effectLst/>
                          <a:latin typeface="+mn-lt"/>
                          <a:ea typeface="Times New Roman" panose="02020603050405020304" pitchFamily="18" charset="0"/>
                          <a:cs typeface="Times New Roman" panose="02020603050405020304" pitchFamily="18" charset="0"/>
                        </a:rPr>
                        <a:t>1.1 Acciones desarticuladas</a:t>
                      </a:r>
                      <a:br>
                        <a:rPr lang="es-CO" sz="1200" kern="1200">
                          <a:solidFill>
                            <a:srgbClr val="000000"/>
                          </a:solidFill>
                          <a:effectLst/>
                          <a:latin typeface="+mn-lt"/>
                          <a:ea typeface="Times New Roman" panose="02020603050405020304" pitchFamily="18" charset="0"/>
                          <a:cs typeface="Times New Roman" panose="02020603050405020304" pitchFamily="18" charset="0"/>
                        </a:rPr>
                      </a:br>
                      <a:r>
                        <a:rPr lang="es-CO" sz="1200" kern="1200">
                          <a:solidFill>
                            <a:srgbClr val="000000"/>
                          </a:solidFill>
                          <a:effectLst/>
                          <a:latin typeface="+mn-lt"/>
                          <a:ea typeface="Times New Roman" panose="02020603050405020304" pitchFamily="18" charset="0"/>
                          <a:cs typeface="Times New Roman" panose="02020603050405020304" pitchFamily="18" charset="0"/>
                        </a:rPr>
                        <a:t>1.2 Bajo nivel de incidencia</a:t>
                      </a:r>
                    </a:p>
                  </a:txBody>
                  <a:tcPr marL="44450" marR="44450" marT="0" marB="0" anchor="ctr">
                    <a:solidFill>
                      <a:srgbClr val="E7D8F4"/>
                    </a:solidFill>
                  </a:tcPr>
                </a:tc>
                <a:extLst>
                  <a:ext uri="{0D108BD9-81ED-4DB2-BD59-A6C34878D82A}">
                    <a16:rowId xmlns:a16="http://schemas.microsoft.com/office/drawing/2014/main" val="404011323"/>
                  </a:ext>
                </a:extLst>
              </a:tr>
              <a:tr h="558988">
                <a:tc vMerge="1">
                  <a:txBody>
                    <a:bodyPr/>
                    <a:lstStyle/>
                    <a:p>
                      <a:endParaRPr lang="es-CO"/>
                    </a:p>
                  </a:txBody>
                  <a:tcPr/>
                </a:tc>
                <a:tc>
                  <a:txBody>
                    <a:bodyPr/>
                    <a:lstStyle/>
                    <a:p>
                      <a:pPr marL="0" algn="l" defTabSz="914400" rtl="0" eaLnBrk="1" latinLnBrk="0" hangingPunct="1">
                        <a:lnSpc>
                          <a:spcPct val="107000"/>
                        </a:lnSpc>
                        <a:spcAft>
                          <a:spcPts val="800"/>
                        </a:spcAft>
                      </a:pPr>
                      <a:r>
                        <a:rPr lang="es-CO" sz="1200" kern="1200" dirty="0">
                          <a:solidFill>
                            <a:srgbClr val="000000"/>
                          </a:solidFill>
                          <a:effectLst/>
                          <a:latin typeface="+mn-lt"/>
                          <a:ea typeface="Times New Roman" panose="02020603050405020304" pitchFamily="18" charset="0"/>
                          <a:cs typeface="Times New Roman" panose="02020603050405020304" pitchFamily="18" charset="0"/>
                        </a:rPr>
                        <a:t>2. Escenarios excluyentes y polarización</a:t>
                      </a:r>
                    </a:p>
                  </a:txBody>
                  <a:tcPr marL="44450" marR="44450" marT="0" marB="0" anchor="ctr">
                    <a:solidFill>
                      <a:srgbClr val="E7D8F4"/>
                    </a:solidFill>
                  </a:tcPr>
                </a:tc>
                <a:tc>
                  <a:txBody>
                    <a:bodyPr/>
                    <a:lstStyle/>
                    <a:p>
                      <a:pPr marL="0" algn="l" defTabSz="914400" rtl="0" eaLnBrk="1" latinLnBrk="0" hangingPunct="1">
                        <a:lnSpc>
                          <a:spcPct val="107000"/>
                        </a:lnSpc>
                        <a:spcAft>
                          <a:spcPts val="800"/>
                        </a:spcAft>
                      </a:pPr>
                      <a:r>
                        <a:rPr lang="es-CO" sz="1200" kern="1200" dirty="0">
                          <a:solidFill>
                            <a:srgbClr val="000000"/>
                          </a:solidFill>
                          <a:effectLst/>
                          <a:latin typeface="+mn-lt"/>
                          <a:ea typeface="Times New Roman" panose="02020603050405020304" pitchFamily="18" charset="0"/>
                          <a:cs typeface="Times New Roman" panose="02020603050405020304" pitchFamily="18" charset="0"/>
                        </a:rPr>
                        <a:t>2.1 Reactivación de violencias</a:t>
                      </a:r>
                      <a:br>
                        <a:rPr lang="es-CO" sz="1200" kern="1200" dirty="0">
                          <a:solidFill>
                            <a:srgbClr val="000000"/>
                          </a:solidFill>
                          <a:effectLst/>
                          <a:latin typeface="+mn-lt"/>
                          <a:ea typeface="Times New Roman" panose="02020603050405020304" pitchFamily="18" charset="0"/>
                          <a:cs typeface="Times New Roman" panose="02020603050405020304" pitchFamily="18" charset="0"/>
                        </a:rPr>
                      </a:br>
                      <a:r>
                        <a:rPr lang="es-CO" sz="1200" kern="1200" dirty="0">
                          <a:solidFill>
                            <a:srgbClr val="000000"/>
                          </a:solidFill>
                          <a:effectLst/>
                          <a:latin typeface="+mn-lt"/>
                          <a:ea typeface="Times New Roman" panose="02020603050405020304" pitchFamily="18" charset="0"/>
                          <a:cs typeface="Times New Roman" panose="02020603050405020304" pitchFamily="18" charset="0"/>
                        </a:rPr>
                        <a:t>2.2 Intolerancia</a:t>
                      </a:r>
                    </a:p>
                  </a:txBody>
                  <a:tcPr marL="44450" marR="44450" marT="0" marB="0" anchor="ctr">
                    <a:solidFill>
                      <a:srgbClr val="E7D8F4"/>
                    </a:solidFill>
                  </a:tcPr>
                </a:tc>
                <a:extLst>
                  <a:ext uri="{0D108BD9-81ED-4DB2-BD59-A6C34878D82A}">
                    <a16:rowId xmlns:a16="http://schemas.microsoft.com/office/drawing/2014/main" val="1791280813"/>
                  </a:ext>
                </a:extLst>
              </a:tr>
            </a:tbl>
          </a:graphicData>
        </a:graphic>
      </p:graphicFrame>
      <p:sp>
        <p:nvSpPr>
          <p:cNvPr id="8" name="Rectángulo 7"/>
          <p:cNvSpPr/>
          <p:nvPr/>
        </p:nvSpPr>
        <p:spPr>
          <a:xfrm rot="16200000">
            <a:off x="6678562" y="3404983"/>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23. </a:t>
            </a:r>
            <a:r>
              <a:rPr lang="es-CO" sz="800" dirty="0">
                <a:solidFill>
                  <a:schemeClr val="bg1">
                    <a:lumMod val="50000"/>
                  </a:schemeClr>
                </a:solidFill>
                <a:latin typeface="Arial Rounded MT Bold" panose="020F0704030504030204" pitchFamily="34" charset="0"/>
              </a:rPr>
              <a:t>UTP como territorio de paz, convivencia, ciudadanía y democracia</a:t>
            </a:r>
          </a:p>
        </p:txBody>
      </p:sp>
    </p:spTree>
    <p:extLst>
      <p:ext uri="{BB962C8B-B14F-4D97-AF65-F5344CB8AC3E}">
        <p14:creationId xmlns:p14="http://schemas.microsoft.com/office/powerpoint/2010/main" val="2695115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512373"/>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512373"/>
                  </a:solidFill>
                </a:rPr>
                <a:t>Descripción del proyecto</a:t>
              </a:r>
              <a:endParaRPr lang="es-CO" sz="2800" b="1" dirty="0">
                <a:solidFill>
                  <a:srgbClr val="512373"/>
                </a:solidFill>
              </a:endParaRPr>
            </a:p>
          </p:txBody>
        </p:sp>
      </p:grpSp>
      <p:graphicFrame>
        <p:nvGraphicFramePr>
          <p:cNvPr id="7" name="3 Diagrama"/>
          <p:cNvGraphicFramePr/>
          <p:nvPr>
            <p:extLst>
              <p:ext uri="{D42A27DB-BD31-4B8C-83A1-F6EECF244321}">
                <p14:modId xmlns:p14="http://schemas.microsoft.com/office/powerpoint/2010/main" val="1207217982"/>
              </p:ext>
            </p:extLst>
          </p:nvPr>
        </p:nvGraphicFramePr>
        <p:xfrm>
          <a:off x="4249271" y="1564055"/>
          <a:ext cx="4132729" cy="43389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ángulo 8"/>
          <p:cNvSpPr/>
          <p:nvPr/>
        </p:nvSpPr>
        <p:spPr>
          <a:xfrm>
            <a:off x="94275" y="2282277"/>
            <a:ext cx="3953435" cy="3139321"/>
          </a:xfrm>
          <a:prstGeom prst="rect">
            <a:avLst/>
          </a:prstGeom>
        </p:spPr>
        <p:txBody>
          <a:bodyPr wrap="square">
            <a:spAutoFit/>
          </a:bodyPr>
          <a:lstStyle/>
          <a:p>
            <a:pPr algn="just"/>
            <a:r>
              <a:rPr lang="es-CO" dirty="0"/>
              <a:t>En este proyecto se proponen varios procesos internos que permitan el ejercicio de espacios de diálogo y concertación, así como la generación de acciones colectivas de incidencia interna y en las zonas más afectadas por el conflicto armado. De igual forma se busca el levantamiento de información de los ejercicios académicos y de incidencia en temas de paz que se adelantan al interior de la Universidad.</a:t>
            </a:r>
          </a:p>
        </p:txBody>
      </p:sp>
      <p:sp>
        <p:nvSpPr>
          <p:cNvPr id="8" name="Rectángulo 7"/>
          <p:cNvSpPr/>
          <p:nvPr/>
        </p:nvSpPr>
        <p:spPr>
          <a:xfrm rot="16200000">
            <a:off x="6678562" y="3404983"/>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23. </a:t>
            </a:r>
            <a:r>
              <a:rPr lang="es-CO" sz="800" dirty="0">
                <a:solidFill>
                  <a:schemeClr val="bg1">
                    <a:lumMod val="50000"/>
                  </a:schemeClr>
                </a:solidFill>
                <a:latin typeface="Arial Rounded MT Bold" panose="020F0704030504030204" pitchFamily="34" charset="0"/>
              </a:rPr>
              <a:t>UTP como territorio de paz, convivencia, ciudadanía y democracia</a:t>
            </a:r>
          </a:p>
        </p:txBody>
      </p:sp>
    </p:spTree>
    <p:extLst>
      <p:ext uri="{BB962C8B-B14F-4D97-AF65-F5344CB8AC3E}">
        <p14:creationId xmlns:p14="http://schemas.microsoft.com/office/powerpoint/2010/main" val="2370157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512373"/>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512373"/>
                  </a:solidFill>
                </a:rPr>
                <a:t>Objetivos del proyecto</a:t>
              </a:r>
              <a:endParaRPr lang="es-CO" sz="2800" b="1" dirty="0">
                <a:solidFill>
                  <a:srgbClr val="512373"/>
                </a:solidFill>
              </a:endParaRPr>
            </a:p>
          </p:txBody>
        </p:sp>
      </p:grpSp>
      <p:sp>
        <p:nvSpPr>
          <p:cNvPr id="8" name="TextBox 12"/>
          <p:cNvSpPr txBox="1">
            <a:spLocks/>
          </p:cNvSpPr>
          <p:nvPr/>
        </p:nvSpPr>
        <p:spPr>
          <a:xfrm>
            <a:off x="198343" y="1270268"/>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512373"/>
                </a:solidFill>
              </a:rPr>
              <a:t>General</a:t>
            </a:r>
            <a:endParaRPr lang="es-CO" dirty="0">
              <a:solidFill>
                <a:srgbClr val="512373"/>
              </a:solidFill>
            </a:endParaRPr>
          </a:p>
        </p:txBody>
      </p:sp>
      <p:sp>
        <p:nvSpPr>
          <p:cNvPr id="9" name="TextBox 12"/>
          <p:cNvSpPr txBox="1">
            <a:spLocks/>
          </p:cNvSpPr>
          <p:nvPr/>
        </p:nvSpPr>
        <p:spPr>
          <a:xfrm>
            <a:off x="198343" y="2498603"/>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512373"/>
                </a:solidFill>
              </a:rPr>
              <a:t>Específicos</a:t>
            </a:r>
            <a:endParaRPr lang="es-CO" dirty="0">
              <a:solidFill>
                <a:srgbClr val="512373"/>
              </a:solidFill>
            </a:endParaRPr>
          </a:p>
        </p:txBody>
      </p:sp>
      <p:sp>
        <p:nvSpPr>
          <p:cNvPr id="10" name="Rectángulo 9"/>
          <p:cNvSpPr/>
          <p:nvPr/>
        </p:nvSpPr>
        <p:spPr>
          <a:xfrm>
            <a:off x="225648" y="1822052"/>
            <a:ext cx="8351213" cy="369332"/>
          </a:xfrm>
          <a:prstGeom prst="rect">
            <a:avLst/>
          </a:prstGeom>
        </p:spPr>
        <p:txBody>
          <a:bodyPr wrap="square">
            <a:spAutoFit/>
          </a:bodyPr>
          <a:lstStyle/>
          <a:p>
            <a:r>
              <a:rPr lang="es-CO" dirty="0"/>
              <a:t>Consolidar la UTP como territorio de paz, convivencia, ciudadanía y democracia.</a:t>
            </a:r>
          </a:p>
        </p:txBody>
      </p:sp>
      <p:sp>
        <p:nvSpPr>
          <p:cNvPr id="11" name="Rectángulo 10"/>
          <p:cNvSpPr/>
          <p:nvPr/>
        </p:nvSpPr>
        <p:spPr>
          <a:xfrm>
            <a:off x="198343" y="3113244"/>
            <a:ext cx="8443633" cy="1477328"/>
          </a:xfrm>
          <a:prstGeom prst="rect">
            <a:avLst/>
          </a:prstGeom>
        </p:spPr>
        <p:txBody>
          <a:bodyPr wrap="square">
            <a:spAutoFit/>
          </a:bodyPr>
          <a:lstStyle/>
          <a:p>
            <a:pPr marL="285750" lvl="0" indent="-285750" algn="just">
              <a:buFont typeface="Wingdings" panose="05000000000000000000" pitchFamily="2" charset="2"/>
              <a:buChar char="Ø"/>
            </a:pPr>
            <a:r>
              <a:rPr lang="es-CO" dirty="0"/>
              <a:t>Generar procesos para el fortalecimiento del voluntariado de paz y la presencia en las zonas más afectadas por el conflicto </a:t>
            </a:r>
            <a:r>
              <a:rPr lang="es-CO" dirty="0" smtClean="0"/>
              <a:t>armado.</a:t>
            </a:r>
          </a:p>
          <a:p>
            <a:pPr marL="285750" lvl="0" indent="-285750" algn="just">
              <a:buFont typeface="Wingdings" panose="05000000000000000000" pitchFamily="2" charset="2"/>
              <a:buChar char="Ø"/>
            </a:pPr>
            <a:endParaRPr lang="es-CO" dirty="0"/>
          </a:p>
          <a:p>
            <a:pPr marL="285750" lvl="0" indent="-285750" algn="just">
              <a:buFont typeface="Wingdings" panose="05000000000000000000" pitchFamily="2" charset="2"/>
              <a:buChar char="Ø"/>
            </a:pPr>
            <a:r>
              <a:rPr lang="es-CO" dirty="0" smtClean="0"/>
              <a:t>Propiciar </a:t>
            </a:r>
            <a:r>
              <a:rPr lang="es-CO" dirty="0"/>
              <a:t>procesos para la convivencia, la construcción de ciudadanía y democracia		</a:t>
            </a:r>
            <a:endParaRPr lang="es-CO" dirty="0">
              <a:ea typeface="Calibri" panose="020F0502020204030204" pitchFamily="34" charset="0"/>
              <a:cs typeface="Times New Roman" panose="02020603050405020304" pitchFamily="18" charset="0"/>
            </a:endParaRPr>
          </a:p>
        </p:txBody>
      </p:sp>
      <p:sp>
        <p:nvSpPr>
          <p:cNvPr id="13" name="Rectángulo 12"/>
          <p:cNvSpPr/>
          <p:nvPr/>
        </p:nvSpPr>
        <p:spPr>
          <a:xfrm rot="16200000">
            <a:off x="6678562" y="3404983"/>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23. </a:t>
            </a:r>
            <a:r>
              <a:rPr lang="es-CO" sz="800" dirty="0">
                <a:solidFill>
                  <a:schemeClr val="bg1">
                    <a:lumMod val="50000"/>
                  </a:schemeClr>
                </a:solidFill>
                <a:latin typeface="Arial Rounded MT Bold" panose="020F0704030504030204" pitchFamily="34" charset="0"/>
              </a:rPr>
              <a:t>UTP como territorio de paz, convivencia, ciudadanía y democracia</a:t>
            </a:r>
          </a:p>
        </p:txBody>
      </p:sp>
    </p:spTree>
    <p:extLst>
      <p:ext uri="{BB962C8B-B14F-4D97-AF65-F5344CB8AC3E}">
        <p14:creationId xmlns:p14="http://schemas.microsoft.com/office/powerpoint/2010/main" val="4028325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512373"/>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512373"/>
                  </a:solidFill>
                </a:rPr>
                <a:t>Planes operativos</a:t>
              </a:r>
              <a:endParaRPr lang="es-CO" sz="2800" b="1" dirty="0">
                <a:solidFill>
                  <a:srgbClr val="512373"/>
                </a:solidFill>
              </a:endParaRPr>
            </a:p>
          </p:txBody>
        </p:sp>
      </p:grpSp>
      <p:graphicFrame>
        <p:nvGraphicFramePr>
          <p:cNvPr id="7" name="Tabla 6"/>
          <p:cNvGraphicFramePr>
            <a:graphicFrameLocks noGrp="1"/>
          </p:cNvGraphicFramePr>
          <p:nvPr>
            <p:extLst>
              <p:ext uri="{D42A27DB-BD31-4B8C-83A1-F6EECF244321}">
                <p14:modId xmlns:p14="http://schemas.microsoft.com/office/powerpoint/2010/main" val="790028162"/>
              </p:ext>
            </p:extLst>
          </p:nvPr>
        </p:nvGraphicFramePr>
        <p:xfrm>
          <a:off x="187540" y="1423928"/>
          <a:ext cx="7674508" cy="4707256"/>
        </p:xfrm>
        <a:graphic>
          <a:graphicData uri="http://schemas.openxmlformats.org/drawingml/2006/table">
            <a:tbl>
              <a:tblPr firstRow="1" firstCol="1" bandRow="1">
                <a:tableStyleId>{5940675A-B579-460E-94D1-54222C63F5DA}</a:tableStyleId>
              </a:tblPr>
              <a:tblGrid>
                <a:gridCol w="2366572">
                  <a:extLst>
                    <a:ext uri="{9D8B030D-6E8A-4147-A177-3AD203B41FA5}">
                      <a16:colId xmlns:a16="http://schemas.microsoft.com/office/drawing/2014/main" val="622973615"/>
                    </a:ext>
                  </a:extLst>
                </a:gridCol>
                <a:gridCol w="5307936">
                  <a:extLst>
                    <a:ext uri="{9D8B030D-6E8A-4147-A177-3AD203B41FA5}">
                      <a16:colId xmlns:a16="http://schemas.microsoft.com/office/drawing/2014/main" val="2008709917"/>
                    </a:ext>
                  </a:extLst>
                </a:gridCol>
              </a:tblGrid>
              <a:tr h="201867">
                <a:tc>
                  <a:txBody>
                    <a:body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extLst>
                  <a:ext uri="{0D108BD9-81ED-4DB2-BD59-A6C34878D82A}">
                    <a16:rowId xmlns:a16="http://schemas.microsoft.com/office/drawing/2014/main" val="3686363448"/>
                  </a:ext>
                </a:extLst>
              </a:tr>
              <a:tr h="295411">
                <a:tc>
                  <a:txBody>
                    <a:bodyPr/>
                    <a:lstStyle/>
                    <a:p>
                      <a:pPr algn="ctr">
                        <a:lnSpc>
                          <a:spcPct val="107000"/>
                        </a:lnSpc>
                        <a:spcAft>
                          <a:spcPts val="0"/>
                        </a:spcAft>
                      </a:pPr>
                      <a:r>
                        <a:rPr lang="es-CO" sz="1800" b="1" kern="1200" dirty="0" smtClean="0">
                          <a:solidFill>
                            <a:schemeClr val="tx1"/>
                          </a:solidFill>
                          <a:effectLst/>
                          <a:latin typeface="+mn-lt"/>
                          <a:ea typeface="+mn-ea"/>
                          <a:cs typeface="+mn-cs"/>
                        </a:rPr>
                        <a:t>Voluntariado de paz</a:t>
                      </a:r>
                      <a:endParaRPr lang="es-CO" sz="11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just">
                        <a:lnSpc>
                          <a:spcPct val="107000"/>
                        </a:lnSpc>
                        <a:spcAft>
                          <a:spcPts val="0"/>
                        </a:spcAft>
                      </a:pPr>
                      <a:r>
                        <a:rPr lang="es-CO" sz="1500" kern="1200" dirty="0" smtClean="0">
                          <a:solidFill>
                            <a:schemeClr val="tx1"/>
                          </a:solidFill>
                          <a:effectLst/>
                          <a:latin typeface="+mn-lt"/>
                          <a:ea typeface="+mn-ea"/>
                          <a:cs typeface="+mn-cs"/>
                        </a:rPr>
                        <a:t>Realizar reuniones de concertación con actores claves. Llevar a cabo el aprestamiento y la visita a ETCR. Ejecutar proceso de capacitación y acompañamiento a los procesos en los ETCR. Realizar encuentros de plataformas de colectivos y en general grupos que trabajen en temas relacionados con la paz. Adelantar procesos de acompañamiento y/o capacitación a Espacios Territoriales de Capacitación y Reincorporación -ETCR, Nuevas Áreas de Reagrupamiento NAR, mesas de víctimas del conflicto y/o comunidades afectadas por el conflicto en Colombia.	</a:t>
                      </a:r>
                      <a:endParaRPr lang="es-CO"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E7D8F4"/>
                    </a:solidFill>
                  </a:tcPr>
                </a:tc>
                <a:extLst>
                  <a:ext uri="{0D108BD9-81ED-4DB2-BD59-A6C34878D82A}">
                    <a16:rowId xmlns:a16="http://schemas.microsoft.com/office/drawing/2014/main" val="3877856177"/>
                  </a:ext>
                </a:extLst>
              </a:tr>
              <a:tr h="332761">
                <a:tc>
                  <a:txBody>
                    <a:bodyPr/>
                    <a:lstStyle/>
                    <a:p>
                      <a:pPr algn="ctr">
                        <a:lnSpc>
                          <a:spcPct val="107000"/>
                        </a:lnSpc>
                        <a:spcAft>
                          <a:spcPts val="0"/>
                        </a:spcAft>
                      </a:pPr>
                      <a:r>
                        <a:rPr lang="es-CO" sz="1800" b="1" kern="1200" dirty="0" smtClean="0">
                          <a:solidFill>
                            <a:schemeClr val="tx1"/>
                          </a:solidFill>
                          <a:effectLst/>
                          <a:latin typeface="+mn-lt"/>
                          <a:ea typeface="+mn-ea"/>
                          <a:cs typeface="+mn-cs"/>
                        </a:rPr>
                        <a:t>Acciones para la convivencia, la construcción de ciudadanía y democracia</a:t>
                      </a:r>
                      <a:endParaRPr lang="es-CO" sz="11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just">
                        <a:lnSpc>
                          <a:spcPct val="107000"/>
                        </a:lnSpc>
                        <a:spcAft>
                          <a:spcPts val="0"/>
                        </a:spcAft>
                      </a:pPr>
                      <a:r>
                        <a:rPr lang="es-CO" sz="1500" kern="1200" dirty="0" smtClean="0">
                          <a:solidFill>
                            <a:schemeClr val="tx1"/>
                          </a:solidFill>
                          <a:effectLst/>
                          <a:latin typeface="+mn-lt"/>
                          <a:ea typeface="+mn-ea"/>
                          <a:cs typeface="+mn-cs"/>
                        </a:rPr>
                        <a:t>Realizar reuniones de concertación con colectivos, comunidad académica y grupos aliados. Generar espacios de diálogo y concertación entre víctimas, personas que se acogieron al proceso de paz y población institucional. Realizar acciones simbólicas para la reconciliación. Generar escenarios de diálogo y reconciliación. Llevar a cabo un Inventario de ejercicios académicos, grupos, capacidades y procesos de incidencia que se han adelantado en temas de paz al interior de la universidad. Realizar acciones simbólicas para la reconciliación.	</a:t>
                      </a:r>
                      <a:endParaRPr lang="es-CO" sz="1500" kern="1200" dirty="0">
                        <a:solidFill>
                          <a:schemeClr val="tx1"/>
                        </a:solidFill>
                        <a:effectLst/>
                        <a:latin typeface="+mn-lt"/>
                        <a:ea typeface="+mn-ea"/>
                        <a:cs typeface="+mn-cs"/>
                      </a:endParaRPr>
                    </a:p>
                  </a:txBody>
                  <a:tcPr marL="32592" marR="32592" marT="0" marB="0" anchor="ctr">
                    <a:solidFill>
                      <a:srgbClr val="E7D8F4"/>
                    </a:solidFill>
                  </a:tcPr>
                </a:tc>
                <a:extLst>
                  <a:ext uri="{0D108BD9-81ED-4DB2-BD59-A6C34878D82A}">
                    <a16:rowId xmlns:a16="http://schemas.microsoft.com/office/drawing/2014/main" val="3717268228"/>
                  </a:ext>
                </a:extLst>
              </a:tr>
            </a:tbl>
          </a:graphicData>
        </a:graphic>
      </p:graphicFrame>
      <p:sp>
        <p:nvSpPr>
          <p:cNvPr id="8" name="Rectángulo 7"/>
          <p:cNvSpPr/>
          <p:nvPr/>
        </p:nvSpPr>
        <p:spPr>
          <a:xfrm rot="16200000">
            <a:off x="6678562" y="3404983"/>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23. </a:t>
            </a:r>
            <a:r>
              <a:rPr lang="es-CO" sz="800" dirty="0">
                <a:solidFill>
                  <a:schemeClr val="bg1">
                    <a:lumMod val="50000"/>
                  </a:schemeClr>
                </a:solidFill>
                <a:latin typeface="Arial Rounded MT Bold" panose="020F0704030504030204" pitchFamily="34" charset="0"/>
              </a:rPr>
              <a:t>UTP como territorio de paz, convivencia, ciudadanía y democracia</a:t>
            </a:r>
          </a:p>
        </p:txBody>
      </p:sp>
    </p:spTree>
    <p:extLst>
      <p:ext uri="{BB962C8B-B14F-4D97-AF65-F5344CB8AC3E}">
        <p14:creationId xmlns:p14="http://schemas.microsoft.com/office/powerpoint/2010/main" val="2804983851"/>
      </p:ext>
    </p:extLst>
  </p:cSld>
  <p:clrMapOvr>
    <a:masterClrMapping/>
  </p:clrMapOvr>
</p:sld>
</file>

<file path=ppt/theme/theme1.xml><?xml version="1.0" encoding="utf-8"?>
<a:theme xmlns:a="http://schemas.openxmlformats.org/drawingml/2006/main" name="Tema de Office">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Presentaciones" id="{DEBE8DB2-F645-45A6-9D9A-FECF618B095A}" vid="{89755DBF-F4C9-4372-9FFF-6D7F6A005EF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4121</TotalTime>
  <Words>1266</Words>
  <Application>Microsoft Office PowerPoint</Application>
  <PresentationFormat>Presentación en pantalla (4:3)</PresentationFormat>
  <Paragraphs>79</Paragraphs>
  <Slides>7</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7</vt:i4>
      </vt:variant>
    </vt:vector>
  </HeadingPairs>
  <TitlesOfParts>
    <vt:vector size="16" baseType="lpstr">
      <vt:lpstr>Arial</vt:lpstr>
      <vt:lpstr>Arial Narrow</vt:lpstr>
      <vt:lpstr>Arial Rounded MT Bold</vt:lpstr>
      <vt:lpstr>Calibri</vt:lpstr>
      <vt:lpstr>Calibri Light</vt:lpstr>
      <vt:lpstr>Khmer UI</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julian andrés valencia quintero</cp:lastModifiedBy>
  <cp:revision>580</cp:revision>
  <cp:lastPrinted>2017-05-16T14:27:28Z</cp:lastPrinted>
  <dcterms:created xsi:type="dcterms:W3CDTF">2017-03-06T22:18:18Z</dcterms:created>
  <dcterms:modified xsi:type="dcterms:W3CDTF">2024-03-15T19:54:27Z</dcterms:modified>
</cp:coreProperties>
</file>