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4" r:id="rId2"/>
    <p:sldId id="265" r:id="rId3"/>
    <p:sldId id="266" r:id="rId4"/>
    <p:sldId id="267" r:id="rId5"/>
    <p:sldId id="268" r:id="rId6"/>
    <p:sldId id="269" r:id="rId7"/>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373"/>
    <a:srgbClr val="E7D8F4"/>
    <a:srgbClr val="B686DA"/>
    <a:srgbClr val="E2CFF1"/>
    <a:srgbClr val="9F60CE"/>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512373"/>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SUEJE/ Centro de Gestión Ambiental/ Ciencias Agrarias y Agroindustria/ Facultad de Ingenierías y Tecnologías UTP/ Facultad de Ciencias Ambientales/ Programa de Turismo Sostenible/ Oficina de Internacionalización</a:t>
          </a:r>
          <a:endParaRPr lang="es-CO" sz="9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512373"/>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 </a:t>
          </a:r>
          <a:r>
            <a:rPr lang="es-CO" sz="1050" dirty="0" smtClean="0"/>
            <a:t>Comunidad en general, comunidad universitaria (Estudiantes, Administrativos y Docentes)</a:t>
          </a:r>
          <a:endParaRPr lang="es-CO" sz="900" b="0" dirty="0">
            <a:latin typeface="+mn-lt"/>
          </a:endParaRPr>
        </a:p>
      </dgm:t>
    </dgm:pt>
    <dgm:pt modelId="{8741F14A-8A3A-4CE9-A4EC-A5E8CABEE01E}" type="parTrans" cxnId="{1BDA1869-1F10-4F09-9B7C-E4440C8A610B}">
      <dgm:prSet/>
      <dgm:spPr>
        <a:ln>
          <a:solidFill>
            <a:srgbClr val="512373"/>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512373"/>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b="0" dirty="0" smtClean="0">
              <a:solidFill>
                <a:schemeClr val="tx2">
                  <a:lumMod val="50000"/>
                </a:schemeClr>
              </a:solidFill>
              <a:latin typeface="+mn-lt"/>
              <a:cs typeface="Khmer UI" panose="020B0502040204020203" pitchFamily="34" charset="0"/>
            </a:rPr>
            <a:t>Corporación Autónoma Regional de Risaralda, Red Nacional de Agricultura Familiar RENAF, Movimiento Agroecológico Latinoamericano, Foro Nacional por Colombia, Universidad de Caldas, Universidad del Quindío, Gobernación del Risaralda, Alcaldías de Caldas, Quindío, Risaralda y Norte del Valle </a:t>
          </a:r>
          <a:endParaRPr lang="es-ES" sz="8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512373"/>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16734" custScaleY="113851">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17679" custScaleY="130251">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18986" custScaleY="58171">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1706" y="412861"/>
          <a:ext cx="2468696" cy="712330"/>
        </a:xfrm>
        <a:prstGeom prst="roundRect">
          <a:avLst>
            <a:gd name="adj" fmla="val 10000"/>
          </a:avLst>
        </a:prstGeom>
        <a:solidFill>
          <a:srgbClr val="512373"/>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2569" y="433724"/>
        <a:ext cx="2426970" cy="670604"/>
      </dsp:txXfrm>
    </dsp:sp>
    <dsp:sp modelId="{107B593D-2B7E-47A1-B237-2D44EE17772E}">
      <dsp:nvSpPr>
        <dsp:cNvPr id="0" name=""/>
        <dsp:cNvSpPr/>
      </dsp:nvSpPr>
      <dsp:spPr>
        <a:xfrm>
          <a:off x="248576" y="1125192"/>
          <a:ext cx="246869" cy="640296"/>
        </a:xfrm>
        <a:custGeom>
          <a:avLst/>
          <a:gdLst/>
          <a:ahLst/>
          <a:cxnLst/>
          <a:rect l="0" t="0" r="0" b="0"/>
          <a:pathLst>
            <a:path>
              <a:moveTo>
                <a:pt x="0" y="0"/>
              </a:moveTo>
              <a:lnTo>
                <a:pt x="0" y="640296"/>
              </a:lnTo>
              <a:lnTo>
                <a:pt x="246869" y="640296"/>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95445" y="1359990"/>
          <a:ext cx="3609909" cy="810995"/>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SUEJE/ Centro de Gestión Ambiental/ Ciencias Agrarias y Agroindustria/ Facultad de Ingenierías y Tecnologías UTP/ Facultad de Ciencias Ambientales/ Programa de Turismo Sostenible/ Oficina de Internacionalización</a:t>
          </a:r>
          <a:endParaRPr lang="es-CO" sz="900" b="0" kern="1200" dirty="0">
            <a:solidFill>
              <a:schemeClr val="tx2">
                <a:lumMod val="50000"/>
              </a:schemeClr>
            </a:solidFill>
            <a:latin typeface="+mn-lt"/>
            <a:cs typeface="Khmer UI" panose="020B0502040204020203" pitchFamily="34" charset="0"/>
          </a:endParaRPr>
        </a:p>
      </dsp:txBody>
      <dsp:txXfrm>
        <a:off x="519198" y="1383743"/>
        <a:ext cx="3562403" cy="763489"/>
      </dsp:txXfrm>
    </dsp:sp>
    <dsp:sp modelId="{94DEC999-591D-4E68-9D00-6890F125307D}">
      <dsp:nvSpPr>
        <dsp:cNvPr id="0" name=""/>
        <dsp:cNvSpPr/>
      </dsp:nvSpPr>
      <dsp:spPr>
        <a:xfrm>
          <a:off x="248576" y="1125192"/>
          <a:ext cx="246869" cy="1687785"/>
        </a:xfrm>
        <a:custGeom>
          <a:avLst/>
          <a:gdLst/>
          <a:ahLst/>
          <a:cxnLst/>
          <a:rect l="0" t="0" r="0" b="0"/>
          <a:pathLst>
            <a:path>
              <a:moveTo>
                <a:pt x="0" y="0"/>
              </a:moveTo>
              <a:lnTo>
                <a:pt x="0" y="1687785"/>
              </a:lnTo>
              <a:lnTo>
                <a:pt x="246869" y="1687785"/>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95445" y="2349069"/>
          <a:ext cx="3620680" cy="927817"/>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b="0" kern="1200" dirty="0" smtClean="0">
              <a:solidFill>
                <a:schemeClr val="tx2">
                  <a:lumMod val="50000"/>
                </a:schemeClr>
              </a:solidFill>
              <a:latin typeface="+mn-lt"/>
              <a:cs typeface="Khmer UI" panose="020B0502040204020203" pitchFamily="34" charset="0"/>
            </a:rPr>
            <a:t>Corporación Autónoma Regional de Risaralda, Red Nacional de Agricultura Familiar RENAF, Movimiento Agroecológico Latinoamericano, Foro Nacional por Colombia, Universidad de Caldas, Universidad del Quindío, Gobernación del Risaralda, Alcaldías de Caldas, Quindío, Risaralda y Norte del Valle </a:t>
          </a:r>
          <a:endParaRPr lang="es-ES" sz="800" b="0" kern="1200" dirty="0">
            <a:solidFill>
              <a:schemeClr val="tx2">
                <a:lumMod val="50000"/>
              </a:schemeClr>
            </a:solidFill>
            <a:latin typeface="+mn-lt"/>
            <a:cs typeface="Khmer UI" panose="020B0502040204020203" pitchFamily="34" charset="0"/>
          </a:endParaRPr>
        </a:p>
      </dsp:txBody>
      <dsp:txXfrm>
        <a:off x="522620" y="2376244"/>
        <a:ext cx="3566330" cy="873467"/>
      </dsp:txXfrm>
    </dsp:sp>
    <dsp:sp modelId="{983EE482-34B4-4DDE-A5BB-56DAF2F5E8D4}">
      <dsp:nvSpPr>
        <dsp:cNvPr id="0" name=""/>
        <dsp:cNvSpPr/>
      </dsp:nvSpPr>
      <dsp:spPr>
        <a:xfrm>
          <a:off x="248576" y="1125192"/>
          <a:ext cx="246869" cy="2536962"/>
        </a:xfrm>
        <a:custGeom>
          <a:avLst/>
          <a:gdLst/>
          <a:ahLst/>
          <a:cxnLst/>
          <a:rect l="0" t="0" r="0" b="0"/>
          <a:pathLst>
            <a:path>
              <a:moveTo>
                <a:pt x="0" y="0"/>
              </a:moveTo>
              <a:lnTo>
                <a:pt x="0" y="2536962"/>
              </a:lnTo>
              <a:lnTo>
                <a:pt x="246869" y="2536962"/>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95445" y="3454969"/>
          <a:ext cx="3635576" cy="414369"/>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 </a:t>
          </a:r>
          <a:r>
            <a:rPr lang="es-CO" sz="1050" kern="1200" dirty="0" smtClean="0"/>
            <a:t>Comunidad en general, comunidad universitaria (Estudiantes, Administrativos y Docentes)</a:t>
          </a:r>
          <a:endParaRPr lang="es-CO" sz="900" b="0" kern="1200" dirty="0">
            <a:latin typeface="+mn-lt"/>
          </a:endParaRPr>
        </a:p>
      </dsp:txBody>
      <dsp:txXfrm>
        <a:off x="507581" y="3467105"/>
        <a:ext cx="3611304" cy="3900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15/03/2024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478" y="5766331"/>
            <a:ext cx="951772" cy="924982"/>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15/03/2024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9205" y="182228"/>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430310" y="3501920"/>
            <a:ext cx="3575848" cy="1842892"/>
            <a:chOff x="3812494" y="1454131"/>
            <a:chExt cx="7410278" cy="1122088"/>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9" y="1506754"/>
              <a:ext cx="5736373" cy="1068163"/>
            </a:xfrm>
            <a:prstGeom prst="rect">
              <a:avLst/>
            </a:prstGeom>
            <a:noFill/>
          </p:spPr>
          <p:txBody>
            <a:bodyPr wrap="square" rtlCol="0" anchor="ctr">
              <a:spAutoFit/>
            </a:bodyPr>
            <a:lstStyle/>
            <a:p>
              <a:r>
                <a:rPr lang="es-CO" b="1" dirty="0"/>
                <a:t>Proyecto</a:t>
              </a:r>
            </a:p>
            <a:p>
              <a:r>
                <a:rPr lang="es-CO" dirty="0"/>
                <a:t>Procesos de gestión que aportan a la integración académica, el desarrollo sostenible y la competitividad nacional</a:t>
              </a:r>
            </a:p>
          </p:txBody>
        </p:sp>
        <p:sp>
          <p:nvSpPr>
            <p:cNvPr id="7" name="Oval 102"/>
            <p:cNvSpPr>
              <a:spLocks noChangeAspect="1"/>
            </p:cNvSpPr>
            <p:nvPr/>
          </p:nvSpPr>
          <p:spPr>
            <a:xfrm>
              <a:off x="3812494" y="1454131"/>
              <a:ext cx="1726102" cy="1122088"/>
            </a:xfrm>
            <a:prstGeom prst="ellipse">
              <a:avLst/>
            </a:prstGeom>
            <a:solidFill>
              <a:srgbClr val="512373"/>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25</a:t>
              </a:r>
              <a:endParaRPr lang="en-US" sz="2800" kern="0" dirty="0">
                <a:solidFill>
                  <a:schemeClr val="bg1"/>
                </a:solidFill>
                <a:latin typeface="Arial" pitchFamily="34" charset="0"/>
                <a:cs typeface="Arial" pitchFamily="34" charset="0"/>
              </a:endParaRPr>
            </a:p>
          </p:txBody>
        </p:sp>
      </p:grpSp>
      <p:pic>
        <p:nvPicPr>
          <p:cNvPr id="11" name="Imagen 10"/>
          <p:cNvPicPr/>
          <p:nvPr/>
        </p:nvPicPr>
        <p:blipFill>
          <a:blip r:embed="rId4"/>
          <a:stretch>
            <a:fillRect/>
          </a:stretch>
        </p:blipFill>
        <p:spPr>
          <a:xfrm>
            <a:off x="4974571" y="3926541"/>
            <a:ext cx="4025994" cy="2438400"/>
          </a:xfrm>
          <a:prstGeom prst="rect">
            <a:avLst/>
          </a:prstGeom>
          <a:ln>
            <a:noFill/>
          </a:ln>
          <a:effectLst>
            <a:outerShdw blurRad="190500" algn="tl" rotWithShape="0">
              <a:srgbClr val="000000">
                <a:alpha val="70000"/>
              </a:srgbClr>
            </a:outerShdw>
          </a:effectLst>
        </p:spPr>
      </p:pic>
      <p:pic>
        <p:nvPicPr>
          <p:cNvPr id="10" name="Imagen 9"/>
          <p:cNvPicPr>
            <a:picLocks noChangeAspect="1"/>
          </p:cNvPicPr>
          <p:nvPr/>
        </p:nvPicPr>
        <p:blipFill>
          <a:blip r:embed="rId5"/>
          <a:stretch>
            <a:fillRect/>
          </a:stretch>
        </p:blipFill>
        <p:spPr>
          <a:xfrm>
            <a:off x="651291" y="1943171"/>
            <a:ext cx="3696644" cy="1430411"/>
          </a:xfrm>
          <a:prstGeom prst="rect">
            <a:avLst/>
          </a:prstGeom>
        </p:spPr>
      </p:pic>
      <p:sp>
        <p:nvSpPr>
          <p:cNvPr id="12" name="Rectángulo 11">
            <a:extLst>
              <a:ext uri="{FF2B5EF4-FFF2-40B4-BE49-F238E27FC236}">
                <a16:creationId xmlns:a16="http://schemas.microsoft.com/office/drawing/2014/main" id="{CFE0E246-5F80-4A2F-ACCE-0CB977473BE4}"/>
              </a:ext>
            </a:extLst>
          </p:cNvPr>
          <p:cNvSpPr/>
          <p:nvPr/>
        </p:nvSpPr>
        <p:spPr>
          <a:xfrm>
            <a:off x="280527" y="5368214"/>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512373"/>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434915156"/>
              </p:ext>
            </p:extLst>
          </p:nvPr>
        </p:nvGraphicFramePr>
        <p:xfrm>
          <a:off x="205469" y="1190736"/>
          <a:ext cx="7468319" cy="5166311"/>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52440">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PDI2028 – GCV - 25</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686363448"/>
                  </a:ext>
                </a:extLst>
              </a:tr>
              <a:tr h="304879">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Planeación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77856177"/>
                  </a:ext>
                </a:extLst>
              </a:tr>
              <a:tr h="152440">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del contexto y visibilidad nacional e internacional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739004125"/>
                  </a:ext>
                </a:extLst>
              </a:tr>
              <a:tr h="152440">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Procesos asociados al desarrollo sostenible, la competitividad y la movilización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34544576"/>
                  </a:ext>
                </a:extLst>
              </a:tr>
              <a:tr h="152440">
                <a:tc rowSpan="3">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617654418"/>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Internacionalización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4230524519"/>
                  </a:ext>
                </a:extLst>
              </a:tr>
              <a:tr h="152440">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Egresados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95474771"/>
                  </a:ext>
                </a:extLst>
              </a:tr>
              <a:tr h="152440">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95133300"/>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045666369"/>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6. Investigación y creación artística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859488329"/>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18784085"/>
                  </a:ext>
                </a:extLst>
              </a:tr>
              <a:tr h="304879">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SUEJE/ Centro de Gestión Ambiental/ Ciencias Agrarias y Agroindustria/ Facultad de Ingenierías y Tecnologías UTP/ Facultad de Ciencias Ambientales/ Programa de Turismo Sostenible/ Oficina de Internacionalización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339687320"/>
                  </a:ext>
                </a:extLst>
              </a:tr>
              <a:tr h="152440">
                <a:tc rowSpan="4">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082502029"/>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Consolidación de la Extensión institucional con impacto en la sociedad y reconocimiento nacional e internacional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674236701"/>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Cultura de la legalidad, la transparencia, el gobierno corporativo y la participación ciudadana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236306868"/>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Acompañamiento Integral e inclusión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527556724"/>
                  </a:ext>
                </a:extLst>
              </a:tr>
              <a:tr h="347626">
                <a:tc rowSpan="4">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2. Poner fin al hambre, lograr la seguridad alimentaria y la mejora de la nutrición y promover la agricultura sostenible</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171362131"/>
                  </a:ext>
                </a:extLst>
              </a:tr>
              <a:tr h="218571">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500418651"/>
                  </a:ext>
                </a:extLst>
              </a:tr>
              <a:tr h="218571">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12. Garantizar modalidades de consumo y producción sostenibles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780550884"/>
                  </a:ext>
                </a:extLst>
              </a:tr>
              <a:tr h="218571">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15. Gestionar sosteniblemente los bosques, luchar contra la desertificación, detener e invertir la degradación de las tierras y detener la pérdida de biodiversidad</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377054909"/>
                  </a:ext>
                </a:extLst>
              </a:tr>
            </a:tbl>
          </a:graphicData>
        </a:graphic>
      </p:graphicFrame>
      <p:sp>
        <p:nvSpPr>
          <p:cNvPr id="8" name="Rectángulo 7"/>
          <p:cNvSpPr/>
          <p:nvPr/>
        </p:nvSpPr>
        <p:spPr>
          <a:xfrm rot="16200000">
            <a:off x="6678564" y="319953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25. </a:t>
            </a:r>
            <a:r>
              <a:rPr lang="es-CO" sz="800" dirty="0">
                <a:solidFill>
                  <a:schemeClr val="bg1">
                    <a:lumMod val="50000"/>
                  </a:schemeClr>
                </a:solidFill>
                <a:latin typeface="Arial Rounded MT Bold" panose="020F0704030504030204" pitchFamily="34" charset="0"/>
              </a:rPr>
              <a:t>Procesos de gestión que aportan a la integración académica, el desarrollo sostenible y la competitividad nacional</a:t>
            </a: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sp>
        <p:nvSpPr>
          <p:cNvPr id="9" name="Rectángulo 8"/>
          <p:cNvSpPr/>
          <p:nvPr/>
        </p:nvSpPr>
        <p:spPr>
          <a:xfrm>
            <a:off x="197224" y="1199485"/>
            <a:ext cx="7566211" cy="1692771"/>
          </a:xfrm>
          <a:prstGeom prst="rect">
            <a:avLst/>
          </a:prstGeom>
        </p:spPr>
        <p:txBody>
          <a:bodyPr wrap="square">
            <a:spAutoFit/>
          </a:bodyPr>
          <a:lstStyle/>
          <a:p>
            <a:pPr algn="just"/>
            <a:r>
              <a:rPr lang="es-CO" sz="1300" dirty="0"/>
              <a:t>Se presentan Insuficientes procesos de gestión que aporten a la integración académica, el desarrollo sostenible y la competitividad regional a causa de débiles procesos para el aporte a la gestión ambiental territorial que tiene como causas indirectas la desarticulación interinstitucional para el trabajo en red en temáticas ambientales e Insuficientes iniciativas que fomenten procesos de desarrollo sostenible y  la insuficiente participación e incidencia de la Universidad en políticas públicas, programas y proyectos de ordenación del territorio, integración académica y competitividad cuyas causas indirectos son: la débil integración académica para la gestión de nuevos postgrados en red; Incipiente participación en ejercicios de planeación y ordenación del territorio; Insuficientes aportes a la competitividad del sector productivo.</a:t>
            </a:r>
          </a:p>
        </p:txBody>
      </p:sp>
      <p:sp>
        <p:nvSpPr>
          <p:cNvPr id="10" name="Rectángulo 9"/>
          <p:cNvSpPr/>
          <p:nvPr/>
        </p:nvSpPr>
        <p:spPr>
          <a:xfrm rot="16200000">
            <a:off x="6678564" y="319953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25. </a:t>
            </a:r>
            <a:r>
              <a:rPr lang="es-CO" sz="800" dirty="0">
                <a:solidFill>
                  <a:schemeClr val="bg1">
                    <a:lumMod val="50000"/>
                  </a:schemeClr>
                </a:solidFill>
                <a:latin typeface="Arial Rounded MT Bold" panose="020F0704030504030204" pitchFamily="34" charset="0"/>
              </a:rPr>
              <a:t>Procesos de gestión que aportan a la integración académica, el desarrollo sostenible y la competitividad nacional</a:t>
            </a:r>
          </a:p>
        </p:txBody>
      </p:sp>
      <p:graphicFrame>
        <p:nvGraphicFramePr>
          <p:cNvPr id="11" name="Tabla 10"/>
          <p:cNvGraphicFramePr>
            <a:graphicFrameLocks noGrp="1"/>
          </p:cNvGraphicFramePr>
          <p:nvPr>
            <p:extLst>
              <p:ext uri="{D42A27DB-BD31-4B8C-83A1-F6EECF244321}">
                <p14:modId xmlns:p14="http://schemas.microsoft.com/office/powerpoint/2010/main" val="618998927"/>
              </p:ext>
            </p:extLst>
          </p:nvPr>
        </p:nvGraphicFramePr>
        <p:xfrm>
          <a:off x="242047" y="3017893"/>
          <a:ext cx="7521388" cy="3326638"/>
        </p:xfrm>
        <a:graphic>
          <a:graphicData uri="http://schemas.openxmlformats.org/drawingml/2006/table">
            <a:tbl>
              <a:tblPr firstRow="1" firstCol="1" bandRow="1">
                <a:tableStyleId>{5940675A-B579-460E-94D1-54222C63F5DA}</a:tableStyleId>
              </a:tblPr>
              <a:tblGrid>
                <a:gridCol w="1543908">
                  <a:extLst>
                    <a:ext uri="{9D8B030D-6E8A-4147-A177-3AD203B41FA5}">
                      <a16:colId xmlns:a16="http://schemas.microsoft.com/office/drawing/2014/main" val="235893282"/>
                    </a:ext>
                  </a:extLst>
                </a:gridCol>
                <a:gridCol w="2204403">
                  <a:extLst>
                    <a:ext uri="{9D8B030D-6E8A-4147-A177-3AD203B41FA5}">
                      <a16:colId xmlns:a16="http://schemas.microsoft.com/office/drawing/2014/main" val="152103896"/>
                    </a:ext>
                  </a:extLst>
                </a:gridCol>
                <a:gridCol w="3773077">
                  <a:extLst>
                    <a:ext uri="{9D8B030D-6E8A-4147-A177-3AD203B41FA5}">
                      <a16:colId xmlns:a16="http://schemas.microsoft.com/office/drawing/2014/main" val="3555018107"/>
                    </a:ext>
                  </a:extLst>
                </a:gridCol>
              </a:tblGrid>
              <a:tr h="56942">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339909099"/>
                  </a:ext>
                </a:extLst>
              </a:tr>
              <a:tr h="158071">
                <a:tc rowSpan="7">
                  <a:txBody>
                    <a:bodyPr/>
                    <a:lstStyle/>
                    <a:p>
                      <a:pPr algn="ctr">
                        <a:lnSpc>
                          <a:spcPct val="107000"/>
                        </a:lnSpc>
                        <a:spcAft>
                          <a:spcPts val="1200"/>
                        </a:spcAft>
                      </a:pPr>
                      <a:r>
                        <a:rPr lang="es-CO" sz="1200" kern="1200" dirty="0" smtClean="0">
                          <a:solidFill>
                            <a:schemeClr val="tx1"/>
                          </a:solidFill>
                          <a:effectLst/>
                          <a:latin typeface="+mn-lt"/>
                          <a:ea typeface="+mn-ea"/>
                          <a:cs typeface="+mn-cs"/>
                        </a:rPr>
                        <a:t>Insuficientes procesos de gestión que aporten a la integración académica, el desarrollo sostenible y la competitividad nacional</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E7D8F4"/>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1.Débiles procesos que aporten al desarrollo sostenible.</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1.1  Desarticulación interinstitucional para el trabajo en red en temáticas para el desarrollo sostenible.</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1.2 Insuficientes iniciativas que fomenten procesos de desarrollo sostenible regional y nacional.</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85958664"/>
                  </a:ext>
                </a:extLst>
              </a:tr>
              <a:tr h="79035">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2. Procesos desarticulados para la competitividad, la planeación del territorio y el ordenamiento territorial.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2.1  Incipiente participación en ejercicios de planeación y ordenación del territorio.</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2.2. Insuficientes aportes a la competitividad del sector productivo.  </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63812319"/>
                  </a:ext>
                </a:extLst>
              </a:tr>
              <a:tr h="79035">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3. Insuficientes procesos para la integración académica.</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3.1 Débil integración académica para la gestión de postgrados en red</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3.2 Descontextualización en procesos académicos</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053101204"/>
                  </a:ext>
                </a:extLst>
              </a:tr>
              <a:tr h="56942">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890901300"/>
                  </a:ext>
                </a:extLst>
              </a:tr>
              <a:tr h="162640">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1. Desarrollo de la región sin criterios de sostenibilidad ambiental.</a:t>
                      </a:r>
                    </a:p>
                  </a:txBody>
                  <a:tcPr marL="44450" marR="44450" marT="0" marB="0" anchor="ctr">
                    <a:solidFill>
                      <a:srgbClr val="E7D8F4"/>
                    </a:solidFill>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1.1 Precario y obsoleto ordenamiento territorial.</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1.2 Desconocimiento de diálogos de saberes para el desarrollo sostenible.</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1.3. Bajo nivel de debate público.</a:t>
                      </a:r>
                    </a:p>
                  </a:txBody>
                  <a:tcPr marL="44450" marR="44450" marT="0" marB="0" anchor="ctr">
                    <a:solidFill>
                      <a:srgbClr val="E7D8F4"/>
                    </a:solidFill>
                  </a:tcPr>
                </a:tc>
                <a:extLst>
                  <a:ext uri="{0D108BD9-81ED-4DB2-BD59-A6C34878D82A}">
                    <a16:rowId xmlns:a16="http://schemas.microsoft.com/office/drawing/2014/main" val="404011323"/>
                  </a:ext>
                </a:extLst>
              </a:tr>
              <a:tr h="162640">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2. Poca apropiación social del conocimiento y bajos niveles de competitividad.</a:t>
                      </a:r>
                    </a:p>
                  </a:txBody>
                  <a:tcPr marL="44450" marR="44450" marT="0" marB="0" anchor="ctr">
                    <a:solidFill>
                      <a:srgbClr val="E7D8F4"/>
                    </a:solidFill>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2.1  Profundización de la desigualdad.</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2.2. Pérdida de oportunidades para la competitividad en el territorio.</a:t>
                      </a:r>
                    </a:p>
                  </a:txBody>
                  <a:tcPr marL="44450" marR="44450" marT="0" marB="0" anchor="ctr">
                    <a:solidFill>
                      <a:srgbClr val="E7D8F4"/>
                    </a:solidFill>
                  </a:tcPr>
                </a:tc>
                <a:extLst>
                  <a:ext uri="{0D108BD9-81ED-4DB2-BD59-A6C34878D82A}">
                    <a16:rowId xmlns:a16="http://schemas.microsoft.com/office/drawing/2014/main" val="2577900715"/>
                  </a:ext>
                </a:extLst>
              </a:tr>
              <a:tr h="0">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3. Oferta académica desarticulada con la realidad.</a:t>
                      </a:r>
                    </a:p>
                  </a:txBody>
                  <a:tcPr marL="44450" marR="44450" marT="0" marB="0" anchor="ctr">
                    <a:solidFill>
                      <a:srgbClr val="E7D8F4"/>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3.1 Bajo nivel de demanda de ofertas académicas de la Universidad.</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3.2 Alta deserción de estudiantes.</a:t>
                      </a:r>
                    </a:p>
                  </a:txBody>
                  <a:tcPr marL="44450" marR="44450" marT="0" marB="0" anchor="ctr">
                    <a:solidFill>
                      <a:srgbClr val="E7D8F4"/>
                    </a:solidFill>
                  </a:tcPr>
                </a:tc>
                <a:extLst>
                  <a:ext uri="{0D108BD9-81ED-4DB2-BD59-A6C34878D82A}">
                    <a16:rowId xmlns:a16="http://schemas.microsoft.com/office/drawing/2014/main" val="1791280813"/>
                  </a:ext>
                </a:extLst>
              </a:tr>
            </a:tbl>
          </a:graphicData>
        </a:graphic>
      </p:graphicFrame>
    </p:spTree>
    <p:extLst>
      <p:ext uri="{BB962C8B-B14F-4D97-AF65-F5344CB8AC3E}">
        <p14:creationId xmlns:p14="http://schemas.microsoft.com/office/powerpoint/2010/main" val="197285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Descripción del proyecto</a:t>
              </a:r>
              <a:endParaRPr lang="es-CO" sz="2800" b="1" dirty="0">
                <a:solidFill>
                  <a:srgbClr val="512373"/>
                </a:solidFill>
              </a:endParaRPr>
            </a:p>
          </p:txBody>
        </p:sp>
      </p:grpSp>
      <p:graphicFrame>
        <p:nvGraphicFramePr>
          <p:cNvPr id="7" name="3 Diagrama"/>
          <p:cNvGraphicFramePr/>
          <p:nvPr>
            <p:extLst>
              <p:ext uri="{D42A27DB-BD31-4B8C-83A1-F6EECF244321}">
                <p14:modId xmlns:p14="http://schemas.microsoft.com/office/powerpoint/2010/main" val="173440158"/>
              </p:ext>
            </p:extLst>
          </p:nvPr>
        </p:nvGraphicFramePr>
        <p:xfrm>
          <a:off x="4249271" y="1564055"/>
          <a:ext cx="4132729" cy="4338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125051" y="2443774"/>
            <a:ext cx="3782651" cy="3139321"/>
          </a:xfrm>
          <a:prstGeom prst="rect">
            <a:avLst/>
          </a:prstGeom>
        </p:spPr>
        <p:txBody>
          <a:bodyPr wrap="square">
            <a:spAutoFit/>
          </a:bodyPr>
          <a:lstStyle/>
          <a:p>
            <a:pPr algn="just"/>
            <a:r>
              <a:rPr lang="es-CO" dirty="0"/>
              <a:t>En este proyecto se proponen varios procesos externos que han sido liderados por la universidad y que permitan una mayor visibilidad nacional e internacional, así como la consolidación de procesos en alianza con socios internacionales. Dentro del proyecto se integran diversas apuestas que permitan contribuir al desarrollo sostenible, la competitividad y la integración académica.</a:t>
            </a:r>
          </a:p>
        </p:txBody>
      </p:sp>
      <p:sp>
        <p:nvSpPr>
          <p:cNvPr id="11" name="Rectángulo 10"/>
          <p:cNvSpPr/>
          <p:nvPr/>
        </p:nvSpPr>
        <p:spPr>
          <a:xfrm rot="16200000">
            <a:off x="6678564" y="319953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25. </a:t>
            </a:r>
            <a:r>
              <a:rPr lang="es-CO" sz="800" dirty="0">
                <a:solidFill>
                  <a:schemeClr val="bg1">
                    <a:lumMod val="50000"/>
                  </a:schemeClr>
                </a:solidFill>
                <a:latin typeface="Arial Rounded MT Bold" panose="020F0704030504030204" pitchFamily="34" charset="0"/>
              </a:rPr>
              <a:t>Procesos de gestión que aportan a la integración académica, el desarrollo sostenible y la competitividad nacional</a:t>
            </a:r>
          </a:p>
        </p:txBody>
      </p:sp>
    </p:spTree>
    <p:extLst>
      <p:ext uri="{BB962C8B-B14F-4D97-AF65-F5344CB8AC3E}">
        <p14:creationId xmlns:p14="http://schemas.microsoft.com/office/powerpoint/2010/main" val="2370157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Objetivos del proyecto</a:t>
              </a:r>
              <a:endParaRPr lang="es-CO" sz="2800" b="1" dirty="0">
                <a:solidFill>
                  <a:srgbClr val="512373"/>
                </a:solidFill>
              </a:endParaRPr>
            </a:p>
          </p:txBody>
        </p:sp>
      </p:grpSp>
      <p:sp>
        <p:nvSpPr>
          <p:cNvPr id="8"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General</a:t>
            </a:r>
            <a:endParaRPr lang="es-CO" dirty="0">
              <a:solidFill>
                <a:srgbClr val="512373"/>
              </a:solidFill>
            </a:endParaRPr>
          </a:p>
        </p:txBody>
      </p:sp>
      <p:sp>
        <p:nvSpPr>
          <p:cNvPr id="9" name="TextBox 12"/>
          <p:cNvSpPr txBox="1">
            <a:spLocks/>
          </p:cNvSpPr>
          <p:nvPr/>
        </p:nvSpPr>
        <p:spPr>
          <a:xfrm>
            <a:off x="198343" y="2955802"/>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Específicos</a:t>
            </a:r>
            <a:endParaRPr lang="es-CO" dirty="0">
              <a:solidFill>
                <a:srgbClr val="512373"/>
              </a:solidFill>
            </a:endParaRPr>
          </a:p>
        </p:txBody>
      </p:sp>
      <p:sp>
        <p:nvSpPr>
          <p:cNvPr id="10" name="Rectángulo 9"/>
          <p:cNvSpPr/>
          <p:nvPr/>
        </p:nvSpPr>
        <p:spPr>
          <a:xfrm>
            <a:off x="225649" y="1822052"/>
            <a:ext cx="8075670" cy="646331"/>
          </a:xfrm>
          <a:prstGeom prst="rect">
            <a:avLst/>
          </a:prstGeom>
        </p:spPr>
        <p:txBody>
          <a:bodyPr wrap="square">
            <a:spAutoFit/>
          </a:bodyPr>
          <a:lstStyle/>
          <a:p>
            <a:pPr algn="just"/>
            <a:r>
              <a:rPr lang="es-CO" dirty="0"/>
              <a:t>Generar procesos para la integración académica, el desarrollo sostenible y la competitividad</a:t>
            </a:r>
          </a:p>
        </p:txBody>
      </p:sp>
      <p:sp>
        <p:nvSpPr>
          <p:cNvPr id="11" name="Rectángulo 10"/>
          <p:cNvSpPr/>
          <p:nvPr/>
        </p:nvSpPr>
        <p:spPr>
          <a:xfrm>
            <a:off x="198344" y="3570443"/>
            <a:ext cx="8031256" cy="2031325"/>
          </a:xfrm>
          <a:prstGeom prst="rect">
            <a:avLst/>
          </a:prstGeom>
        </p:spPr>
        <p:txBody>
          <a:bodyPr wrap="square">
            <a:spAutoFit/>
          </a:bodyPr>
          <a:lstStyle/>
          <a:p>
            <a:pPr marL="285750" lvl="0" indent="-285750" algn="just">
              <a:buFont typeface="Wingdings" panose="05000000000000000000" pitchFamily="2" charset="2"/>
              <a:buChar char="Ø"/>
            </a:pPr>
            <a:r>
              <a:rPr lang="es-CO" dirty="0"/>
              <a:t>Fortalecer los procesos que aportan al desarrollo </a:t>
            </a:r>
            <a:r>
              <a:rPr lang="es-CO" dirty="0" smtClean="0"/>
              <a:t>sostenible.</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Articular </a:t>
            </a:r>
            <a:r>
              <a:rPr lang="es-CO" dirty="0"/>
              <a:t>procesos que aporten a la competitividad, la planificación y el ordenamiento del territorio.	</a:t>
            </a:r>
            <a:endParaRPr lang="es-CO" dirty="0" smtClean="0"/>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Consolidar </a:t>
            </a:r>
            <a:r>
              <a:rPr lang="es-CO" dirty="0"/>
              <a:t>procesos que aporten a la integración </a:t>
            </a:r>
            <a:r>
              <a:rPr lang="es-CO" dirty="0" smtClean="0"/>
              <a:t>académica</a:t>
            </a:r>
            <a:r>
              <a:rPr lang="es-CO" dirty="0"/>
              <a:t>			</a:t>
            </a:r>
            <a:endParaRPr lang="es-CO" dirty="0">
              <a:ea typeface="Calibri" panose="020F0502020204030204" pitchFamily="34" charset="0"/>
              <a:cs typeface="Times New Roman" panose="02020603050405020304" pitchFamily="18" charset="0"/>
            </a:endParaRPr>
          </a:p>
        </p:txBody>
      </p:sp>
      <p:sp>
        <p:nvSpPr>
          <p:cNvPr id="13" name="Rectángulo 12"/>
          <p:cNvSpPr/>
          <p:nvPr/>
        </p:nvSpPr>
        <p:spPr>
          <a:xfrm rot="16200000">
            <a:off x="6678564" y="319953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25. </a:t>
            </a:r>
            <a:r>
              <a:rPr lang="es-CO" sz="800" dirty="0">
                <a:solidFill>
                  <a:schemeClr val="bg1">
                    <a:lumMod val="50000"/>
                  </a:schemeClr>
                </a:solidFill>
                <a:latin typeface="Arial Rounded MT Bold" panose="020F0704030504030204" pitchFamily="34" charset="0"/>
              </a:rPr>
              <a:t>Procesos de gestión que aportan a la integración académica, el desarrollo sostenible y la competitividad nacional</a:t>
            </a:r>
          </a:p>
        </p:txBody>
      </p:sp>
    </p:spTree>
    <p:extLst>
      <p:ext uri="{BB962C8B-B14F-4D97-AF65-F5344CB8AC3E}">
        <p14:creationId xmlns:p14="http://schemas.microsoft.com/office/powerpoint/2010/main" val="402832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Planes operativos</a:t>
              </a:r>
              <a:endParaRPr lang="es-CO" sz="28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2507079284"/>
              </p:ext>
            </p:extLst>
          </p:nvPr>
        </p:nvGraphicFramePr>
        <p:xfrm>
          <a:off x="169610" y="1549438"/>
          <a:ext cx="7674508" cy="4653408"/>
        </p:xfrm>
        <a:graphic>
          <a:graphicData uri="http://schemas.openxmlformats.org/drawingml/2006/table">
            <a:tbl>
              <a:tblPr firstRow="1" firstCol="1" bandRow="1">
                <a:tableStyleId>{5940675A-B579-460E-94D1-54222C63F5DA}</a:tableStyleId>
              </a:tblPr>
              <a:tblGrid>
                <a:gridCol w="2366572">
                  <a:extLst>
                    <a:ext uri="{9D8B030D-6E8A-4147-A177-3AD203B41FA5}">
                      <a16:colId xmlns:a16="http://schemas.microsoft.com/office/drawing/2014/main" val="622973615"/>
                    </a:ext>
                  </a:extLst>
                </a:gridCol>
                <a:gridCol w="5307936">
                  <a:extLst>
                    <a:ext uri="{9D8B030D-6E8A-4147-A177-3AD203B41FA5}">
                      <a16:colId xmlns:a16="http://schemas.microsoft.com/office/drawing/2014/main"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extLst>
                  <a:ext uri="{0D108BD9-81ED-4DB2-BD59-A6C34878D82A}">
                    <a16:rowId xmlns:a16="http://schemas.microsoft.com/office/drawing/2014/main" val="3686363448"/>
                  </a:ext>
                </a:extLst>
              </a:tr>
              <a:tr h="295411">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Procesos que aportan al desarrollo sostenible</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400" kern="1200" dirty="0" smtClean="0">
                          <a:solidFill>
                            <a:schemeClr val="tx1"/>
                          </a:solidFill>
                          <a:effectLst/>
                          <a:latin typeface="+mn-lt"/>
                          <a:ea typeface="+mn-ea"/>
                          <a:cs typeface="+mn-cs"/>
                        </a:rPr>
                        <a:t>Realizar reuniones de concertación interna e interinstitucional. Participar en la formulación, debate y socialización de políticas públicas asociadas. Liderar y/o participar en iniciativas que fomenten procesos de desarrollo sostenible regional, nacional e internacional. Fortalecer procesos como Agroecología, mercados agroecológicos y custodios de semillas. Gestionar Alianzas estratégicas para el desarrollo sostenible. Apoyar la red de observatorios. Adelantar procesos asociados al Bosque Modelo.</a:t>
                      </a:r>
                      <a:endParaRPr lang="es-CO"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E7D8F4"/>
                    </a:solidFill>
                  </a:tcPr>
                </a:tc>
                <a:extLst>
                  <a:ext uri="{0D108BD9-81ED-4DB2-BD59-A6C34878D82A}">
                    <a16:rowId xmlns:a16="http://schemas.microsoft.com/office/drawing/2014/main" val="3877856177"/>
                  </a:ext>
                </a:extLst>
              </a:tr>
              <a:tr h="332761">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Procesos que aportan a la competitividad, la planificación y el ordenamiento del territorio</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400" kern="1200" dirty="0" smtClean="0">
                          <a:solidFill>
                            <a:schemeClr val="tx1"/>
                          </a:solidFill>
                          <a:effectLst/>
                          <a:latin typeface="+mn-lt"/>
                          <a:ea typeface="+mn-ea"/>
                          <a:cs typeface="+mn-cs"/>
                        </a:rPr>
                        <a:t>Participar en actividades que aporten a la investigación y difusión del paisaje cultural cafetero. Participar en ejercicios de planeación y ordenación del territorio. Ejecutar acciones para aportar a la competitividad del sector productivo y los cafés especiales a nivel regional, nacional e internacional. Participación en la formulación, debate y socialización de políticas públicas asociadas. Apoyo a observatorios.	</a:t>
                      </a:r>
                      <a:endParaRPr lang="es-CO" sz="14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1270950709"/>
                  </a:ext>
                </a:extLst>
              </a:tr>
              <a:tr h="332761">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Procesos que aportan a la integración académica</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400" kern="1200" dirty="0" smtClean="0">
                          <a:solidFill>
                            <a:schemeClr val="tx1"/>
                          </a:solidFill>
                          <a:effectLst/>
                          <a:latin typeface="+mn-lt"/>
                          <a:ea typeface="+mn-ea"/>
                          <a:cs typeface="+mn-cs"/>
                        </a:rPr>
                        <a:t>Reuniones de concertación interna e interinstitucional. Levantamiento de información académica y producción de documentos. Realización actividades para fortalecer la integración académica para la gestión de nuevos postgrados en red.	</a:t>
                      </a:r>
                      <a:endParaRPr lang="es-CO" sz="14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1340392007"/>
                  </a:ext>
                </a:extLst>
              </a:tr>
            </a:tbl>
          </a:graphicData>
        </a:graphic>
      </p:graphicFrame>
      <p:sp>
        <p:nvSpPr>
          <p:cNvPr id="8" name="Rectángulo 7"/>
          <p:cNvSpPr/>
          <p:nvPr/>
        </p:nvSpPr>
        <p:spPr>
          <a:xfrm rot="16200000">
            <a:off x="6678564" y="319953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25. </a:t>
            </a:r>
            <a:r>
              <a:rPr lang="es-CO" sz="800" dirty="0">
                <a:solidFill>
                  <a:schemeClr val="bg1">
                    <a:lumMod val="50000"/>
                  </a:schemeClr>
                </a:solidFill>
                <a:latin typeface="Arial Rounded MT Bold" panose="020F0704030504030204" pitchFamily="34" charset="0"/>
              </a:rPr>
              <a:t>Procesos de gestión que aportan a la integración académica, el desarrollo sostenible y la competitividad nacional</a:t>
            </a:r>
          </a:p>
        </p:txBody>
      </p:sp>
    </p:spTree>
    <p:extLst>
      <p:ext uri="{BB962C8B-B14F-4D97-AF65-F5344CB8AC3E}">
        <p14:creationId xmlns:p14="http://schemas.microsoft.com/office/powerpoint/2010/main" val="2804983851"/>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4149</TotalTime>
  <Words>1233</Words>
  <Application>Microsoft Office PowerPoint</Application>
  <PresentationFormat>Presentación en pantalla (4:3)</PresentationFormat>
  <Paragraphs>83</Paragraphs>
  <Slides>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590</cp:revision>
  <cp:lastPrinted>2017-05-16T14:27:28Z</cp:lastPrinted>
  <dcterms:created xsi:type="dcterms:W3CDTF">2017-03-06T22:18:18Z</dcterms:created>
  <dcterms:modified xsi:type="dcterms:W3CDTF">2024-03-15T19:57:01Z</dcterms:modified>
</cp:coreProperties>
</file>