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4" r:id="rId2"/>
    <p:sldId id="265" r:id="rId3"/>
    <p:sldId id="266" r:id="rId4"/>
    <p:sldId id="270" r:id="rId5"/>
    <p:sldId id="267" r:id="rId6"/>
    <p:sldId id="268" r:id="rId7"/>
    <p:sldId id="269" r:id="rId8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2373"/>
    <a:srgbClr val="E7D8F4"/>
    <a:srgbClr val="B686DA"/>
    <a:srgbClr val="E2CFF1"/>
    <a:srgbClr val="9F60CE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512373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512373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dirty="0" smtClean="0"/>
            <a:t>Rectoría. Vicerrectoría Académica, Vicerrectoría de Investigaciones Innovación y extensión, Vicerrectoría de Bienestar Universitario y Responsabilidad Social. Vicerrectoría Administrativa y Financiera. Facultades y programas</a:t>
          </a:r>
          <a:endParaRPr lang="es-CO" sz="7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512373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512373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dirty="0" smtClean="0"/>
            <a:t>La población objetivo es: docentes, investigadores, estudiantes de pregrado y posgrado, staff administrativo, de la Universidad Tecnológica de Pereira y de las universidades nacionales e internacionales con las cuales la UTP tiene acuerdos, convenios o alianzas o proyectos de cooperación.</a:t>
          </a:r>
          <a:endParaRPr lang="es-CO" sz="7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512373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512373"/>
          </a:solidFill>
        </a:ln>
      </dgm:spPr>
      <dgm:t>
        <a:bodyPr/>
        <a:lstStyle/>
        <a:p>
          <a:pPr algn="just"/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050" b="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Icetex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, Colciencias, Ministerio de Educación Nacional, ASCUN, AUIP, Campus France, </a:t>
          </a:r>
          <a:r>
            <a:rPr lang="es-CO" sz="1050" b="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Daad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, </a:t>
          </a:r>
          <a:r>
            <a:rPr lang="es-CO" sz="1050" b="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Education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USA, APC, COLIFRI, Columbus, Plataforma Alianza Pacífico, Comisión Europea, Instituciones Educativas y de Investigación, otros. </a:t>
          </a:r>
          <a:endParaRPr lang="es-ES" sz="4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512373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73283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69711" custScaleY="12711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71667" custScaleY="1169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72984" custScaleY="14079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3427" y="327603"/>
          <a:ext cx="2344240" cy="676419"/>
        </a:xfrm>
        <a:prstGeom prst="roundRect">
          <a:avLst>
            <a:gd name="adj" fmla="val 10000"/>
          </a:avLst>
        </a:prstGeom>
        <a:solidFill>
          <a:srgbClr val="512373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23239" y="347415"/>
        <a:ext cx="2304616" cy="636795"/>
      </dsp:txXfrm>
    </dsp:sp>
    <dsp:sp modelId="{107B593D-2B7E-47A1-B237-2D44EE17772E}">
      <dsp:nvSpPr>
        <dsp:cNvPr id="0" name=""/>
        <dsp:cNvSpPr/>
      </dsp:nvSpPr>
      <dsp:spPr>
        <a:xfrm>
          <a:off x="237851" y="1004022"/>
          <a:ext cx="234424" cy="652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880"/>
              </a:lnTo>
              <a:lnTo>
                <a:pt x="234424" y="652880"/>
              </a:lnTo>
            </a:path>
          </a:pathLst>
        </a:custGeom>
        <a:noFill/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472275" y="1226984"/>
          <a:ext cx="4001276" cy="859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kern="1200" dirty="0" smtClean="0"/>
            <a:t>Rectoría. Vicerrectoría Académica, Vicerrectoría de Investigaciones Innovación y extensión, Vicerrectoría de Bienestar Universitario y Responsabilidad Social. Vicerrectoría Administrativa y Financiera. Facultades y programas</a:t>
          </a:r>
          <a:endParaRPr lang="es-CO" sz="7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97459" y="1252168"/>
        <a:ext cx="3950908" cy="809469"/>
      </dsp:txXfrm>
    </dsp:sp>
    <dsp:sp modelId="{94DEC999-591D-4E68-9D00-6890F125307D}">
      <dsp:nvSpPr>
        <dsp:cNvPr id="0" name=""/>
        <dsp:cNvSpPr/>
      </dsp:nvSpPr>
      <dsp:spPr>
        <a:xfrm>
          <a:off x="237851" y="1004022"/>
          <a:ext cx="234424" cy="1647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7423"/>
              </a:lnTo>
              <a:lnTo>
                <a:pt x="234424" y="1647423"/>
              </a:lnTo>
            </a:path>
          </a:pathLst>
        </a:custGeom>
        <a:noFill/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472275" y="2255926"/>
          <a:ext cx="4022445" cy="7910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050" b="0" kern="120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Icetex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, Colciencias, Ministerio de Educación Nacional, ASCUN, AUIP, Campus France, </a:t>
          </a:r>
          <a:r>
            <a:rPr lang="es-CO" sz="1050" b="0" kern="120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Daad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, </a:t>
          </a:r>
          <a:r>
            <a:rPr lang="es-CO" sz="1050" b="0" kern="120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Education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USA, APC, COLIFRI, Columbus, Plataforma Alianza Pacífico, Comisión Europea, Instituciones Educativas y de Investigación, otros. </a:t>
          </a:r>
          <a:endParaRPr lang="es-ES" sz="4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95444" y="2279095"/>
        <a:ext cx="3976107" cy="744700"/>
      </dsp:txXfrm>
    </dsp:sp>
    <dsp:sp modelId="{983EE482-34B4-4DDE-A5BB-56DAF2F5E8D4}">
      <dsp:nvSpPr>
        <dsp:cNvPr id="0" name=""/>
        <dsp:cNvSpPr/>
      </dsp:nvSpPr>
      <dsp:spPr>
        <a:xfrm>
          <a:off x="237851" y="1004022"/>
          <a:ext cx="234424" cy="2688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220"/>
              </a:lnTo>
              <a:lnTo>
                <a:pt x="234424" y="2688220"/>
              </a:lnTo>
            </a:path>
          </a:pathLst>
        </a:custGeom>
        <a:noFill/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472275" y="3216070"/>
          <a:ext cx="4036699" cy="952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kern="1200" dirty="0" smtClean="0"/>
            <a:t>La población objetivo es: docentes, investigadores, estudiantes de pregrado y posgrado, staff administrativo, de la Universidad Tecnológica de Pereira y de las universidades nacionales e internacionales con las cuales la UTP tiene acuerdos, convenios o alianzas o proyectos de cooperación.</a:t>
          </a:r>
          <a:endParaRPr lang="es-CO" sz="700" b="0" kern="1200" dirty="0">
            <a:latin typeface="+mn-lt"/>
          </a:endParaRPr>
        </a:p>
      </dsp:txBody>
      <dsp:txXfrm>
        <a:off x="500168" y="3243963"/>
        <a:ext cx="3980913" cy="896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15/03/2024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15/03/2024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15/03/2024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15/03/2024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478" y="5766331"/>
            <a:ext cx="951772" cy="92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15/03/2024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15/03/2024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15/03/2024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15/03/2024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15/03/2024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15/03/2024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15/03/2024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15/03/2024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205" y="182228"/>
            <a:ext cx="2143235" cy="20829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78" y="1047470"/>
            <a:ext cx="3409670" cy="570006"/>
          </a:xfrm>
          <a:prstGeom prst="rect">
            <a:avLst/>
          </a:prstGeom>
        </p:spPr>
      </p:pic>
      <p:grpSp>
        <p:nvGrpSpPr>
          <p:cNvPr id="4" name="Group 106"/>
          <p:cNvGrpSpPr/>
          <p:nvPr/>
        </p:nvGrpSpPr>
        <p:grpSpPr>
          <a:xfrm>
            <a:off x="475133" y="3838096"/>
            <a:ext cx="3575848" cy="1088009"/>
            <a:chOff x="3812494" y="1454131"/>
            <a:chExt cx="7410278" cy="1122088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399" y="1564708"/>
              <a:ext cx="5736373" cy="9522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/>
                <a:t>Cooperación y movilidad nacional e internacional</a:t>
              </a:r>
            </a:p>
          </p:txBody>
        </p:sp>
        <p:sp>
          <p:nvSpPr>
            <p:cNvPr id="7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5123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27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Imagen 10"/>
          <p:cNvPicPr/>
          <p:nvPr/>
        </p:nvPicPr>
        <p:blipFill>
          <a:blip r:embed="rId4"/>
          <a:stretch>
            <a:fillRect/>
          </a:stretch>
        </p:blipFill>
        <p:spPr>
          <a:xfrm>
            <a:off x="5413750" y="3200399"/>
            <a:ext cx="3470274" cy="345141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99" y="2104194"/>
            <a:ext cx="3696644" cy="1430411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CFE0E246-5F80-4A2F-ACCE-0CB977473BE4}"/>
              </a:ext>
            </a:extLst>
          </p:cNvPr>
          <p:cNvSpPr/>
          <p:nvPr/>
        </p:nvSpPr>
        <p:spPr>
          <a:xfrm>
            <a:off x="343280" y="5223446"/>
            <a:ext cx="3278944" cy="1312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00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Nota:</a:t>
            </a:r>
            <a:r>
              <a:rPr lang="es-CO" sz="1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portafolio de proyectos se construye de acuerdo con el horizonte de tiempo del período Rectoral (2020 -2023), por lo tanto, se proyectan las metas de los proyectos al año 2024 y una vez se cuente con el programa de gobierno 2024 - 2027 del Rector electo, se realizará el proceso de fortalecimiento del PDI y actualización/formulación de proyectos articulados al nuevo periodo Rectoral</a:t>
            </a:r>
            <a:r>
              <a:rPr lang="es-CO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rgbClr val="512373"/>
                  </a:solidFill>
                </a:rPr>
                <a:t>Información general del proyecto</a:t>
              </a: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034398"/>
              </p:ext>
            </p:extLst>
          </p:nvPr>
        </p:nvGraphicFramePr>
        <p:xfrm>
          <a:off x="268222" y="1215825"/>
          <a:ext cx="7468319" cy="543754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GCV - 27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Planeación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del contexto y visibilidad nacional e internacional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Internacionalización integral de la universidad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15244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- Internacionalización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- Docencia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524519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- Investigación e Innovación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474771"/>
                  </a:ext>
                </a:extLst>
              </a:tr>
              <a:tr h="15244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Estudiantes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Procesos académicos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666369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Visibilidad  nacional e internacional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784085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Rectoría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Académica, Vicerrectoría de Investigaciones Innovación y extensión, Vicerrectoría de Bienestar Universitario y Responsabilidad Social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Administrativa y Financiera 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Facultades y programas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52440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curricular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 Docente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236701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Internacionalización integral de la Universidad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826435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investigación institucional con impacto en la sociedad y reconocimiento nacional e internacional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887500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Formación Vivencial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796488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Extensión institucional con impacto en la sociedad y reconocimiento nacional e internacional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306868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e Implementación de la Política de Bienestar Institucional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556724"/>
                  </a:ext>
                </a:extLst>
              </a:tr>
              <a:tr h="34762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  <a:tr h="2185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 Promover sociedades justas, pacíficas e inclusivas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550884"/>
                  </a:ext>
                </a:extLst>
              </a:tr>
              <a:tr h="21857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 Revitalizar la alianza mundial para el desarrollo sostenible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054909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655114" y="3388686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Cooperación y movilidad nacional e internacional</a:t>
            </a: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512373"/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rgbClr val="512373"/>
                </a:solidFill>
              </a:endParaRPr>
            </a:p>
          </p:txBody>
        </p:sp>
      </p:grpSp>
      <p:sp>
        <p:nvSpPr>
          <p:cNvPr id="9" name="Rectángulo 8"/>
          <p:cNvSpPr/>
          <p:nvPr/>
        </p:nvSpPr>
        <p:spPr>
          <a:xfrm>
            <a:off x="233083" y="1536224"/>
            <a:ext cx="75662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/>
              <a:t>Con el fin que la universidad sea un actor visible y competente en el contexto nacional e internacional, la comunidad universitaria debe prepararse y fortalecer competencias tales como las lingüísticas, interculturales, de tolerancia, de respeto, de comunicación, de trabajo en equipo, entre otras, para lograrlo, y así aprovechar las oportunidades que se presentan.</a:t>
            </a:r>
          </a:p>
          <a:p>
            <a:pPr algn="just"/>
            <a:r>
              <a:rPr lang="es-CO" sz="1600" dirty="0"/>
              <a:t> </a:t>
            </a:r>
          </a:p>
          <a:p>
            <a:pPr algn="just"/>
            <a:r>
              <a:rPr lang="es-CO" sz="1600" dirty="0"/>
              <a:t>Hoy en día, sigue existiendo una baja vinculación, baja visualización y/o bajo aprovechamiento de las relaciones académicas internacionales e interinstitucionales por parte de la comunidad de la UTP. </a:t>
            </a:r>
          </a:p>
          <a:p>
            <a:pPr algn="just"/>
            <a:r>
              <a:rPr lang="es-CO" sz="1600" dirty="0"/>
              <a:t> </a:t>
            </a:r>
          </a:p>
          <a:p>
            <a:pPr algn="just"/>
            <a:r>
              <a:rPr lang="es-CO" sz="1600" dirty="0"/>
              <a:t>Un medio para alcanzar estos fines, es la promoción de la movilidad nacional e internacional en doble vía. Por esta razón, la universidad desde Relaciones Internacionales y gracias a los convenios que se firman y a la participación en distintos programas que se establecen, promueve, fortalece y desarrolla el involucramiento de la comunidad universitaria en las distintas convocatorias. Con esto se enriquece, por una parte, el perfil profesional de los estudiantes y se mejoran sus posibilidades de inserción en la vida laboral, y, por otra parte, se apoya la formación integral de docentes y staff administrativo.    </a:t>
            </a:r>
          </a:p>
        </p:txBody>
      </p:sp>
      <p:sp>
        <p:nvSpPr>
          <p:cNvPr id="7" name="Rectángulo 6"/>
          <p:cNvSpPr/>
          <p:nvPr/>
        </p:nvSpPr>
        <p:spPr>
          <a:xfrm rot="16200000">
            <a:off x="6655114" y="3388686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Cooperación y movilidad nacional e internacional</a:t>
            </a:r>
          </a:p>
        </p:txBody>
      </p:sp>
    </p:spTree>
    <p:extLst>
      <p:ext uri="{BB962C8B-B14F-4D97-AF65-F5344CB8AC3E}">
        <p14:creationId xmlns:p14="http://schemas.microsoft.com/office/powerpoint/2010/main" val="1972852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512373"/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rgbClr val="512373"/>
                </a:solidFill>
              </a:endParaRPr>
            </a:p>
          </p:txBody>
        </p:sp>
      </p:grp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761759"/>
              </p:ext>
            </p:extLst>
          </p:nvPr>
        </p:nvGraphicFramePr>
        <p:xfrm>
          <a:off x="134469" y="1305101"/>
          <a:ext cx="7772401" cy="528345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95433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340075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3836893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56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Problema Central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B68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158071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Desarticulación de procesos misionales y baja visibilidad nacional e internacional de los programas académicos, de la oferta investigativa y de la extensión, de la universidad en el contexto nacional e internacional</a:t>
                      </a:r>
                      <a:endParaRPr lang="es-CO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E7D8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Desaprovechamiento de los espacios de convergencia y desconocimiento o desinterés (apego a la zona de confort) de las oportunidades y/o del impacto de los procesos de cooperación y movilidad nacionales e internacionales.</a:t>
                      </a: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 No se ha generado conciencia del valor que tienen las relaciones internacionales e interinstitucionales de la universidad.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 No está institucionalizada la participación periódica en las conferencias internacionales de educación superior.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 Falta de apoyo para la promoción de la universidad en medios nacionales e  internacionales.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 Falta de recursos destinados a la promoción de la UTP.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 Falta de recursos para apalancar proyectos de cooperación (nacionales e internacionales).</a:t>
                      </a: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790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Gestión, apoyo y articulación incipientes de los programas, facultades y de la administración para promover y facilitar procesos de cooperación y movilidad nacional e internacional.  </a:t>
                      </a: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 Cultura marginal de apertura y de relación de la universidad con el contexto (región, país, mundo).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 Bajo nivel de competencias lingüísticas por parte de la comunidad universitaria.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 Falta de personas comprometidas con los procesos de internacionalización en las facultades y programas. 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 Inexistencia de procedimientos institucionales para la movilidad nacional.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 Recursos financieros restringidos.</a:t>
                      </a: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522469"/>
                  </a:ext>
                </a:extLst>
              </a:tr>
              <a:tr h="569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B68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Pérdida de las oportunidades que traen las alianzas y convenios nacionales e internacionales por falta de manejo de otros idiomas y apertura a nuevas formas de trabajar y que la UTP no se encuentre en el radar de socios estratégicos con los cuales se puede desarrollar una cooperación importante.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 Disminución de recursos de cooperación para apoyar los procesos de internacionalización.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 Afectación de la imagen de la universidad por baja visibilidad.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 No participar de alianzas y convenios que puedan ser de beneficio para la universidad y también para su entorno.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 Se dificulta la gestión de recursos de cooperación nacional e internacional.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Se toma la internacionalización como una tarea extra en lugar de afrontarla como un aspecto básico para los procesos misionales y de apoyo de la universidad. 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 Se desperdician oportunidades de relacionamiento, cooperación y movilidad internacionales.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 Se desperdician oportunidades  de relacionamiento, cooperación y movilidad nacionales.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692178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 rot="16200000">
            <a:off x="6655114" y="3388686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Cooperación y movilidad nacional e internacional</a:t>
            </a:r>
          </a:p>
        </p:txBody>
      </p:sp>
    </p:spTree>
    <p:extLst>
      <p:ext uri="{BB962C8B-B14F-4D97-AF65-F5344CB8AC3E}">
        <p14:creationId xmlns:p14="http://schemas.microsoft.com/office/powerpoint/2010/main" val="3579073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512373"/>
                  </a:solidFill>
                </a:rPr>
                <a:t>Descripción del proyecto</a:t>
              </a:r>
              <a:endParaRPr lang="es-CO" sz="2800" b="1" dirty="0">
                <a:solidFill>
                  <a:srgbClr val="512373"/>
                </a:solidFill>
              </a:endParaRPr>
            </a:p>
          </p:txBody>
        </p:sp>
      </p:grpSp>
      <p:graphicFrame>
        <p:nvGraphicFramePr>
          <p:cNvPr id="7" name="3 Diagrama"/>
          <p:cNvGraphicFramePr/>
          <p:nvPr>
            <p:extLst>
              <p:ext uri="{D42A27DB-BD31-4B8C-83A1-F6EECF244321}">
                <p14:modId xmlns:p14="http://schemas.microsoft.com/office/powerpoint/2010/main" val="3022167361"/>
              </p:ext>
            </p:extLst>
          </p:nvPr>
        </p:nvGraphicFramePr>
        <p:xfrm>
          <a:off x="3943560" y="1282125"/>
          <a:ext cx="4512402" cy="45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 8"/>
          <p:cNvSpPr/>
          <p:nvPr/>
        </p:nvSpPr>
        <p:spPr>
          <a:xfrm>
            <a:off x="160909" y="1925039"/>
            <a:ext cx="378265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dirty="0"/>
              <a:t>Este proyecto comprende las acciones encaminadas al fortalecimiento y desarrollo de relaciones para la cooperación académica, científica y administrativa institucionales que redunde a la postre en una mejor calidad de la oferta académica e investigativa de la UTP y en una mayor visibilidad de la institución en el concierto tanto nacional como internacional.</a:t>
            </a:r>
          </a:p>
          <a:p>
            <a:pPr algn="just"/>
            <a:r>
              <a:rPr lang="es-CO" sz="1400" dirty="0"/>
              <a:t> </a:t>
            </a:r>
          </a:p>
          <a:p>
            <a:pPr algn="just"/>
            <a:r>
              <a:rPr lang="es-CO" sz="1400" dirty="0"/>
              <a:t>Comprende complementariamente las acciones encaminadas al fomento, promoción y desarrollo de la movilidad por parte de la comunidad universitaria, mediante distintas actividades que pueden ser académicas, de investigación, culturales, de gestión, con el fin de contribuir a su formación integral. A la vez, facilita la creación de redes de contactos nacionales e internacionales.</a:t>
            </a:r>
          </a:p>
        </p:txBody>
      </p:sp>
      <p:sp>
        <p:nvSpPr>
          <p:cNvPr id="10" name="Rectángulo 9"/>
          <p:cNvSpPr/>
          <p:nvPr/>
        </p:nvSpPr>
        <p:spPr>
          <a:xfrm rot="16200000">
            <a:off x="6655114" y="3388686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Cooperación y movilidad nacional e internacional</a:t>
            </a:r>
          </a:p>
        </p:txBody>
      </p:sp>
    </p:spTree>
    <p:extLst>
      <p:ext uri="{BB962C8B-B14F-4D97-AF65-F5344CB8AC3E}">
        <p14:creationId xmlns:p14="http://schemas.microsoft.com/office/powerpoint/2010/main" val="237015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512373"/>
                  </a:solidFill>
                </a:rPr>
                <a:t>Objetivos del proyecto</a:t>
              </a:r>
              <a:endParaRPr lang="es-CO" sz="2800" b="1" dirty="0">
                <a:solidFill>
                  <a:srgbClr val="512373"/>
                </a:solidFill>
              </a:endParaRPr>
            </a:p>
          </p:txBody>
        </p:sp>
      </p:grpSp>
      <p:sp>
        <p:nvSpPr>
          <p:cNvPr id="8" name="TextBox 12"/>
          <p:cNvSpPr txBox="1">
            <a:spLocks/>
          </p:cNvSpPr>
          <p:nvPr/>
        </p:nvSpPr>
        <p:spPr>
          <a:xfrm>
            <a:off x="198343" y="127026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512373"/>
                </a:solidFill>
              </a:rPr>
              <a:t>General</a:t>
            </a:r>
            <a:endParaRPr lang="es-CO" dirty="0">
              <a:solidFill>
                <a:srgbClr val="512373"/>
              </a:solidFill>
            </a:endParaRPr>
          </a:p>
        </p:txBody>
      </p:sp>
      <p:sp>
        <p:nvSpPr>
          <p:cNvPr id="9" name="TextBox 12"/>
          <p:cNvSpPr txBox="1">
            <a:spLocks/>
          </p:cNvSpPr>
          <p:nvPr/>
        </p:nvSpPr>
        <p:spPr>
          <a:xfrm>
            <a:off x="198343" y="3314392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512373"/>
                </a:solidFill>
              </a:rPr>
              <a:t>Específicos</a:t>
            </a:r>
            <a:endParaRPr lang="es-CO" dirty="0">
              <a:solidFill>
                <a:srgbClr val="512373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25649" y="1822052"/>
            <a:ext cx="7564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Gestionar el relacionamiento nacional e internacional de la universidad para impactar y articular los procesos institucionales y fomentar la movilidad nacional e internacional de la comunidad universitaria para aumentar la visibilidad de los programas y oferta investigativa de la universidad.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98344" y="3929033"/>
            <a:ext cx="75919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600" dirty="0"/>
              <a:t>Posicionar, visibilizar, incrementar el relacionamiento internacional y nacional para que la UTP se convierta en un socio competente para proyectos de cooperación nacionales e internacionales y de interés institucional, aprovechando espacios de convergencia.</a:t>
            </a:r>
          </a:p>
          <a:p>
            <a:pPr algn="just"/>
            <a:r>
              <a:rPr lang="es-CO" sz="1600" dirty="0"/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600" dirty="0"/>
              <a:t>Apoyar la movilidad nacional e internacional estudiantil, docente y administrativa, para promover el fortalecimiento de competencias interculturales, lingüísticas, académicas, científicas, de la comunidad universitaria</a:t>
            </a:r>
            <a:r>
              <a:rPr lang="es-CO" sz="1600" dirty="0" smtClean="0"/>
              <a:t>.</a:t>
            </a:r>
            <a:r>
              <a:rPr lang="es-CO" sz="1600" dirty="0"/>
              <a:t>			</a:t>
            </a:r>
            <a:endParaRPr lang="es-CO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 rot="16200000">
            <a:off x="6655114" y="3388686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Cooperación y movilidad nacional e internacional</a:t>
            </a:r>
          </a:p>
        </p:txBody>
      </p:sp>
    </p:spTree>
    <p:extLst>
      <p:ext uri="{BB962C8B-B14F-4D97-AF65-F5344CB8AC3E}">
        <p14:creationId xmlns:p14="http://schemas.microsoft.com/office/powerpoint/2010/main" val="4028325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512373"/>
                  </a:solidFill>
                </a:rPr>
                <a:t>Planes operativos</a:t>
              </a:r>
              <a:endParaRPr lang="es-CO" sz="2800" b="1" dirty="0">
                <a:solidFill>
                  <a:srgbClr val="512373"/>
                </a:solidFill>
              </a:endParaRP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294609"/>
              </p:ext>
            </p:extLst>
          </p:nvPr>
        </p:nvGraphicFramePr>
        <p:xfrm>
          <a:off x="232363" y="1719106"/>
          <a:ext cx="7674508" cy="42180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01872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72636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0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Promoción y visibilidad - nacional e internacional de la UTP y Gestión y mantenimiento de convenios, alianzas y redes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Participación en eventos nacionales e internacionales de interés institucional. Participación en redes nacionales e internacionales de interés institucional. Actividades realizadas en el seno de redes (nacionales e internacionales) para la promoción de la internacionalización de la UTP (COLIFRI, CCYK, RCI, RUR, COLUMBUS Coordinación de la gestión y del mantenimiento de convenios, nacionales e internacionales. Actividades realizadas en el marco de Proyectos de Cooperación y de los Convenios institucionales nacionales e internacionales.</a:t>
                      </a:r>
                    </a:p>
                  </a:txBody>
                  <a:tcPr marL="32592" marR="32592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Movilidad nacional e Internacional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convocatorias – nacionales e internacionales (Preparación, generación, divulgación y monitoreo de convocatorias - Entrante y Saliente). Proceso integral de incorporación a la universidad – estudiantes nacionales e internacionales. Desarrollo de la movilidad de estudiantes UTP (pre, durante, post). Monitoreo a los procesos de movilidad estudiantil entrante y saliente.</a:t>
                      </a:r>
                      <a:endParaRPr lang="es-CO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950709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655114" y="3388686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Cooperación y movilidad nacional e internacional</a:t>
            </a:r>
          </a:p>
        </p:txBody>
      </p:sp>
    </p:spTree>
    <p:extLst>
      <p:ext uri="{BB962C8B-B14F-4D97-AF65-F5344CB8AC3E}">
        <p14:creationId xmlns:p14="http://schemas.microsoft.com/office/powerpoint/2010/main" val="28049838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4212</TotalTime>
  <Words>1535</Words>
  <Application>Microsoft Office PowerPoint</Application>
  <PresentationFormat>Presentación en pantalla (4:3)</PresentationFormat>
  <Paragraphs>87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Arial</vt:lpstr>
      <vt:lpstr>Arial Narrow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601</cp:revision>
  <cp:lastPrinted>2017-05-16T14:27:28Z</cp:lastPrinted>
  <dcterms:created xsi:type="dcterms:W3CDTF">2017-03-06T22:18:18Z</dcterms:created>
  <dcterms:modified xsi:type="dcterms:W3CDTF">2024-03-15T19:58:15Z</dcterms:modified>
</cp:coreProperties>
</file>