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Gestión Financiera y otras dependencias que participen en la formulación de actividades que permitan la racionalización y el uso eficiente de los recursos, así como los involucrados en el proyecto de educación financiera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Comunidad Universitaria (Estudiantes, docentes, administrativos)</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No aplica</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17041">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603724"/>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623536"/>
        <a:ext cx="2304616" cy="636795"/>
      </dsp:txXfrm>
    </dsp:sp>
    <dsp:sp modelId="{107B593D-2B7E-47A1-B237-2D44EE17772E}">
      <dsp:nvSpPr>
        <dsp:cNvPr id="0" name=""/>
        <dsp:cNvSpPr/>
      </dsp:nvSpPr>
      <dsp:spPr>
        <a:xfrm>
          <a:off x="237851" y="1280144"/>
          <a:ext cx="234424" cy="618805"/>
        </a:xfrm>
        <a:custGeom>
          <a:avLst/>
          <a:gdLst/>
          <a:ahLst/>
          <a:cxnLst/>
          <a:rect l="0" t="0" r="0" b="0"/>
          <a:pathLst>
            <a:path>
              <a:moveTo>
                <a:pt x="0" y="0"/>
              </a:moveTo>
              <a:lnTo>
                <a:pt x="0" y="618805"/>
              </a:lnTo>
              <a:lnTo>
                <a:pt x="234424" y="618805"/>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503105"/>
          <a:ext cx="4001276" cy="791688"/>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Gestión Financiera y otras dependencias que participen en la formulación de actividades que permitan la racionalización y el uso eficiente de los recursos, así como los involucrados en el proyecto de educación financiera</a:t>
          </a:r>
          <a:endParaRPr lang="es-CO" sz="100" b="0" kern="1200" dirty="0">
            <a:solidFill>
              <a:schemeClr val="tx2">
                <a:lumMod val="50000"/>
              </a:schemeClr>
            </a:solidFill>
            <a:latin typeface="+mn-lt"/>
            <a:cs typeface="Khmer UI" panose="020B0502040204020203" pitchFamily="34" charset="0"/>
          </a:endParaRPr>
        </a:p>
      </dsp:txBody>
      <dsp:txXfrm>
        <a:off x="495463" y="1526293"/>
        <a:ext cx="3954900" cy="745312"/>
      </dsp:txXfrm>
    </dsp:sp>
    <dsp:sp modelId="{94DEC999-591D-4E68-9D00-6890F125307D}">
      <dsp:nvSpPr>
        <dsp:cNvPr id="0" name=""/>
        <dsp:cNvSpPr/>
      </dsp:nvSpPr>
      <dsp:spPr>
        <a:xfrm>
          <a:off x="237851" y="1280144"/>
          <a:ext cx="234424" cy="1500373"/>
        </a:xfrm>
        <a:custGeom>
          <a:avLst/>
          <a:gdLst/>
          <a:ahLst/>
          <a:cxnLst/>
          <a:rect l="0" t="0" r="0" b="0"/>
          <a:pathLst>
            <a:path>
              <a:moveTo>
                <a:pt x="0" y="0"/>
              </a:moveTo>
              <a:lnTo>
                <a:pt x="0" y="1500373"/>
              </a:lnTo>
              <a:lnTo>
                <a:pt x="234424" y="150037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463898"/>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No aplica</a:t>
          </a:r>
          <a:endParaRPr lang="es-ES" sz="1050" kern="1200" dirty="0"/>
        </a:p>
      </dsp:txBody>
      <dsp:txXfrm>
        <a:off x="490822" y="2482445"/>
        <a:ext cx="3985351" cy="596143"/>
      </dsp:txXfrm>
    </dsp:sp>
    <dsp:sp modelId="{983EE482-34B4-4DDE-A5BB-56DAF2F5E8D4}">
      <dsp:nvSpPr>
        <dsp:cNvPr id="0" name=""/>
        <dsp:cNvSpPr/>
      </dsp:nvSpPr>
      <dsp:spPr>
        <a:xfrm>
          <a:off x="237851" y="1280144"/>
          <a:ext cx="234424" cy="2299123"/>
        </a:xfrm>
        <a:custGeom>
          <a:avLst/>
          <a:gdLst/>
          <a:ahLst/>
          <a:cxnLst/>
          <a:rect l="0" t="0" r="0" b="0"/>
          <a:pathLst>
            <a:path>
              <a:moveTo>
                <a:pt x="0" y="0"/>
              </a:moveTo>
              <a:lnTo>
                <a:pt x="0" y="2299123"/>
              </a:lnTo>
              <a:lnTo>
                <a:pt x="234424" y="229912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266240"/>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Comunidad Universitaria (Estudiantes, docentes, administrativos)</a:t>
          </a:r>
          <a:endParaRPr lang="es-CO" sz="700" b="0" kern="1200" dirty="0">
            <a:latin typeface="+mn-lt"/>
          </a:endParaRPr>
        </a:p>
      </dsp:txBody>
      <dsp:txXfrm>
        <a:off x="490611" y="3284576"/>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430310" y="4024715"/>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Eficiencia en el uso de los recursos</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33</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5"/>
          <a:stretch>
            <a:fillRect/>
          </a:stretch>
        </p:blipFill>
        <p:spPr>
          <a:xfrm>
            <a:off x="4970595" y="3651390"/>
            <a:ext cx="4062412" cy="2922668"/>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1947460798"/>
              </p:ext>
            </p:extLst>
          </p:nvPr>
        </p:nvGraphicFramePr>
        <p:xfrm>
          <a:off x="187540" y="1398483"/>
          <a:ext cx="7468319" cy="457108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PDI2028 – GSI - </a:t>
                      </a:r>
                      <a:r>
                        <a:rPr lang="es-CO" sz="1200" dirty="0" smtClean="0">
                          <a:solidFill>
                            <a:srgbClr val="000000"/>
                          </a:solidFill>
                          <a:effectLst/>
                          <a:latin typeface="+mn-lt"/>
                          <a:ea typeface="Times New Roman" panose="02020603050405020304" pitchFamily="18" charset="0"/>
                          <a:cs typeface="Times New Roman" panose="02020603050405020304" pitchFamily="18" charset="0"/>
                        </a:rPr>
                        <a:t>33</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12. Recursos financieros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Financiera y otras dependencias que participen en la formulación de actividades que permitan la racionalización y el uso eficiente de los recursos, así como los involucrados en el proyecto de educación financiera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Todos los programas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61365" y="2131814"/>
            <a:ext cx="7987554" cy="3416320"/>
          </a:xfrm>
          <a:prstGeom prst="rect">
            <a:avLst/>
          </a:prstGeom>
        </p:spPr>
        <p:txBody>
          <a:bodyPr wrap="square">
            <a:spAutoFit/>
          </a:bodyPr>
          <a:lstStyle/>
          <a:p>
            <a:pPr algn="just"/>
            <a:r>
              <a:rPr lang="es-CO" sz="2400" dirty="0"/>
              <a:t>El diagnóstico financiero de la Universidad permite evidenciar las dificultades económicas que tiene la Institución para atender los gastos de funcionamiento ya que estos han sido crecientes en los últimos años por encima del IPC, lo que genera que la Universidad busque nuevas estrategias que permitan que los recursos propios y de la Nación con los cuales se cuenta actualmente sean más óptimos y que se tenga una mejor administración y utilización de los recursos disponibles de manera eficiente.</a:t>
            </a:r>
          </a:p>
        </p:txBody>
      </p:sp>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1247578619"/>
              </p:ext>
            </p:extLst>
          </p:nvPr>
        </p:nvGraphicFramePr>
        <p:xfrm>
          <a:off x="206188" y="1528917"/>
          <a:ext cx="7485531" cy="4750816"/>
        </p:xfrm>
        <a:graphic>
          <a:graphicData uri="http://schemas.openxmlformats.org/drawingml/2006/table">
            <a:tbl>
              <a:tblPr firstRow="1" firstCol="1" bandRow="1">
                <a:tableStyleId>{5940675A-B579-460E-94D1-54222C63F5DA}</a:tableStyleId>
              </a:tblPr>
              <a:tblGrid>
                <a:gridCol w="1692533">
                  <a:extLst>
                    <a:ext uri="{9D8B030D-6E8A-4147-A177-3AD203B41FA5}">
                      <a16:colId xmlns:a16="http://schemas.microsoft.com/office/drawing/2014/main" val="235893282"/>
                    </a:ext>
                  </a:extLst>
                </a:gridCol>
                <a:gridCol w="1718706">
                  <a:extLst>
                    <a:ext uri="{9D8B030D-6E8A-4147-A177-3AD203B41FA5}">
                      <a16:colId xmlns:a16="http://schemas.microsoft.com/office/drawing/2014/main" val="152103896"/>
                    </a:ext>
                  </a:extLst>
                </a:gridCol>
                <a:gridCol w="4074292">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La transferencia actual de recursos por parte de la Nación (Aportes establecidos en el artículo 86 de la Ley 30 de 1992) no cubre el 100% del presupuesto de operación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1. Complejidad en la distribución y aplicación de los recursos </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 </a:t>
                      </a: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2.  Estrategias desarticuladas que generan duplicidad en los procesos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2.1. Falta de comunicación o articulación entre los estamentos académicos y administrativos para asegurar la correcta ejecución de los recursos de manera eficiente.</a:t>
                      </a: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3. Desconocimiento por parte de los  diferentes actores Universitarios, de las capacidades institucionales, las reglamentaciones y políticas aplicables y la buenas prácticas financieras.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dirty="0">
                          <a:solidFill>
                            <a:schemeClr val="tx1"/>
                          </a:solidFill>
                          <a:effectLst/>
                          <a:latin typeface="+mn-lt"/>
                          <a:ea typeface="+mn-ea"/>
                          <a:cs typeface="+mn-cs"/>
                        </a:rPr>
                        <a:t>3.1  Falta de comunicación o articulación entre los estamentos académicos y administrativos para asegurar la correcta ejecución de los recursos.</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3.2 Visión de corto plazo a la hora de establecer las necesidades de recursos parte de cada una de las áreas, perdiendo de vista la sostenibilidad institucional.</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3.3 Interpretación errada de información presupuestal que se comparte con facultades y otras áreas administrativas.</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3.4 Poco conocimiento de las limitaciones o regulaciones que se aplican a la hora de asumir un gasto, por parte de los ordenadores</a:t>
                      </a: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1. Re direccionamiento de fuentes de financiación para atender el gasto</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1.1Necesidades de recursos no planificadas en la vigencia que impactan las fuentes de financiación.</a:t>
                      </a:r>
                      <a:br>
                        <a:rPr lang="es-CO" sz="1000" kern="1200">
                          <a:solidFill>
                            <a:schemeClr val="tx1"/>
                          </a:solidFill>
                          <a:effectLst/>
                          <a:latin typeface="+mn-lt"/>
                          <a:ea typeface="+mn-ea"/>
                          <a:cs typeface="+mn-cs"/>
                        </a:rPr>
                      </a:br>
                      <a:r>
                        <a:rPr lang="es-CO" sz="1000" kern="1200">
                          <a:solidFill>
                            <a:schemeClr val="tx1"/>
                          </a:solidFill>
                          <a:effectLst/>
                          <a:latin typeface="+mn-lt"/>
                          <a:ea typeface="+mn-ea"/>
                          <a:cs typeface="+mn-cs"/>
                        </a:rPr>
                        <a:t>1.2 Gestión de más recursos para la institución.</a:t>
                      </a: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2. Reprocesos y trámites innecesarios.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2.1 Demoras en los trámites para el desarrollo de las diferentes actividades.</a:t>
                      </a: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chemeClr val="tx1"/>
                          </a:solidFill>
                          <a:effectLst/>
                          <a:latin typeface="+mn-lt"/>
                          <a:ea typeface="+mn-ea"/>
                          <a:cs typeface="+mn-cs"/>
                        </a:rPr>
                        <a:t>3.Insatisfacción por parte de los usuarios internos frente a la atención de sus solicitudes de recursos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1000" kern="1200" dirty="0">
                          <a:solidFill>
                            <a:schemeClr val="tx1"/>
                          </a:solidFill>
                          <a:effectLst/>
                          <a:latin typeface="+mn-lt"/>
                          <a:ea typeface="+mn-ea"/>
                          <a:cs typeface="+mn-cs"/>
                        </a:rPr>
                        <a:t>3.1 Proyección de solicitudes de recursos incompletas o sin los soportes requeridos.</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3.2 Búsqueda de autorizaciones en instancias superiores, que no se dan al no contar con los soportes o información necesaria</a:t>
                      </a:r>
                      <a:br>
                        <a:rPr lang="es-CO" sz="1000" kern="1200" dirty="0">
                          <a:solidFill>
                            <a:schemeClr val="tx1"/>
                          </a:solidFill>
                          <a:effectLst/>
                          <a:latin typeface="+mn-lt"/>
                          <a:ea typeface="+mn-ea"/>
                          <a:cs typeface="+mn-cs"/>
                        </a:rPr>
                      </a:br>
                      <a:r>
                        <a:rPr lang="es-CO" sz="1000" kern="1200" dirty="0">
                          <a:solidFill>
                            <a:schemeClr val="tx1"/>
                          </a:solidFill>
                          <a:effectLst/>
                          <a:latin typeface="+mn-lt"/>
                          <a:ea typeface="+mn-ea"/>
                          <a:cs typeface="+mn-cs"/>
                        </a:rPr>
                        <a:t>3.3 Sobre carga de trabajo a las dependencias que participan en la planeación, gestión y control del presupuesto, dando conceptos sobre las mismas solicitudes no viables</a:t>
                      </a: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3317235113"/>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1861682"/>
            <a:ext cx="3505200" cy="3970318"/>
          </a:xfrm>
          <a:prstGeom prst="rect">
            <a:avLst/>
          </a:prstGeom>
        </p:spPr>
        <p:txBody>
          <a:bodyPr wrap="square">
            <a:spAutoFit/>
          </a:bodyPr>
          <a:lstStyle/>
          <a:p>
            <a:pPr algn="just"/>
            <a:r>
              <a:rPr lang="es-CO" dirty="0"/>
              <a:t>Con este proyecto se busca la implementación de políticas y criterios claros de asignación que permitan que los recursos Propios y de la Nación con los cuales cuenta actualmente la Universidad sean más productivos y generar una mejor eficiencia en el gasto a través de la mejora continua de los procesos, en el fortalecimiento de nuevas tecnologías, la educación financiera y generación de una cultura de gasto responsable y sostenible.</a:t>
            </a:r>
          </a:p>
        </p:txBody>
      </p:sp>
      <p:sp>
        <p:nvSpPr>
          <p:cNvPr id="9" name="Rectángulo 8"/>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71070" y="307645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13978" y="1943099"/>
            <a:ext cx="7567388" cy="923330"/>
          </a:xfrm>
          <a:prstGeom prst="rect">
            <a:avLst/>
          </a:prstGeom>
        </p:spPr>
        <p:txBody>
          <a:bodyPr wrap="square">
            <a:spAutoFit/>
          </a:bodyPr>
          <a:lstStyle/>
          <a:p>
            <a:pPr algn="just"/>
            <a:r>
              <a:rPr lang="es-CO" dirty="0"/>
              <a:t>Generar políticas, procedimientos y criterios actualizados, que impacten positivamente el recaudo y garanticen el uso eficiente de los recursos, articulados con el diagnóstico financiero de la universidad.  </a:t>
            </a:r>
          </a:p>
        </p:txBody>
      </p:sp>
      <p:sp>
        <p:nvSpPr>
          <p:cNvPr id="8" name="Rectángulo 7"/>
          <p:cNvSpPr/>
          <p:nvPr/>
        </p:nvSpPr>
        <p:spPr>
          <a:xfrm>
            <a:off x="260156" y="3766604"/>
            <a:ext cx="7521209" cy="2862322"/>
          </a:xfrm>
          <a:prstGeom prst="rect">
            <a:avLst/>
          </a:prstGeom>
        </p:spPr>
        <p:txBody>
          <a:bodyPr wrap="square">
            <a:spAutoFit/>
          </a:bodyPr>
          <a:lstStyle/>
          <a:p>
            <a:pPr marL="285750" lvl="0" indent="-285750" algn="just">
              <a:buFont typeface="Wingdings" panose="05000000000000000000" pitchFamily="2" charset="2"/>
              <a:buChar char="Ø"/>
            </a:pPr>
            <a:r>
              <a:rPr lang="es-CO" dirty="0"/>
              <a:t>Generar estrategias </a:t>
            </a:r>
            <a:r>
              <a:rPr lang="es-CO" dirty="0" smtClean="0"/>
              <a:t>que </a:t>
            </a:r>
            <a:r>
              <a:rPr lang="es-CO" dirty="0"/>
              <a:t>permitan ser más óptimos en la distribución del recurso obtenido por las diferentes fuentes de financiación, para atender las actividades misionales y el desarrollo Institucional.</a:t>
            </a:r>
          </a:p>
          <a:p>
            <a:pPr marL="28575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a:t>Adoptar políticas, procedimientos, simplificación de trámites que permitan la racionalización de los recursos.</a:t>
            </a:r>
          </a:p>
          <a:p>
            <a:pPr marL="28575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a:t>Implementar estrategias encaminadas a la educación financiera y a la generación de una cultura del gasto responsable y sostenible por parte de la comunidad universitaria.</a:t>
            </a:r>
          </a:p>
        </p:txBody>
      </p:sp>
      <p:sp>
        <p:nvSpPr>
          <p:cNvPr id="11" name="Rectángulo 10"/>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2141162540"/>
              </p:ext>
            </p:extLst>
          </p:nvPr>
        </p:nvGraphicFramePr>
        <p:xfrm>
          <a:off x="268222" y="1440630"/>
          <a:ext cx="7369708" cy="4927918"/>
        </p:xfrm>
        <a:graphic>
          <a:graphicData uri="http://schemas.openxmlformats.org/drawingml/2006/table">
            <a:tbl>
              <a:tblPr firstRow="1" firstCol="1" bandRow="1">
                <a:tableStyleId>{5940675A-B579-460E-94D1-54222C63F5DA}</a:tableStyleId>
              </a:tblPr>
              <a:tblGrid>
                <a:gridCol w="2051897">
                  <a:extLst>
                    <a:ext uri="{9D8B030D-6E8A-4147-A177-3AD203B41FA5}">
                      <a16:colId xmlns:a16="http://schemas.microsoft.com/office/drawing/2014/main" val="622973615"/>
                    </a:ext>
                  </a:extLst>
                </a:gridCol>
                <a:gridCol w="5317811">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1800" b="1" dirty="0" smtClean="0">
                          <a:solidFill>
                            <a:schemeClr val="tx1"/>
                          </a:solidFill>
                          <a:effectLst/>
                        </a:rPr>
                        <a:t>Acciones</a:t>
                      </a:r>
                      <a:endParaRPr lang="es-C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500" b="1" kern="1200" dirty="0" smtClean="0">
                          <a:solidFill>
                            <a:schemeClr val="tx1"/>
                          </a:solidFill>
                          <a:effectLst/>
                          <a:latin typeface="+mn-lt"/>
                          <a:ea typeface="+mn-ea"/>
                          <a:cs typeface="+mn-cs"/>
                        </a:rPr>
                        <a:t>Optimización de ingresos</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Intervención de políticas administrativas y financieras que permitan ser más óptimos en el recaudo de los recursos como fuente de financiación. Presentar propuesta para su validación y trámite.</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500" b="1" kern="1200" dirty="0" smtClean="0">
                          <a:solidFill>
                            <a:schemeClr val="tx1"/>
                          </a:solidFill>
                          <a:effectLst/>
                          <a:latin typeface="+mn-lt"/>
                          <a:ea typeface="+mn-ea"/>
                          <a:cs typeface="+mn-cs"/>
                        </a:rPr>
                        <a:t>Manejo eficiente de los recursos</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Revisión de políticas, procedimientos, criterios que permitan generar una mejor eficiencia en el gasto. Análisis de la información. Presentar propuesta para su validación y trámite.	</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500" b="1" kern="1200" dirty="0" smtClean="0">
                          <a:solidFill>
                            <a:schemeClr val="tx1"/>
                          </a:solidFill>
                          <a:effectLst/>
                          <a:latin typeface="+mn-lt"/>
                          <a:ea typeface="+mn-ea"/>
                          <a:cs typeface="+mn-cs"/>
                        </a:rPr>
                        <a:t>Educación financiera</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Establecer las temáticas a tratar durante la vigencia, el público objetivo y la estrategia de comunicación. Presentar propuesta para su validación y trámite	. Ejecución de las actividades establecidas.</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r h="485289">
                <a:tc>
                  <a:txBody>
                    <a:bodyPr/>
                    <a:lstStyle/>
                    <a:p>
                      <a:pPr algn="ctr">
                        <a:lnSpc>
                          <a:spcPct val="107000"/>
                        </a:lnSpc>
                        <a:spcAft>
                          <a:spcPts val="0"/>
                        </a:spcAft>
                      </a:pPr>
                      <a:r>
                        <a:rPr lang="es-CO" sz="1500" b="1" kern="1200" dirty="0" smtClean="0">
                          <a:solidFill>
                            <a:schemeClr val="tx1"/>
                          </a:solidFill>
                          <a:effectLst/>
                          <a:latin typeface="+mn-lt"/>
                          <a:ea typeface="+mn-ea"/>
                          <a:cs typeface="+mn-cs"/>
                        </a:rPr>
                        <a:t>Estudios de viabilidad para apertura y modificación de programas</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Elaborar el cronograma de actividades de la vigencia con los proponentes.	Llevar a cabo reuniones pactadas con los proponentes para avanzar en la construcción de la información.</a:t>
                      </a:r>
                      <a:r>
                        <a:rPr lang="es-CO" sz="1500" kern="1200" baseline="0" dirty="0" smtClean="0">
                          <a:solidFill>
                            <a:schemeClr val="tx1"/>
                          </a:solidFill>
                          <a:effectLst/>
                          <a:latin typeface="+mn-lt"/>
                          <a:ea typeface="+mn-ea"/>
                          <a:cs typeface="+mn-cs"/>
                        </a:rPr>
                        <a:t> </a:t>
                      </a:r>
                      <a:r>
                        <a:rPr lang="es-CO" sz="1500" kern="1200" dirty="0" smtClean="0">
                          <a:solidFill>
                            <a:schemeClr val="tx1"/>
                          </a:solidFill>
                          <a:effectLst/>
                          <a:latin typeface="+mn-lt"/>
                          <a:ea typeface="+mn-ea"/>
                          <a:cs typeface="+mn-cs"/>
                        </a:rPr>
                        <a:t>Construcción de las propuestas con las simulaciones y estimaciones necesarias para evaluar el impacto administrativo y financiero que conlleva la viabilización y apertura de los nuevos programas.</a:t>
                      </a:r>
                      <a:r>
                        <a:rPr lang="es-CO" sz="1500" kern="1200" baseline="0" dirty="0" smtClean="0">
                          <a:solidFill>
                            <a:schemeClr val="tx1"/>
                          </a:solidFill>
                          <a:effectLst/>
                          <a:latin typeface="+mn-lt"/>
                          <a:ea typeface="+mn-ea"/>
                          <a:cs typeface="+mn-cs"/>
                        </a:rPr>
                        <a:t> </a:t>
                      </a:r>
                      <a:r>
                        <a:rPr lang="es-CO" sz="1500" kern="1200" dirty="0" smtClean="0">
                          <a:solidFill>
                            <a:schemeClr val="tx1"/>
                          </a:solidFill>
                          <a:effectLst/>
                          <a:latin typeface="+mn-lt"/>
                          <a:ea typeface="+mn-ea"/>
                          <a:cs typeface="+mn-cs"/>
                        </a:rPr>
                        <a:t>Revisar con el equipo de la Vicerrectoría Administrativa y Financiera las propuestas generadas. Presentación a instancias competentes para su respectivo trámite de las propuestas que tengan un concepto administrativo y financiero favorable.	</a:t>
                      </a:r>
                      <a:endParaRPr lang="es-CO" sz="15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10004"/>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34. Eficiencia en el uso de los 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4127</TotalTime>
  <Words>1206</Words>
  <Application>Microsoft Office PowerPoint</Application>
  <PresentationFormat>Presentación en pantalla (4:3)</PresentationFormat>
  <Paragraphs>78</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591</cp:revision>
  <cp:lastPrinted>2017-05-16T14:27:28Z</cp:lastPrinted>
  <dcterms:created xsi:type="dcterms:W3CDTF">2017-03-06T22:18:18Z</dcterms:created>
  <dcterms:modified xsi:type="dcterms:W3CDTF">2024-03-21T20:50:05Z</dcterms:modified>
</cp:coreProperties>
</file>