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6" r:id="rId4"/>
    <p:sldId id="270" r:id="rId5"/>
    <p:sldId id="267" r:id="rId6"/>
    <p:sldId id="268" r:id="rId7"/>
    <p:sldId id="269" r:id="rId8"/>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2A4"/>
    <a:srgbClr val="C6CA1C"/>
    <a:srgbClr val="8B8E14"/>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8B8E14"/>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Gestión Financiera.</a:t>
          </a:r>
          <a:endParaRPr lang="es-CO" sz="1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8B8E14"/>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8B8E14"/>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Universidad Tecnológica de Pereira. La Comunidad Universitaria (Estudiantes, docentes, administrativos). Sistema Universitario Estatal</a:t>
          </a:r>
          <a:endParaRPr lang="es-CO" sz="700" b="0" dirty="0">
            <a:latin typeface="+mn-lt"/>
          </a:endParaRPr>
        </a:p>
      </dgm:t>
    </dgm:pt>
    <dgm:pt modelId="{8741F14A-8A3A-4CE9-A4EC-A5E8CABEE01E}" type="parTrans" cxnId="{1BDA1869-1F10-4F09-9B7C-E4440C8A610B}">
      <dgm:prSet/>
      <dgm:spPr>
        <a:ln>
          <a:solidFill>
            <a:srgbClr val="8B8E14"/>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8B8E14"/>
          </a:solidFill>
        </a:ln>
      </dgm:spPr>
      <dgm:t>
        <a:bodyPr/>
        <a:lstStyle/>
        <a:p>
          <a:pPr algn="just">
            <a:lnSpc>
              <a:spcPct val="100000"/>
            </a:lnSpc>
          </a:pPr>
          <a:r>
            <a:rPr lang="es-CO" sz="1200" b="1" dirty="0" smtClean="0">
              <a:solidFill>
                <a:schemeClr val="tx2">
                  <a:lumMod val="50000"/>
                </a:schemeClr>
              </a:solidFill>
              <a:latin typeface="+mn-lt"/>
              <a:cs typeface="Khmer UI" panose="020B0502040204020203" pitchFamily="34" charset="0"/>
            </a:rPr>
            <a:t>Entidades externas a la UTP: </a:t>
          </a:r>
          <a:r>
            <a:rPr lang="es-ES" sz="1200" b="1" dirty="0" smtClean="0">
              <a:solidFill>
                <a:schemeClr val="tx2">
                  <a:lumMod val="50000"/>
                </a:schemeClr>
              </a:solidFill>
              <a:latin typeface="+mn-lt"/>
              <a:cs typeface="Khmer UI" panose="020B0502040204020203" pitchFamily="34" charset="0"/>
            </a:rPr>
            <a:t>  </a:t>
          </a:r>
          <a:r>
            <a:rPr lang="es-CO" sz="1050" b="0" dirty="0" smtClean="0">
              <a:solidFill>
                <a:schemeClr val="tx2">
                  <a:lumMod val="50000"/>
                </a:schemeClr>
              </a:solidFill>
              <a:latin typeface="+mn-lt"/>
              <a:cs typeface="Khmer UI" panose="020B0502040204020203" pitchFamily="34" charset="0"/>
            </a:rPr>
            <a:t>Comisión Técnica de Vicerrectores Administrativos y Financieros – SUE. </a:t>
          </a:r>
          <a:r>
            <a:rPr lang="es-ES" sz="1050" b="0" dirty="0" smtClean="0">
              <a:solidFill>
                <a:schemeClr val="tx2">
                  <a:lumMod val="50000"/>
                </a:schemeClr>
              </a:solidFill>
              <a:latin typeface="+mn-lt"/>
              <a:cs typeface="Khmer UI" panose="020B0502040204020203" pitchFamily="34" charset="0"/>
            </a:rPr>
            <a:t>Sistema Universitario Estatal (SUE)</a:t>
          </a:r>
        </a:p>
        <a:p>
          <a:pPr algn="just">
            <a:lnSpc>
              <a:spcPct val="100000"/>
            </a:lnSpc>
          </a:pPr>
          <a:r>
            <a:rPr lang="es-ES" sz="1050" b="0" dirty="0" smtClean="0">
              <a:solidFill>
                <a:schemeClr val="tx2">
                  <a:lumMod val="50000"/>
                </a:schemeClr>
              </a:solidFill>
              <a:latin typeface="+mn-lt"/>
              <a:cs typeface="Khmer UI" panose="020B0502040204020203" pitchFamily="34" charset="0"/>
            </a:rPr>
            <a:t>Congreso de la República. </a:t>
          </a:r>
          <a:r>
            <a:rPr lang="es-CO" sz="1050" b="0" dirty="0" smtClean="0">
              <a:solidFill>
                <a:schemeClr val="tx2">
                  <a:lumMod val="50000"/>
                </a:schemeClr>
              </a:solidFill>
              <a:latin typeface="+mn-lt"/>
              <a:cs typeface="Khmer UI" panose="020B0502040204020203" pitchFamily="34" charset="0"/>
            </a:rPr>
            <a:t>MEN, MINHCP, DNP, ASCUN, entre otros</a:t>
          </a:r>
          <a:r>
            <a:rPr lang="es-CO" sz="1200" b="1" dirty="0" smtClean="0">
              <a:solidFill>
                <a:schemeClr val="tx2">
                  <a:lumMod val="50000"/>
                </a:schemeClr>
              </a:solidFill>
              <a:latin typeface="+mn-lt"/>
              <a:cs typeface="Khmer UI" panose="020B0502040204020203" pitchFamily="34" charset="0"/>
            </a:rPr>
            <a:t>.</a:t>
          </a:r>
          <a:endParaRPr lang="es-ES" sz="1050" dirty="0"/>
        </a:p>
      </dgm:t>
    </dgm:pt>
    <dgm:pt modelId="{32CA2B84-E3B2-40CF-8DC7-4B5119850B6B}" type="parTrans" cxnId="{CF4167F8-C89B-4EB1-8990-42F3FF232973}">
      <dgm:prSet/>
      <dgm:spPr>
        <a:ln>
          <a:solidFill>
            <a:srgbClr val="8B8E14"/>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8390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93616">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9255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427" y="715783"/>
          <a:ext cx="2344240" cy="676419"/>
        </a:xfrm>
        <a:prstGeom prst="roundRect">
          <a:avLst>
            <a:gd name="adj" fmla="val 10000"/>
          </a:avLst>
        </a:prstGeom>
        <a:solidFill>
          <a:srgbClr val="8B8E14"/>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3239" y="735595"/>
        <a:ext cx="2304616" cy="636795"/>
      </dsp:txXfrm>
    </dsp:sp>
    <dsp:sp modelId="{107B593D-2B7E-47A1-B237-2D44EE17772E}">
      <dsp:nvSpPr>
        <dsp:cNvPr id="0" name=""/>
        <dsp:cNvSpPr/>
      </dsp:nvSpPr>
      <dsp:spPr>
        <a:xfrm>
          <a:off x="237851" y="1392203"/>
          <a:ext cx="234424" cy="506746"/>
        </a:xfrm>
        <a:custGeom>
          <a:avLst/>
          <a:gdLst/>
          <a:ahLst/>
          <a:cxnLst/>
          <a:rect l="0" t="0" r="0" b="0"/>
          <a:pathLst>
            <a:path>
              <a:moveTo>
                <a:pt x="0" y="0"/>
              </a:moveTo>
              <a:lnTo>
                <a:pt x="0" y="506746"/>
              </a:lnTo>
              <a:lnTo>
                <a:pt x="234424" y="506746"/>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72275" y="1615164"/>
          <a:ext cx="4001276" cy="567570"/>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Gestión Financiera.</a:t>
          </a:r>
          <a:endParaRPr lang="es-CO" sz="100" b="0" kern="1200" dirty="0">
            <a:solidFill>
              <a:schemeClr val="tx2">
                <a:lumMod val="50000"/>
              </a:schemeClr>
            </a:solidFill>
            <a:latin typeface="+mn-lt"/>
            <a:cs typeface="Khmer UI" panose="020B0502040204020203" pitchFamily="34" charset="0"/>
          </a:endParaRPr>
        </a:p>
      </dsp:txBody>
      <dsp:txXfrm>
        <a:off x="488899" y="1631788"/>
        <a:ext cx="3968028" cy="534322"/>
      </dsp:txXfrm>
    </dsp:sp>
    <dsp:sp modelId="{94DEC999-591D-4E68-9D00-6890F125307D}">
      <dsp:nvSpPr>
        <dsp:cNvPr id="0" name=""/>
        <dsp:cNvSpPr/>
      </dsp:nvSpPr>
      <dsp:spPr>
        <a:xfrm>
          <a:off x="237851" y="1392203"/>
          <a:ext cx="234424" cy="1276255"/>
        </a:xfrm>
        <a:custGeom>
          <a:avLst/>
          <a:gdLst/>
          <a:ahLst/>
          <a:cxnLst/>
          <a:rect l="0" t="0" r="0" b="0"/>
          <a:pathLst>
            <a:path>
              <a:moveTo>
                <a:pt x="0" y="0"/>
              </a:moveTo>
              <a:lnTo>
                <a:pt x="0" y="1276255"/>
              </a:lnTo>
              <a:lnTo>
                <a:pt x="234424" y="1276255"/>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72275" y="2351839"/>
          <a:ext cx="4022445" cy="633237"/>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10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ES" sz="1200" b="1" kern="1200" dirty="0" smtClean="0">
              <a:solidFill>
                <a:schemeClr val="tx2">
                  <a:lumMod val="50000"/>
                </a:schemeClr>
              </a:solidFill>
              <a:latin typeface="+mn-lt"/>
              <a:cs typeface="Khmer UI" panose="020B0502040204020203" pitchFamily="34" charset="0"/>
            </a:rPr>
            <a:t>  </a:t>
          </a:r>
          <a:r>
            <a:rPr lang="es-CO" sz="1050" b="0" kern="1200" dirty="0" smtClean="0">
              <a:solidFill>
                <a:schemeClr val="tx2">
                  <a:lumMod val="50000"/>
                </a:schemeClr>
              </a:solidFill>
              <a:latin typeface="+mn-lt"/>
              <a:cs typeface="Khmer UI" panose="020B0502040204020203" pitchFamily="34" charset="0"/>
            </a:rPr>
            <a:t>Comisión Técnica de Vicerrectores Administrativos y Financieros – SUE. </a:t>
          </a:r>
          <a:r>
            <a:rPr lang="es-ES" sz="1050" b="0" kern="1200" dirty="0" smtClean="0">
              <a:solidFill>
                <a:schemeClr val="tx2">
                  <a:lumMod val="50000"/>
                </a:schemeClr>
              </a:solidFill>
              <a:latin typeface="+mn-lt"/>
              <a:cs typeface="Khmer UI" panose="020B0502040204020203" pitchFamily="34" charset="0"/>
            </a:rPr>
            <a:t>Sistema Universitario Estatal (SUE)</a:t>
          </a:r>
        </a:p>
        <a:p>
          <a:pPr lvl="0" algn="just" defTabSz="533400">
            <a:lnSpc>
              <a:spcPct val="100000"/>
            </a:lnSpc>
            <a:spcBef>
              <a:spcPct val="0"/>
            </a:spcBef>
            <a:spcAft>
              <a:spcPct val="35000"/>
            </a:spcAft>
          </a:pPr>
          <a:r>
            <a:rPr lang="es-ES" sz="1050" b="0" kern="1200" dirty="0" smtClean="0">
              <a:solidFill>
                <a:schemeClr val="tx2">
                  <a:lumMod val="50000"/>
                </a:schemeClr>
              </a:solidFill>
              <a:latin typeface="+mn-lt"/>
              <a:cs typeface="Khmer UI" panose="020B0502040204020203" pitchFamily="34" charset="0"/>
            </a:rPr>
            <a:t>Congreso de la República. </a:t>
          </a:r>
          <a:r>
            <a:rPr lang="es-CO" sz="1050" b="0" kern="1200" dirty="0" smtClean="0">
              <a:solidFill>
                <a:schemeClr val="tx2">
                  <a:lumMod val="50000"/>
                </a:schemeClr>
              </a:solidFill>
              <a:latin typeface="+mn-lt"/>
              <a:cs typeface="Khmer UI" panose="020B0502040204020203" pitchFamily="34" charset="0"/>
            </a:rPr>
            <a:t>MEN, MINHCP, DNP, ASCUN, entre otros</a:t>
          </a:r>
          <a:r>
            <a:rPr lang="es-CO" sz="1200" b="1" kern="1200" dirty="0" smtClean="0">
              <a:solidFill>
                <a:schemeClr val="tx2">
                  <a:lumMod val="50000"/>
                </a:schemeClr>
              </a:solidFill>
              <a:latin typeface="+mn-lt"/>
              <a:cs typeface="Khmer UI" panose="020B0502040204020203" pitchFamily="34" charset="0"/>
            </a:rPr>
            <a:t>.</a:t>
          </a:r>
          <a:endParaRPr lang="es-ES" sz="1050" kern="1200" dirty="0"/>
        </a:p>
      </dsp:txBody>
      <dsp:txXfrm>
        <a:off x="490822" y="2370386"/>
        <a:ext cx="3985351" cy="596143"/>
      </dsp:txXfrm>
    </dsp:sp>
    <dsp:sp modelId="{983EE482-34B4-4DDE-A5BB-56DAF2F5E8D4}">
      <dsp:nvSpPr>
        <dsp:cNvPr id="0" name=""/>
        <dsp:cNvSpPr/>
      </dsp:nvSpPr>
      <dsp:spPr>
        <a:xfrm>
          <a:off x="237851" y="1392203"/>
          <a:ext cx="234424" cy="2075005"/>
        </a:xfrm>
        <a:custGeom>
          <a:avLst/>
          <a:gdLst/>
          <a:ahLst/>
          <a:cxnLst/>
          <a:rect l="0" t="0" r="0" b="0"/>
          <a:pathLst>
            <a:path>
              <a:moveTo>
                <a:pt x="0" y="0"/>
              </a:moveTo>
              <a:lnTo>
                <a:pt x="0" y="2075005"/>
              </a:lnTo>
              <a:lnTo>
                <a:pt x="234424" y="2075005"/>
              </a:lnTo>
            </a:path>
          </a:pathLst>
        </a:custGeom>
        <a:noFill/>
        <a:ln w="12700" cap="flat" cmpd="sng" algn="ctr">
          <a:solidFill>
            <a:srgbClr val="8B8E14"/>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72275" y="3154181"/>
          <a:ext cx="4036699" cy="626053"/>
        </a:xfrm>
        <a:prstGeom prst="roundRect">
          <a:avLst>
            <a:gd name="adj" fmla="val 10000"/>
          </a:avLst>
        </a:prstGeom>
        <a:solidFill>
          <a:schemeClr val="lt1">
            <a:alpha val="90000"/>
            <a:hueOff val="0"/>
            <a:satOff val="0"/>
            <a:lumOff val="0"/>
            <a:alphaOff val="0"/>
          </a:schemeClr>
        </a:solidFill>
        <a:ln w="12700" cap="flat" cmpd="sng" algn="ctr">
          <a:solidFill>
            <a:srgbClr val="8B8E1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Universidad Tecnológica de Pereira. La Comunidad Universitaria (Estudiantes, docentes, administrativos). Sistema Universitario Estatal</a:t>
          </a:r>
          <a:endParaRPr lang="es-CO" sz="700" b="0" kern="1200" dirty="0">
            <a:latin typeface="+mn-lt"/>
          </a:endParaRPr>
        </a:p>
      </dsp:txBody>
      <dsp:txXfrm>
        <a:off x="490611" y="3172517"/>
        <a:ext cx="4000027" cy="5893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21/03/2024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33438"/>
            <a:ext cx="985618" cy="957875"/>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21/03/2024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88" y="155334"/>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pic>
        <p:nvPicPr>
          <p:cNvPr id="4" name="Imagen 3"/>
          <p:cNvPicPr>
            <a:picLocks noChangeAspect="1"/>
          </p:cNvPicPr>
          <p:nvPr/>
        </p:nvPicPr>
        <p:blipFill>
          <a:blip r:embed="rId4"/>
          <a:stretch>
            <a:fillRect/>
          </a:stretch>
        </p:blipFill>
        <p:spPr>
          <a:xfrm>
            <a:off x="545000" y="2534608"/>
            <a:ext cx="3659448" cy="1361763"/>
          </a:xfrm>
          <a:prstGeom prst="rect">
            <a:avLst/>
          </a:prstGeom>
        </p:spPr>
      </p:pic>
      <p:grpSp>
        <p:nvGrpSpPr>
          <p:cNvPr id="5" name="Group 106"/>
          <p:cNvGrpSpPr/>
          <p:nvPr/>
        </p:nvGrpSpPr>
        <p:grpSpPr>
          <a:xfrm>
            <a:off x="439274" y="4049023"/>
            <a:ext cx="3575848" cy="1088009"/>
            <a:chOff x="3812494" y="1454131"/>
            <a:chExt cx="7410278" cy="1122088"/>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9" y="1564708"/>
              <a:ext cx="5736373" cy="952251"/>
            </a:xfrm>
            <a:prstGeom prst="rect">
              <a:avLst/>
            </a:prstGeom>
            <a:noFill/>
          </p:spPr>
          <p:txBody>
            <a:bodyPr wrap="square" rtlCol="0" anchor="ctr">
              <a:spAutoFit/>
            </a:bodyPr>
            <a:lstStyle/>
            <a:p>
              <a:r>
                <a:rPr lang="es-CO" b="1" dirty="0"/>
                <a:t>Proyecto</a:t>
              </a:r>
            </a:p>
            <a:p>
              <a:r>
                <a:rPr lang="es-CO" dirty="0" smtClean="0"/>
                <a:t>Gestión y sostenibilidad de recursos</a:t>
              </a:r>
              <a:endParaRPr lang="es-CO" dirty="0"/>
            </a:p>
          </p:txBody>
        </p:sp>
        <p:sp>
          <p:nvSpPr>
            <p:cNvPr id="8" name="Oval 102"/>
            <p:cNvSpPr>
              <a:spLocks noChangeAspect="1"/>
            </p:cNvSpPr>
            <p:nvPr/>
          </p:nvSpPr>
          <p:spPr>
            <a:xfrm>
              <a:off x="3812494" y="1454131"/>
              <a:ext cx="1726102" cy="1122088"/>
            </a:xfrm>
            <a:prstGeom prst="ellipse">
              <a:avLst/>
            </a:prstGeom>
            <a:solidFill>
              <a:srgbClr val="8B8E14"/>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34</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5"/>
          <a:stretch>
            <a:fillRect/>
          </a:stretch>
        </p:blipFill>
        <p:spPr>
          <a:xfrm>
            <a:off x="4912191" y="3896371"/>
            <a:ext cx="4079409" cy="2579310"/>
          </a:xfrm>
          <a:prstGeom prst="rect">
            <a:avLst/>
          </a:prstGeom>
          <a:ln>
            <a:noFill/>
          </a:ln>
          <a:effectLst>
            <a:outerShdw blurRad="190500" algn="tl" rotWithShape="0">
              <a:srgbClr val="000000">
                <a:alpha val="70000"/>
              </a:srgbClr>
            </a:outerShdw>
          </a:effectLst>
        </p:spPr>
      </p:pic>
      <p:sp>
        <p:nvSpPr>
          <p:cNvPr id="11" name="Rectángulo 10">
            <a:extLst>
              <a:ext uri="{FF2B5EF4-FFF2-40B4-BE49-F238E27FC236}">
                <a16:creationId xmlns:a16="http://schemas.microsoft.com/office/drawing/2014/main" id="{CFE0E246-5F80-4A2F-ACCE-0CB977473BE4}"/>
              </a:ext>
            </a:extLst>
          </p:cNvPr>
          <p:cNvSpPr/>
          <p:nvPr/>
        </p:nvSpPr>
        <p:spPr>
          <a:xfrm>
            <a:off x="280527" y="5289684"/>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chemeClr val="bg2">
                      <a:lumMod val="50000"/>
                    </a:schemeClr>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3666998404"/>
              </p:ext>
            </p:extLst>
          </p:nvPr>
        </p:nvGraphicFramePr>
        <p:xfrm>
          <a:off x="187540" y="1398483"/>
          <a:ext cx="7468319" cy="5027399"/>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6860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PDI2028 – GSI - </a:t>
                      </a:r>
                      <a:r>
                        <a:rPr lang="es-CO" sz="1400" smtClean="0">
                          <a:solidFill>
                            <a:srgbClr val="000000"/>
                          </a:solidFill>
                          <a:effectLst/>
                          <a:latin typeface="+mn-lt"/>
                          <a:ea typeface="Times New Roman" panose="02020603050405020304" pitchFamily="18" charset="0"/>
                          <a:cs typeface="Times New Roman" panose="02020603050405020304" pitchFamily="18" charset="0"/>
                        </a:rPr>
                        <a:t>34</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686363448"/>
                  </a:ext>
                </a:extLst>
              </a:tr>
              <a:tr h="0">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Vicerrectoría Administrativa y Financiera</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877856177"/>
                  </a:ext>
                </a:extLst>
              </a:tr>
              <a:tr h="168606">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Gestión y sostenibilidad institucional</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739004125"/>
                  </a:ext>
                </a:extLst>
              </a:tr>
              <a:tr h="16860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Sostenibilidad Financiera</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34544576"/>
                  </a:ext>
                </a:extLst>
              </a:tr>
              <a:tr h="345014">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Estratégico - Direccionamiento Institucional</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617654418"/>
                  </a:ext>
                </a:extLst>
              </a:tr>
              <a:tr h="34501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De apoyo - Administración institucional</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803143024"/>
                  </a:ext>
                </a:extLst>
              </a:tr>
              <a:tr h="120419">
                <a:tc>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12. Recursos financieros</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495133300"/>
                  </a:ext>
                </a:extLst>
              </a:tr>
              <a:tr h="372444">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Gestión Financiera</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39687320"/>
                  </a:ext>
                </a:extLst>
              </a:tr>
              <a:tr h="120419">
                <a:tc>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Todos los programas</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2082502029"/>
                  </a:ext>
                </a:extLst>
              </a:tr>
              <a:tr h="173424">
                <a:tc rowSpan="2">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nSpc>
                          <a:spcPct val="107000"/>
                        </a:lnSpc>
                        <a:spcAft>
                          <a:spcPts val="0"/>
                        </a:spcAft>
                      </a:pPr>
                      <a:r>
                        <a:rPr lang="es-CO" sz="140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80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3171362131"/>
                  </a:ext>
                </a:extLst>
              </a:tr>
              <a:tr h="246431">
                <a:tc vMerge="1">
                  <a:txBody>
                    <a:bodyPr/>
                    <a:lstStyle/>
                    <a:p>
                      <a:endParaRPr lang="es-CO"/>
                    </a:p>
                  </a:txBody>
                  <a:tcPr/>
                </a:tc>
                <a:tc>
                  <a:txBody>
                    <a:bodyPr/>
                    <a:lstStyle/>
                    <a:p>
                      <a:pPr>
                        <a:lnSpc>
                          <a:spcPct val="107000"/>
                        </a:lnSpc>
                        <a:spcAft>
                          <a:spcPts val="800"/>
                        </a:spcAft>
                      </a:pPr>
                      <a:r>
                        <a:rPr lang="es-CO" sz="1400" dirty="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8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0F2A4"/>
                    </a:solidFill>
                  </a:tcPr>
                </a:tc>
                <a:extLst>
                  <a:ext uri="{0D108BD9-81ED-4DB2-BD59-A6C34878D82A}">
                    <a16:rowId xmlns:a16="http://schemas.microsoft.com/office/drawing/2014/main" val="1351774918"/>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33. </a:t>
            </a:r>
            <a:r>
              <a:rPr lang="es-CO" sz="800" dirty="0">
                <a:solidFill>
                  <a:schemeClr val="bg1">
                    <a:lumMod val="50000"/>
                  </a:schemeClr>
                </a:solidFill>
                <a:latin typeface="Arial Rounded MT Bold" panose="020F0704030504030204" pitchFamily="34" charset="0"/>
              </a:rPr>
              <a:t>Gestión y sostenibilidad de recursos</a:t>
            </a: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sp>
        <p:nvSpPr>
          <p:cNvPr id="2" name="Rectángulo 1"/>
          <p:cNvSpPr/>
          <p:nvPr/>
        </p:nvSpPr>
        <p:spPr>
          <a:xfrm>
            <a:off x="161365" y="2131814"/>
            <a:ext cx="7987554" cy="3046988"/>
          </a:xfrm>
          <a:prstGeom prst="rect">
            <a:avLst/>
          </a:prstGeom>
        </p:spPr>
        <p:txBody>
          <a:bodyPr wrap="square">
            <a:spAutoFit/>
          </a:bodyPr>
          <a:lstStyle/>
          <a:p>
            <a:pPr algn="just"/>
            <a:r>
              <a:rPr lang="es-CO" sz="2400" dirty="0"/>
              <a:t>La transferencia actual de recursos por parte de la Nación (Aportes establecidos en el artículo 86 de la Ley 30 de 1992) no soporta el presupuesto de operación de la Universidad, teniendo en cuenta que los crecimientos de los gastos de funcionamiento están por encima del IPC, que las estrategias de eficiencia aplicadas son limitadas y que las fuentes de financiación alternas no pueden soportar gastos permanentes, porque tienen mayor riesgo y menor estabilidad.</a:t>
            </a:r>
          </a:p>
        </p:txBody>
      </p:sp>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33. </a:t>
            </a:r>
            <a:r>
              <a:rPr lang="es-CO" sz="800" dirty="0">
                <a:solidFill>
                  <a:schemeClr val="bg1">
                    <a:lumMod val="50000"/>
                  </a:schemeClr>
                </a:solidFill>
                <a:latin typeface="Arial Rounded MT Bold" panose="020F0704030504030204" pitchFamily="34" charset="0"/>
              </a:rPr>
              <a:t>Gestión y sostenibilidad de recursos</a:t>
            </a:r>
          </a:p>
        </p:txBody>
      </p:sp>
    </p:spTree>
    <p:extLst>
      <p:ext uri="{BB962C8B-B14F-4D97-AF65-F5344CB8AC3E}">
        <p14:creationId xmlns:p14="http://schemas.microsoft.com/office/powerpoint/2010/main" val="238990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2">
                    <a:lumMod val="50000"/>
                  </a:schemeClr>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chemeClr val="bg2">
                      <a:lumMod val="50000"/>
                    </a:schemeClr>
                  </a:solidFill>
                </a:rPr>
                <a:t>Identificación del problema, necesidad u oportunidad </a:t>
              </a:r>
              <a:endParaRPr lang="es-CO" sz="2500" b="1" dirty="0">
                <a:solidFill>
                  <a:schemeClr val="bg2">
                    <a:lumMod val="50000"/>
                  </a:schemeClr>
                </a:solidFill>
              </a:endParaRPr>
            </a:p>
          </p:txBody>
        </p:sp>
      </p:grpSp>
      <p:graphicFrame>
        <p:nvGraphicFramePr>
          <p:cNvPr id="10" name="Tabla 9"/>
          <p:cNvGraphicFramePr>
            <a:graphicFrameLocks noGrp="1"/>
          </p:cNvGraphicFramePr>
          <p:nvPr>
            <p:extLst>
              <p:ext uri="{D42A27DB-BD31-4B8C-83A1-F6EECF244321}">
                <p14:modId xmlns:p14="http://schemas.microsoft.com/office/powerpoint/2010/main" val="1225418209"/>
              </p:ext>
            </p:extLst>
          </p:nvPr>
        </p:nvGraphicFramePr>
        <p:xfrm>
          <a:off x="170329" y="1179293"/>
          <a:ext cx="7485531" cy="5520374"/>
        </p:xfrm>
        <a:graphic>
          <a:graphicData uri="http://schemas.openxmlformats.org/drawingml/2006/table">
            <a:tbl>
              <a:tblPr firstRow="1" firstCol="1" bandRow="1">
                <a:tableStyleId>{5940675A-B579-460E-94D1-54222C63F5DA}</a:tableStyleId>
              </a:tblPr>
              <a:tblGrid>
                <a:gridCol w="1692533">
                  <a:extLst>
                    <a:ext uri="{9D8B030D-6E8A-4147-A177-3AD203B41FA5}">
                      <a16:colId xmlns:a16="http://schemas.microsoft.com/office/drawing/2014/main" val="235893282"/>
                    </a:ext>
                  </a:extLst>
                </a:gridCol>
                <a:gridCol w="1718706">
                  <a:extLst>
                    <a:ext uri="{9D8B030D-6E8A-4147-A177-3AD203B41FA5}">
                      <a16:colId xmlns:a16="http://schemas.microsoft.com/office/drawing/2014/main" val="152103896"/>
                    </a:ext>
                  </a:extLst>
                </a:gridCol>
                <a:gridCol w="4074292">
                  <a:extLst>
                    <a:ext uri="{9D8B030D-6E8A-4147-A177-3AD203B41FA5}">
                      <a16:colId xmlns:a16="http://schemas.microsoft.com/office/drawing/2014/main" val="3555018107"/>
                    </a:ext>
                  </a:extLst>
                </a:gridCol>
              </a:tblGrid>
              <a:tr h="96517">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339909099"/>
                  </a:ext>
                </a:extLst>
              </a:tr>
              <a:tr h="373118">
                <a:tc rowSpan="7">
                  <a:txBody>
                    <a:bodyPr/>
                    <a:lstStyle/>
                    <a:p>
                      <a:pPr algn="ctr">
                        <a:lnSpc>
                          <a:spcPct val="107000"/>
                        </a:lnSpc>
                        <a:spcAft>
                          <a:spcPts val="1200"/>
                        </a:spcAft>
                      </a:pPr>
                      <a:r>
                        <a:rPr lang="es-CO" sz="1200" kern="1200" dirty="0" smtClean="0">
                          <a:solidFill>
                            <a:schemeClr val="tx1"/>
                          </a:solidFill>
                          <a:effectLst/>
                          <a:latin typeface="+mn-lt"/>
                          <a:ea typeface="+mn-ea"/>
                          <a:cs typeface="+mn-cs"/>
                        </a:rPr>
                        <a:t>La transferencia actual de recursos por parte de la Nación (Aportes establecidos en el artículo 86 de la Ley 30 de 1992) no cubre el 100% del presupuesto de operación de la Universidad.</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0F2A4"/>
                    </a:solidFill>
                  </a:tcPr>
                </a:tc>
                <a:tc>
                  <a:txBody>
                    <a:bodyPr/>
                    <a:lstStyle/>
                    <a:p>
                      <a:pPr>
                        <a:lnSpc>
                          <a:spcPct val="107000"/>
                        </a:lnSpc>
                        <a:spcAft>
                          <a:spcPts val="0"/>
                        </a:spcAft>
                      </a:pPr>
                      <a:r>
                        <a:rPr lang="es-CO" sz="850" kern="1200" dirty="0">
                          <a:solidFill>
                            <a:schemeClr val="tx1"/>
                          </a:solidFill>
                          <a:effectLst/>
                          <a:latin typeface="+mn-lt"/>
                          <a:ea typeface="+mn-ea"/>
                          <a:cs typeface="+mn-cs"/>
                        </a:rPr>
                        <a:t>1. El aporte de la Transferencia de la Nación al presupuesto institucional no reconoce el crecimiento y desarrollo de la Universidad, al indexarse con el IPC.</a:t>
                      </a:r>
                    </a:p>
                  </a:txBody>
                  <a:tcPr marL="44450" marR="44450" marT="0" marB="0" anchor="ctr">
                    <a:solidFill>
                      <a:srgbClr val="F0F2A4"/>
                    </a:solidFill>
                  </a:tcPr>
                </a:tc>
                <a:tc>
                  <a:txBody>
                    <a:bodyPr/>
                    <a:lstStyle/>
                    <a:p>
                      <a:pPr>
                        <a:lnSpc>
                          <a:spcPct val="107000"/>
                        </a:lnSpc>
                        <a:spcAft>
                          <a:spcPts val="800"/>
                        </a:spcAft>
                      </a:pPr>
                      <a:r>
                        <a:rPr lang="es-CO" sz="850" kern="1200">
                          <a:solidFill>
                            <a:schemeClr val="tx1"/>
                          </a:solidFill>
                          <a:effectLst/>
                          <a:latin typeface="+mn-lt"/>
                          <a:ea typeface="+mn-ea"/>
                          <a:cs typeface="+mn-cs"/>
                        </a:rPr>
                        <a:t>1.1. Crecimiento de la Institución en número de programas, estudiantes, docentes, administrativos, infraestructura física y tecnológica, y en la oferta de servicios prestados.</a:t>
                      </a:r>
                      <a:br>
                        <a:rPr lang="es-CO" sz="850" kern="1200">
                          <a:solidFill>
                            <a:schemeClr val="tx1"/>
                          </a:solidFill>
                          <a:effectLst/>
                          <a:latin typeface="+mn-lt"/>
                          <a:ea typeface="+mn-ea"/>
                          <a:cs typeface="+mn-cs"/>
                        </a:rPr>
                      </a:br>
                      <a:r>
                        <a:rPr lang="es-CO" sz="850" kern="1200">
                          <a:solidFill>
                            <a:schemeClr val="tx1"/>
                          </a:solidFill>
                          <a:effectLst/>
                          <a:latin typeface="+mn-lt"/>
                          <a:ea typeface="+mn-ea"/>
                          <a:cs typeface="+mn-cs"/>
                        </a:rPr>
                        <a:t>1.2. Aporte al cumplimiento de las metas y políticas del sector Educación</a:t>
                      </a:r>
                      <a:br>
                        <a:rPr lang="es-CO" sz="850" kern="1200">
                          <a:solidFill>
                            <a:schemeClr val="tx1"/>
                          </a:solidFill>
                          <a:effectLst/>
                          <a:latin typeface="+mn-lt"/>
                          <a:ea typeface="+mn-ea"/>
                          <a:cs typeface="+mn-cs"/>
                        </a:rPr>
                      </a:br>
                      <a:r>
                        <a:rPr lang="es-CO" sz="850" kern="1200">
                          <a:solidFill>
                            <a:schemeClr val="tx1"/>
                          </a:solidFill>
                          <a:effectLst/>
                          <a:latin typeface="+mn-lt"/>
                          <a:ea typeface="+mn-ea"/>
                          <a:cs typeface="+mn-cs"/>
                        </a:rPr>
                        <a:t>1.3. Crecimiento de la canasta de educación superior por encima del IPC</a:t>
                      </a:r>
                      <a:br>
                        <a:rPr lang="es-CO" sz="850" kern="1200">
                          <a:solidFill>
                            <a:schemeClr val="tx1"/>
                          </a:solidFill>
                          <a:effectLst/>
                          <a:latin typeface="+mn-lt"/>
                          <a:ea typeface="+mn-ea"/>
                          <a:cs typeface="+mn-cs"/>
                        </a:rPr>
                      </a:br>
                      <a:r>
                        <a:rPr lang="es-CO" sz="850" kern="1200">
                          <a:solidFill>
                            <a:schemeClr val="tx1"/>
                          </a:solidFill>
                          <a:effectLst/>
                          <a:latin typeface="+mn-lt"/>
                          <a:ea typeface="+mn-ea"/>
                          <a:cs typeface="+mn-cs"/>
                        </a:rPr>
                        <a:t>1.4. Mayor población estudiantil que incrementa la demanda de apoyos socioeconómicos, y programas de acompañamiento psicosocial, de inclusión y equidad.</a:t>
                      </a:r>
                      <a:br>
                        <a:rPr lang="es-CO" sz="850" kern="1200">
                          <a:solidFill>
                            <a:schemeClr val="tx1"/>
                          </a:solidFill>
                          <a:effectLst/>
                          <a:latin typeface="+mn-lt"/>
                          <a:ea typeface="+mn-ea"/>
                          <a:cs typeface="+mn-cs"/>
                        </a:rPr>
                      </a:br>
                      <a:r>
                        <a:rPr lang="es-CO" sz="850" kern="1200">
                          <a:solidFill>
                            <a:schemeClr val="tx1"/>
                          </a:solidFill>
                          <a:effectLst/>
                          <a:latin typeface="+mn-lt"/>
                          <a:ea typeface="+mn-ea"/>
                          <a:cs typeface="+mn-cs"/>
                        </a:rPr>
                        <a:t>1.5. Transformación de Universidad de docencia a una Universidad con investigación, innovación y transferencia de conocimiento</a:t>
                      </a:r>
                      <a:br>
                        <a:rPr lang="es-CO" sz="850" kern="1200">
                          <a:solidFill>
                            <a:schemeClr val="tx1"/>
                          </a:solidFill>
                          <a:effectLst/>
                          <a:latin typeface="+mn-lt"/>
                          <a:ea typeface="+mn-ea"/>
                          <a:cs typeface="+mn-cs"/>
                        </a:rPr>
                      </a:br>
                      <a:r>
                        <a:rPr lang="es-CO" sz="850" kern="1200">
                          <a:solidFill>
                            <a:schemeClr val="tx1"/>
                          </a:solidFill>
                          <a:effectLst/>
                          <a:latin typeface="+mn-lt"/>
                          <a:ea typeface="+mn-ea"/>
                          <a:cs typeface="+mn-cs"/>
                        </a:rPr>
                        <a:t>1.6 Universidad de carácter global (Internacionalización)</a:t>
                      </a:r>
                    </a:p>
                  </a:txBody>
                  <a:tcPr marL="44450" marR="44450" marT="0" marB="0" anchor="ctr">
                    <a:solidFill>
                      <a:srgbClr val="F0F2A4"/>
                    </a:solidFill>
                  </a:tcPr>
                </a:tc>
                <a:extLst>
                  <a:ext uri="{0D108BD9-81ED-4DB2-BD59-A6C34878D82A}">
                    <a16:rowId xmlns:a16="http://schemas.microsoft.com/office/drawing/2014/main" val="3885958664"/>
                  </a:ext>
                </a:extLst>
              </a:tr>
              <a:tr h="0">
                <a:tc vMerge="1">
                  <a:txBody>
                    <a:bodyPr/>
                    <a:lstStyle/>
                    <a:p>
                      <a:endParaRPr lang="es-CO"/>
                    </a:p>
                  </a:txBody>
                  <a:tcPr/>
                </a:tc>
                <a:tc>
                  <a:txBody>
                    <a:bodyPr/>
                    <a:lstStyle/>
                    <a:p>
                      <a:pPr>
                        <a:lnSpc>
                          <a:spcPct val="107000"/>
                        </a:lnSpc>
                        <a:spcAft>
                          <a:spcPts val="800"/>
                        </a:spcAft>
                      </a:pPr>
                      <a:r>
                        <a:rPr lang="es-CO" sz="850" kern="1200" dirty="0">
                          <a:solidFill>
                            <a:schemeClr val="tx1"/>
                          </a:solidFill>
                          <a:effectLst/>
                          <a:latin typeface="+mn-lt"/>
                          <a:ea typeface="+mn-ea"/>
                          <a:cs typeface="+mn-cs"/>
                        </a:rPr>
                        <a:t>2. Expedición de normatividad por parte del Gobierno,  de obligatorio cumplimiento que impacta la financiación de la Universidad, sin el reconocimiento de recursos permanentes al presupuesto para atenderlas.</a:t>
                      </a:r>
                    </a:p>
                  </a:txBody>
                  <a:tcPr marL="44450" marR="44450" marT="0" marB="0" anchor="ctr">
                    <a:solidFill>
                      <a:srgbClr val="F0F2A4"/>
                    </a:solidFill>
                  </a:tcPr>
                </a:tc>
                <a:tc>
                  <a:txBody>
                    <a:bodyPr/>
                    <a:lstStyle/>
                    <a:p>
                      <a:pPr>
                        <a:lnSpc>
                          <a:spcPct val="107000"/>
                        </a:lnSpc>
                        <a:spcAft>
                          <a:spcPts val="800"/>
                        </a:spcAft>
                      </a:pPr>
                      <a:r>
                        <a:rPr lang="es-CO" sz="850" kern="1200" dirty="0">
                          <a:solidFill>
                            <a:schemeClr val="tx1"/>
                          </a:solidFill>
                          <a:effectLst/>
                          <a:latin typeface="+mn-lt"/>
                          <a:ea typeface="+mn-ea"/>
                          <a:cs typeface="+mn-cs"/>
                        </a:rPr>
                        <a:t>2.1.  Negociaciones para la mejoras en los sistemas de vinculación del personal docente y administrativo</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2.2. Atención de necesidades de la población a través de normas que generan disminución en los ingresos.</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2.3 Regulación de otros sectores cuya implementación requiere más recursos.</a:t>
                      </a:r>
                    </a:p>
                  </a:txBody>
                  <a:tcPr marL="44450" marR="44450" marT="0" marB="0" anchor="ctr">
                    <a:solidFill>
                      <a:srgbClr val="F0F2A4"/>
                    </a:solidFill>
                  </a:tcPr>
                </a:tc>
                <a:extLst>
                  <a:ext uri="{0D108BD9-81ED-4DB2-BD59-A6C34878D82A}">
                    <a16:rowId xmlns:a16="http://schemas.microsoft.com/office/drawing/2014/main" val="3629240127"/>
                  </a:ext>
                </a:extLst>
              </a:tr>
              <a:tr h="506603">
                <a:tc vMerge="1">
                  <a:txBody>
                    <a:bodyPr/>
                    <a:lstStyle/>
                    <a:p>
                      <a:endParaRPr lang="es-CO"/>
                    </a:p>
                  </a:txBody>
                  <a:tcPr/>
                </a:tc>
                <a:tc>
                  <a:txBody>
                    <a:bodyPr/>
                    <a:lstStyle/>
                    <a:p>
                      <a:pPr>
                        <a:lnSpc>
                          <a:spcPct val="107000"/>
                        </a:lnSpc>
                        <a:spcAft>
                          <a:spcPts val="800"/>
                        </a:spcAft>
                      </a:pPr>
                      <a:r>
                        <a:rPr lang="es-CO" sz="850" kern="1200" dirty="0">
                          <a:solidFill>
                            <a:schemeClr val="tx1"/>
                          </a:solidFill>
                          <a:effectLst/>
                          <a:latin typeface="+mn-lt"/>
                          <a:ea typeface="+mn-ea"/>
                          <a:cs typeface="+mn-cs"/>
                        </a:rPr>
                        <a:t>3. El crecimiento y desarrollo de la Institución requiere cada vez de mayores recursos.</a:t>
                      </a:r>
                    </a:p>
                  </a:txBody>
                  <a:tcPr marL="44450" marR="44450" marT="0" marB="0" anchor="ctr">
                    <a:solidFill>
                      <a:srgbClr val="F0F2A4"/>
                    </a:solidFill>
                  </a:tcPr>
                </a:tc>
                <a:tc>
                  <a:txBody>
                    <a:bodyPr/>
                    <a:lstStyle/>
                    <a:p>
                      <a:pPr>
                        <a:lnSpc>
                          <a:spcPct val="107000"/>
                        </a:lnSpc>
                        <a:spcAft>
                          <a:spcPts val="800"/>
                        </a:spcAft>
                      </a:pPr>
                      <a:r>
                        <a:rPr lang="es-CO" sz="850" kern="1200" dirty="0">
                          <a:solidFill>
                            <a:schemeClr val="tx1"/>
                          </a:solidFill>
                          <a:effectLst/>
                          <a:latin typeface="+mn-lt"/>
                          <a:ea typeface="+mn-ea"/>
                          <a:cs typeface="+mn-cs"/>
                        </a:rPr>
                        <a:t>3.1 Crecimiento de la Institución en número de programas, estudiantes, docentes, administrativos, infraestructura física y tecnológica, y en la oferta de servicios prestados.</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3.2 Ampliación de alcance de las funciones de las instituciones en del sector educación superior (Exigencias del sector)</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3.3 Sistemas de aseguramiento de la calidad, planes de internacionalización, en el marco de los procesos de globalización, entre otros.</a:t>
                      </a:r>
                    </a:p>
                  </a:txBody>
                  <a:tcPr marL="44450" marR="44450" marT="0" marB="0" anchor="ctr">
                    <a:solidFill>
                      <a:srgbClr val="F0F2A4"/>
                    </a:solidFill>
                  </a:tcPr>
                </a:tc>
                <a:extLst>
                  <a:ext uri="{0D108BD9-81ED-4DB2-BD59-A6C34878D82A}">
                    <a16:rowId xmlns:a16="http://schemas.microsoft.com/office/drawing/2014/main" val="1512064968"/>
                  </a:ext>
                </a:extLst>
              </a:tr>
              <a:tr h="96517">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C6CA1C"/>
                    </a:solidFill>
                  </a:tcPr>
                </a:tc>
                <a:extLst>
                  <a:ext uri="{0D108BD9-81ED-4DB2-BD59-A6C34878D82A}">
                    <a16:rowId xmlns:a16="http://schemas.microsoft.com/office/drawing/2014/main" val="1890901300"/>
                  </a:ext>
                </a:extLst>
              </a:tr>
              <a:tr h="434231">
                <a:tc vMerge="1">
                  <a:txBody>
                    <a:bodyPr/>
                    <a:lstStyle/>
                    <a:p>
                      <a:endParaRPr lang="es-CO"/>
                    </a:p>
                  </a:txBody>
                  <a:tcPr/>
                </a:tc>
                <a:tc>
                  <a:txBody>
                    <a:bodyPr/>
                    <a:lstStyle/>
                    <a:p>
                      <a:pPr marL="0" algn="l" defTabSz="914400" rtl="0" eaLnBrk="1" latinLnBrk="0" hangingPunct="1">
                        <a:lnSpc>
                          <a:spcPct val="107000"/>
                        </a:lnSpc>
                        <a:spcAft>
                          <a:spcPts val="800"/>
                        </a:spcAft>
                      </a:pPr>
                      <a:r>
                        <a:rPr lang="es-CO" sz="850" kern="1200" dirty="0">
                          <a:solidFill>
                            <a:schemeClr val="tx1"/>
                          </a:solidFill>
                          <a:effectLst/>
                          <a:latin typeface="+mn-lt"/>
                          <a:ea typeface="+mn-ea"/>
                          <a:cs typeface="+mn-cs"/>
                        </a:rPr>
                        <a:t>1. Continua disminución de la participación de las transferencias de la Nación en la composición del presupuesto total de la institución.</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850" kern="1200" dirty="0">
                          <a:solidFill>
                            <a:schemeClr val="tx1"/>
                          </a:solidFill>
                          <a:effectLst/>
                          <a:latin typeface="+mn-lt"/>
                          <a:ea typeface="+mn-ea"/>
                          <a:cs typeface="+mn-cs"/>
                        </a:rPr>
                        <a:t>1.1  Nueva priorización de los gastos, dejando rezagados algunos de ellos, especialmente temas de ampliación de capacidades, de laboratorios, tecnología, entre otras inversiones.</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1.2 Incremento en las propuestas de generación de recursos propios.</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1.3  Necesidad de implementación de estrategias de inversión financiera para la generación de recursos.</a:t>
                      </a:r>
                    </a:p>
                  </a:txBody>
                  <a:tcPr marL="44450" marR="44450" marT="0" marB="0" anchor="ctr">
                    <a:solidFill>
                      <a:srgbClr val="F0F2A4"/>
                    </a:solidFill>
                  </a:tcPr>
                </a:tc>
                <a:extLst>
                  <a:ext uri="{0D108BD9-81ED-4DB2-BD59-A6C34878D82A}">
                    <a16:rowId xmlns:a16="http://schemas.microsoft.com/office/drawing/2014/main" val="404011323"/>
                  </a:ext>
                </a:extLst>
              </a:tr>
              <a:tr h="289487">
                <a:tc vMerge="1">
                  <a:txBody>
                    <a:bodyPr/>
                    <a:lstStyle/>
                    <a:p>
                      <a:endParaRPr lang="es-CO"/>
                    </a:p>
                  </a:txBody>
                  <a:tcPr/>
                </a:tc>
                <a:tc>
                  <a:txBody>
                    <a:bodyPr/>
                    <a:lstStyle/>
                    <a:p>
                      <a:pPr marL="0" algn="l" defTabSz="914400" rtl="0" eaLnBrk="1" latinLnBrk="0" hangingPunct="1">
                        <a:lnSpc>
                          <a:spcPct val="107000"/>
                        </a:lnSpc>
                        <a:spcAft>
                          <a:spcPts val="800"/>
                        </a:spcAft>
                      </a:pPr>
                      <a:r>
                        <a:rPr lang="es-CO" sz="850" kern="1200">
                          <a:solidFill>
                            <a:schemeClr val="tx1"/>
                          </a:solidFill>
                          <a:effectLst/>
                          <a:latin typeface="+mn-lt"/>
                          <a:ea typeface="+mn-ea"/>
                          <a:cs typeface="+mn-cs"/>
                        </a:rPr>
                        <a:t>2. Desplazamientos de recursos para atender los compromisos de las normas, desfinanciando gastos planeados y programados. </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850" kern="1200" dirty="0">
                          <a:solidFill>
                            <a:schemeClr val="tx1"/>
                          </a:solidFill>
                          <a:effectLst/>
                          <a:latin typeface="+mn-lt"/>
                          <a:ea typeface="+mn-ea"/>
                          <a:cs typeface="+mn-cs"/>
                        </a:rPr>
                        <a:t>2.1 Implementación de nuevos modelos de contratación que permita atender las necesidades a menor costo.</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2.2 Congelamiento de los recursos que se destinan a temas que no se constituyan como urgentes.</a:t>
                      </a:r>
                    </a:p>
                  </a:txBody>
                  <a:tcPr marL="44450" marR="44450" marT="0" marB="0" anchor="ctr">
                    <a:solidFill>
                      <a:srgbClr val="F0F2A4"/>
                    </a:solidFill>
                  </a:tcPr>
                </a:tc>
                <a:extLst>
                  <a:ext uri="{0D108BD9-81ED-4DB2-BD59-A6C34878D82A}">
                    <a16:rowId xmlns:a16="http://schemas.microsoft.com/office/drawing/2014/main" val="195748172"/>
                  </a:ext>
                </a:extLst>
              </a:tr>
              <a:tr h="434231">
                <a:tc vMerge="1">
                  <a:txBody>
                    <a:bodyPr/>
                    <a:lstStyle/>
                    <a:p>
                      <a:endParaRPr lang="es-CO"/>
                    </a:p>
                  </a:txBody>
                  <a:tcPr/>
                </a:tc>
                <a:tc>
                  <a:txBody>
                    <a:bodyPr/>
                    <a:lstStyle/>
                    <a:p>
                      <a:pPr marL="0" algn="l" defTabSz="914400" rtl="0" eaLnBrk="1" latinLnBrk="0" hangingPunct="1">
                        <a:lnSpc>
                          <a:spcPct val="107000"/>
                        </a:lnSpc>
                        <a:spcAft>
                          <a:spcPts val="800"/>
                        </a:spcAft>
                      </a:pPr>
                      <a:r>
                        <a:rPr lang="es-CO" sz="850" kern="1200">
                          <a:solidFill>
                            <a:schemeClr val="tx1"/>
                          </a:solidFill>
                          <a:effectLst/>
                          <a:latin typeface="+mn-lt"/>
                          <a:ea typeface="+mn-ea"/>
                          <a:cs typeface="+mn-cs"/>
                        </a:rPr>
                        <a:t>3. Requerimientos de recursos adicionales para ampliar la capacidad institucional y dar respuesta a los nuevos retos que no pueden ser atendidos</a:t>
                      </a:r>
                    </a:p>
                  </a:txBody>
                  <a:tcPr marL="44450" marR="44450" marT="0" marB="0" anchor="ctr">
                    <a:solidFill>
                      <a:srgbClr val="F0F2A4"/>
                    </a:solidFill>
                  </a:tcPr>
                </a:tc>
                <a:tc>
                  <a:txBody>
                    <a:bodyPr/>
                    <a:lstStyle/>
                    <a:p>
                      <a:pPr marL="0" algn="l" defTabSz="914400" rtl="0" eaLnBrk="1" latinLnBrk="0" hangingPunct="1">
                        <a:lnSpc>
                          <a:spcPct val="107000"/>
                        </a:lnSpc>
                        <a:spcAft>
                          <a:spcPts val="800"/>
                        </a:spcAft>
                      </a:pPr>
                      <a:r>
                        <a:rPr lang="es-CO" sz="850" kern="1200" dirty="0">
                          <a:solidFill>
                            <a:schemeClr val="tx1"/>
                          </a:solidFill>
                          <a:effectLst/>
                          <a:latin typeface="+mn-lt"/>
                          <a:ea typeface="+mn-ea"/>
                          <a:cs typeface="+mn-cs"/>
                        </a:rPr>
                        <a:t>3.1 Estructura de Personal docente y administrativo no acorde a los requerimientos de hoy</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3.2 Obsolescencia de equipamiento para la docencia y la investigación.</a:t>
                      </a:r>
                      <a:br>
                        <a:rPr lang="es-CO" sz="850" kern="1200" dirty="0">
                          <a:solidFill>
                            <a:schemeClr val="tx1"/>
                          </a:solidFill>
                          <a:effectLst/>
                          <a:latin typeface="+mn-lt"/>
                          <a:ea typeface="+mn-ea"/>
                          <a:cs typeface="+mn-cs"/>
                        </a:rPr>
                      </a:br>
                      <a:r>
                        <a:rPr lang="es-CO" sz="850" kern="1200" dirty="0">
                          <a:solidFill>
                            <a:schemeClr val="tx1"/>
                          </a:solidFill>
                          <a:effectLst/>
                          <a:latin typeface="+mn-lt"/>
                          <a:ea typeface="+mn-ea"/>
                          <a:cs typeface="+mn-cs"/>
                        </a:rPr>
                        <a:t>3.3 Planes austeros para temas distintos a gastos de personal y relacionados con condiciones de calidad de la institución (internacionalización, renovación tecnológica, extensión, entre otros.)</a:t>
                      </a:r>
                    </a:p>
                  </a:txBody>
                  <a:tcPr marL="44450" marR="44450" marT="0" marB="0" anchor="ctr">
                    <a:solidFill>
                      <a:srgbClr val="F0F2A4"/>
                    </a:solidFill>
                  </a:tcPr>
                </a:tc>
                <a:extLst>
                  <a:ext uri="{0D108BD9-81ED-4DB2-BD59-A6C34878D82A}">
                    <a16:rowId xmlns:a16="http://schemas.microsoft.com/office/drawing/2014/main" val="932312539"/>
                  </a:ext>
                </a:extLst>
              </a:tr>
            </a:tbl>
          </a:graphicData>
        </a:graphic>
      </p:graphicFrame>
      <p:sp>
        <p:nvSpPr>
          <p:cNvPr id="7" name="Rectángulo 6"/>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33. </a:t>
            </a:r>
            <a:r>
              <a:rPr lang="es-CO" sz="800" dirty="0">
                <a:solidFill>
                  <a:schemeClr val="bg1">
                    <a:lumMod val="50000"/>
                  </a:schemeClr>
                </a:solidFill>
                <a:latin typeface="Arial Rounded MT Bold" panose="020F0704030504030204" pitchFamily="34" charset="0"/>
              </a:rPr>
              <a:t>Gestión y sostenibilidad de recursos</a:t>
            </a:r>
          </a:p>
        </p:txBody>
      </p:sp>
    </p:spTree>
    <p:extLst>
      <p:ext uri="{BB962C8B-B14F-4D97-AF65-F5344CB8AC3E}">
        <p14:creationId xmlns:p14="http://schemas.microsoft.com/office/powerpoint/2010/main" val="1706658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6"/>
          <p:cNvGrpSpPr/>
          <p:nvPr/>
        </p:nvGrpSpPr>
        <p:grpSpPr>
          <a:xfrm>
            <a:off x="2191038" y="412377"/>
            <a:ext cx="6450938" cy="661471"/>
            <a:chOff x="4690885" y="1471730"/>
            <a:chExt cx="6531887" cy="1104489"/>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12"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Descripción del proyecto</a:t>
              </a:r>
              <a:endParaRPr lang="es-CO" sz="2800" b="1" dirty="0">
                <a:solidFill>
                  <a:schemeClr val="bg2">
                    <a:lumMod val="50000"/>
                  </a:schemeClr>
                </a:solidFill>
              </a:endParaRPr>
            </a:p>
          </p:txBody>
        </p:sp>
      </p:grpSp>
      <p:graphicFrame>
        <p:nvGraphicFramePr>
          <p:cNvPr id="13" name="3 Diagrama"/>
          <p:cNvGraphicFramePr/>
          <p:nvPr>
            <p:extLst>
              <p:ext uri="{D42A27DB-BD31-4B8C-83A1-F6EECF244321}">
                <p14:modId xmlns:p14="http://schemas.microsoft.com/office/powerpoint/2010/main" val="2852634895"/>
              </p:ext>
            </p:extLst>
          </p:nvPr>
        </p:nvGraphicFramePr>
        <p:xfrm>
          <a:off x="3943560" y="1282125"/>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54024" y="2108941"/>
            <a:ext cx="3505200" cy="3139321"/>
          </a:xfrm>
          <a:prstGeom prst="rect">
            <a:avLst/>
          </a:prstGeom>
        </p:spPr>
        <p:txBody>
          <a:bodyPr wrap="square">
            <a:spAutoFit/>
          </a:bodyPr>
          <a:lstStyle/>
          <a:p>
            <a:pPr algn="just"/>
            <a:r>
              <a:rPr lang="es-CO" dirty="0"/>
              <a:t>Este proyecto busca direccionar esfuerzos para la gestión de recursos ante el Gobierno Central y otras entidades gubernamentales, la búsqueda de fuentes de financiación alternas y el seguimiento a normas que impacten la financiación a fin de garantizar la sostenibilidad institucional y apalancar su desarrollo.</a:t>
            </a:r>
          </a:p>
        </p:txBody>
      </p:sp>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33. </a:t>
            </a:r>
            <a:r>
              <a:rPr lang="es-CO" sz="800" dirty="0">
                <a:solidFill>
                  <a:schemeClr val="bg1">
                    <a:lumMod val="50000"/>
                  </a:schemeClr>
                </a:solidFill>
                <a:latin typeface="Arial Rounded MT Bold" panose="020F0704030504030204" pitchFamily="34" charset="0"/>
              </a:rPr>
              <a:t>Gestión y sostenibilidad de recursos</a:t>
            </a:r>
          </a:p>
        </p:txBody>
      </p:sp>
    </p:spTree>
    <p:extLst>
      <p:ext uri="{BB962C8B-B14F-4D97-AF65-F5344CB8AC3E}">
        <p14:creationId xmlns:p14="http://schemas.microsoft.com/office/powerpoint/2010/main" val="3496878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Objetivos del proyecto</a:t>
              </a:r>
              <a:endParaRPr lang="es-CO" sz="2800" b="1" dirty="0">
                <a:solidFill>
                  <a:schemeClr val="bg2">
                    <a:lumMod val="50000"/>
                  </a:schemeClr>
                </a:solidFill>
              </a:endParaRPr>
            </a:p>
          </p:txBody>
        </p:sp>
      </p:grpSp>
      <p:sp>
        <p:nvSpPr>
          <p:cNvPr id="5"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General</a:t>
            </a:r>
            <a:endParaRPr lang="es-CO" dirty="0">
              <a:solidFill>
                <a:schemeClr val="bg2">
                  <a:lumMod val="50000"/>
                </a:schemeClr>
              </a:solidFill>
            </a:endParaRPr>
          </a:p>
        </p:txBody>
      </p:sp>
      <p:sp>
        <p:nvSpPr>
          <p:cNvPr id="6" name="TextBox 12"/>
          <p:cNvSpPr txBox="1">
            <a:spLocks/>
          </p:cNvSpPr>
          <p:nvPr/>
        </p:nvSpPr>
        <p:spPr>
          <a:xfrm>
            <a:off x="171070" y="3076451"/>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chemeClr val="bg2">
                    <a:lumMod val="50000"/>
                  </a:schemeClr>
                </a:solidFill>
              </a:rPr>
              <a:t>Específicos</a:t>
            </a:r>
            <a:endParaRPr lang="es-CO" dirty="0">
              <a:solidFill>
                <a:schemeClr val="bg2">
                  <a:lumMod val="50000"/>
                </a:schemeClr>
              </a:solidFill>
            </a:endParaRPr>
          </a:p>
        </p:txBody>
      </p:sp>
      <p:sp>
        <p:nvSpPr>
          <p:cNvPr id="7" name="Rectángulo 6"/>
          <p:cNvSpPr/>
          <p:nvPr/>
        </p:nvSpPr>
        <p:spPr>
          <a:xfrm>
            <a:off x="229612" y="1823906"/>
            <a:ext cx="7855431" cy="1200329"/>
          </a:xfrm>
          <a:prstGeom prst="rect">
            <a:avLst/>
          </a:prstGeom>
        </p:spPr>
        <p:txBody>
          <a:bodyPr wrap="square">
            <a:spAutoFit/>
          </a:bodyPr>
          <a:lstStyle/>
          <a:p>
            <a:pPr algn="just"/>
            <a:r>
              <a:rPr lang="es-CO" sz="1750" dirty="0"/>
              <a:t>Garantizar la sostenibilidad institucional y apalancar su desarrollo a través de la gestión de recursos ante el Gobierno Central y otras entidades gubernamentales, la búsqueda de fuentes de financiación alternas y el seguimiento a proyectos de ley y decretos que impacten la financiación institucional.</a:t>
            </a:r>
          </a:p>
        </p:txBody>
      </p:sp>
      <p:sp>
        <p:nvSpPr>
          <p:cNvPr id="8" name="Rectángulo 7"/>
          <p:cNvSpPr/>
          <p:nvPr/>
        </p:nvSpPr>
        <p:spPr>
          <a:xfrm>
            <a:off x="260156" y="3766604"/>
            <a:ext cx="7708528" cy="2031325"/>
          </a:xfrm>
          <a:prstGeom prst="rect">
            <a:avLst/>
          </a:prstGeom>
        </p:spPr>
        <p:txBody>
          <a:bodyPr wrap="square">
            <a:spAutoFit/>
          </a:bodyPr>
          <a:lstStyle/>
          <a:p>
            <a:pPr marL="285750" lvl="0" indent="-285750" algn="just">
              <a:buFont typeface="Wingdings" panose="05000000000000000000" pitchFamily="2" charset="2"/>
              <a:buChar char="Ø"/>
            </a:pPr>
            <a:r>
              <a:rPr lang="es-CO" dirty="0"/>
              <a:t>Gestionar ante el Gobierno Central, MEN, MINHCP entre otros entes gubernamentales, mayores recursos para la </a:t>
            </a:r>
            <a:r>
              <a:rPr lang="es-CO" dirty="0" smtClean="0"/>
              <a:t>Universidad.</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Realizar </a:t>
            </a:r>
            <a:r>
              <a:rPr lang="es-CO" dirty="0"/>
              <a:t>seguimiento a proyectos de ley, decretos entre otros de origen externo que impactan el presupuesto de la </a:t>
            </a:r>
            <a:r>
              <a:rPr lang="es-CO" dirty="0" smtClean="0"/>
              <a:t>Universidad.</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Gestionar </a:t>
            </a:r>
            <a:r>
              <a:rPr lang="es-CO" dirty="0"/>
              <a:t>fuentes de financiación alternas.</a:t>
            </a:r>
          </a:p>
        </p:txBody>
      </p:sp>
      <p:sp>
        <p:nvSpPr>
          <p:cNvPr id="10" name="Rectángulo 9"/>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33. </a:t>
            </a:r>
            <a:r>
              <a:rPr lang="es-CO" sz="800" dirty="0">
                <a:solidFill>
                  <a:schemeClr val="bg1">
                    <a:lumMod val="50000"/>
                  </a:schemeClr>
                </a:solidFill>
                <a:latin typeface="Arial Rounded MT Bold" panose="020F0704030504030204" pitchFamily="34" charset="0"/>
              </a:rPr>
              <a:t>Gestión y sostenibilidad de recursos</a:t>
            </a:r>
          </a:p>
        </p:txBody>
      </p:sp>
    </p:spTree>
    <p:extLst>
      <p:ext uri="{BB962C8B-B14F-4D97-AF65-F5344CB8AC3E}">
        <p14:creationId xmlns:p14="http://schemas.microsoft.com/office/powerpoint/2010/main" val="411941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6"/>
          <p:cNvGrpSpPr/>
          <p:nvPr/>
        </p:nvGrpSpPr>
        <p:grpSpPr>
          <a:xfrm>
            <a:off x="2191038" y="412377"/>
            <a:ext cx="6450938" cy="661471"/>
            <a:chOff x="4690885" y="1471730"/>
            <a:chExt cx="6531887" cy="1104489"/>
          </a:xfrm>
        </p:grpSpPr>
        <p:sp>
          <p:nvSpPr>
            <p:cNvPr id="3"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2">
                    <a:lumMod val="50000"/>
                  </a:schemeClr>
                </a:solidFill>
              </a:endParaRPr>
            </a:p>
          </p:txBody>
        </p:sp>
        <p:sp>
          <p:nvSpPr>
            <p:cNvPr id="4"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chemeClr val="bg2">
                      <a:lumMod val="50000"/>
                    </a:schemeClr>
                  </a:solidFill>
                </a:rPr>
                <a:t>Planes operativos</a:t>
              </a:r>
              <a:endParaRPr lang="es-CO" sz="2800" b="1" dirty="0">
                <a:solidFill>
                  <a:schemeClr val="bg2">
                    <a:lumMod val="50000"/>
                  </a:schemeClr>
                </a:solidFill>
              </a:endParaRPr>
            </a:p>
          </p:txBody>
        </p:sp>
      </p:grpSp>
      <p:graphicFrame>
        <p:nvGraphicFramePr>
          <p:cNvPr id="6" name="Tabla 5"/>
          <p:cNvGraphicFramePr>
            <a:graphicFrameLocks noGrp="1"/>
          </p:cNvGraphicFramePr>
          <p:nvPr>
            <p:extLst>
              <p:ext uri="{D42A27DB-BD31-4B8C-83A1-F6EECF244321}">
                <p14:modId xmlns:p14="http://schemas.microsoft.com/office/powerpoint/2010/main" val="606597097"/>
              </p:ext>
            </p:extLst>
          </p:nvPr>
        </p:nvGraphicFramePr>
        <p:xfrm>
          <a:off x="286151" y="1407448"/>
          <a:ext cx="7369708" cy="4653408"/>
        </p:xfrm>
        <a:graphic>
          <a:graphicData uri="http://schemas.openxmlformats.org/drawingml/2006/table">
            <a:tbl>
              <a:tblPr firstRow="1" firstCol="1" bandRow="1">
                <a:tableStyleId>{5940675A-B579-460E-94D1-54222C63F5DA}</a:tableStyleId>
              </a:tblPr>
              <a:tblGrid>
                <a:gridCol w="2402508">
                  <a:extLst>
                    <a:ext uri="{9D8B030D-6E8A-4147-A177-3AD203B41FA5}">
                      <a16:colId xmlns:a16="http://schemas.microsoft.com/office/drawing/2014/main" val="622973615"/>
                    </a:ext>
                  </a:extLst>
                </a:gridCol>
                <a:gridCol w="4967200">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Gestión de recursos para funcionamiento e inversión</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Actualización de los estudios e informes en aspectos presupuestales y financieros de la UTP y demás Universidades Públicas. Participación en escenarios para la gestión de nuevos recursos y conservación de los existentes. Envío de solicitudes formales al MEN, MINHCP, entre otros. Presentación de propuestas encaminadas a la financiación y sostenibilidad de la UTP y demás Universidades Públicas.</a:t>
                      </a:r>
                      <a:r>
                        <a:rPr lang="es-CO" sz="1400" b="1" kern="1200" dirty="0" smtClean="0">
                          <a:solidFill>
                            <a:schemeClr val="tx1"/>
                          </a:solidFill>
                          <a:effectLst/>
                          <a:latin typeface="+mn-lt"/>
                          <a:ea typeface="+mn-ea"/>
                          <a:cs typeface="+mn-cs"/>
                        </a:rPr>
                        <a:t>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0F2A4"/>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Monitoreo a Proyectos de ley de impacto financiero</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Seguimiento a través del Congreso de la República, ASCUN y otros organismos de proyectos de ley que impacten la financiación de la UTP y demás universidades públicas. Participación en escenarios de debate de nuevas reglamentaciones que impacten la financiación de la UTP y demás universidades públicas y representaciones en diferentes espacios nacionales como SUE, ASCUN, RENATA, entre otros; los cuales facilitan la gestión de recursos y permiten fortalecer la participación de la Universidad. 	</a:t>
                      </a:r>
                      <a:endParaRPr lang="es-CO" sz="12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878799799"/>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Gestión de fuentes de financiación alternativas</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C6CA1C"/>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Seguimiento a la gestión de recursos propios a través de la estrategia de proyectos especiales de docencia, investigación y extensión. Seguimiento al número de proyectos especiales de docencia, investigación y extensión activos durante </a:t>
                      </a:r>
                      <a:r>
                        <a:rPr lang="es-CO" sz="1400" kern="1200" smtClean="0">
                          <a:solidFill>
                            <a:schemeClr val="tx1"/>
                          </a:solidFill>
                          <a:effectLst/>
                          <a:latin typeface="+mn-lt"/>
                          <a:ea typeface="+mn-ea"/>
                          <a:cs typeface="+mn-cs"/>
                        </a:rPr>
                        <a:t>la vigencia.</a:t>
                      </a:r>
                      <a:r>
                        <a:rPr lang="es-CO" sz="1400" kern="1200" dirty="0" smtClean="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txBody>
                  <a:tcPr marL="32592" marR="32592" marT="0" marB="0" anchor="ctr">
                    <a:solidFill>
                      <a:srgbClr val="F0F2A4"/>
                    </a:solidFill>
                  </a:tcPr>
                </a:tc>
                <a:extLst>
                  <a:ext uri="{0D108BD9-81ED-4DB2-BD59-A6C34878D82A}">
                    <a16:rowId xmlns:a16="http://schemas.microsoft.com/office/drawing/2014/main" val="375563162"/>
                  </a:ext>
                </a:extLst>
              </a:tr>
            </a:tbl>
          </a:graphicData>
        </a:graphic>
      </p:graphicFrame>
      <p:sp>
        <p:nvSpPr>
          <p:cNvPr id="8" name="Rectángulo 7"/>
          <p:cNvSpPr/>
          <p:nvPr/>
        </p:nvSpPr>
        <p:spPr>
          <a:xfrm rot="16200000">
            <a:off x="6633738" y="3424361"/>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33. </a:t>
            </a:r>
            <a:r>
              <a:rPr lang="es-CO" sz="800" dirty="0">
                <a:solidFill>
                  <a:schemeClr val="bg1">
                    <a:lumMod val="50000"/>
                  </a:schemeClr>
                </a:solidFill>
                <a:latin typeface="Arial Rounded MT Bold" panose="020F0704030504030204" pitchFamily="34" charset="0"/>
              </a:rPr>
              <a:t>Gestión y sostenibilidad de recursos</a:t>
            </a:r>
          </a:p>
        </p:txBody>
      </p:sp>
    </p:spTree>
    <p:extLst>
      <p:ext uri="{BB962C8B-B14F-4D97-AF65-F5344CB8AC3E}">
        <p14:creationId xmlns:p14="http://schemas.microsoft.com/office/powerpoint/2010/main" val="769704289"/>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4120</TotalTime>
  <Words>1350</Words>
  <Application>Microsoft Office PowerPoint</Application>
  <PresentationFormat>Presentación en pantalla (4:3)</PresentationFormat>
  <Paragraphs>77</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586</cp:revision>
  <cp:lastPrinted>2017-05-16T14:27:28Z</cp:lastPrinted>
  <dcterms:created xsi:type="dcterms:W3CDTF">2017-03-06T22:18:18Z</dcterms:created>
  <dcterms:modified xsi:type="dcterms:W3CDTF">2024-03-21T20:44:38Z</dcterms:modified>
</cp:coreProperties>
</file>