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4" r:id="rId2"/>
    <p:sldId id="265" r:id="rId3"/>
    <p:sldId id="266" r:id="rId4"/>
    <p:sldId id="270" r:id="rId5"/>
    <p:sldId id="267" r:id="rId6"/>
    <p:sldId id="268" r:id="rId7"/>
    <p:sldId id="269" r:id="rId8"/>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2A4"/>
    <a:srgbClr val="C6CA1C"/>
    <a:srgbClr val="8B8E14"/>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8B8E14"/>
        </a:solidFill>
        <a:ln>
          <a:solidFill>
            <a:schemeClr val="accent5">
              <a:lumMod val="50000"/>
            </a:schemeClr>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8B8E14"/>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a:t>
          </a:r>
          <a:r>
            <a:rPr lang="es-CO" sz="1050" b="1" u="none" dirty="0" smtClean="0">
              <a:solidFill>
                <a:schemeClr val="tx2">
                  <a:lumMod val="50000"/>
                </a:schemeClr>
              </a:solidFill>
              <a:latin typeface="+mn-lt"/>
              <a:cs typeface="Khmer UI" panose="020B0502040204020203" pitchFamily="34" charset="0"/>
            </a:rPr>
            <a:t>: </a:t>
          </a:r>
          <a:r>
            <a:rPr lang="es-CO" sz="1050" dirty="0" smtClean="0"/>
            <a:t>Rectoría, Vicerrectoría Administrativa y Financiera, Centro de Recursos Informáticos y Educativos, Gestión de Tecnologías Informáticas y Sistemas de Información, Control Interno, Control Interno Disciplinario, Secretaría General, Gestión del Talento Humano, Vicerrectoría de Responsabilidad Social y Bienestar Universitario.</a:t>
          </a:r>
          <a:endParaRPr lang="es-CO" sz="2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8B8E14"/>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8B8E14"/>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a:t>
          </a:r>
          <a:r>
            <a:rPr lang="es-CO" sz="1050" b="1" u="none" dirty="0" smtClean="0">
              <a:solidFill>
                <a:schemeClr val="tx2">
                  <a:lumMod val="50000"/>
                </a:schemeClr>
              </a:solidFill>
              <a:latin typeface="+mn-lt"/>
              <a:cs typeface="Khmer UI" panose="020B0502040204020203" pitchFamily="34" charset="0"/>
            </a:rPr>
            <a:t> </a:t>
          </a:r>
          <a:r>
            <a:rPr lang="es-CO" sz="1050" dirty="0" smtClean="0"/>
            <a:t>Grupos de valor (comunidad universitaria y contexto)</a:t>
          </a:r>
          <a:endParaRPr lang="es-CO" sz="700" b="0" dirty="0">
            <a:latin typeface="+mn-lt"/>
          </a:endParaRPr>
        </a:p>
      </dgm:t>
    </dgm:pt>
    <dgm:pt modelId="{8741F14A-8A3A-4CE9-A4EC-A5E8CABEE01E}" type="parTrans" cxnId="{1BDA1869-1F10-4F09-9B7C-E4440C8A610B}">
      <dgm:prSet/>
      <dgm:spPr>
        <a:ln>
          <a:solidFill>
            <a:srgbClr val="8B8E14"/>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8B8E14"/>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ES" sz="1200" b="1" dirty="0" smtClean="0">
              <a:solidFill>
                <a:schemeClr val="tx2">
                  <a:lumMod val="50000"/>
                </a:schemeClr>
              </a:solidFill>
              <a:latin typeface="+mn-lt"/>
              <a:cs typeface="Khmer UI" panose="020B0502040204020203" pitchFamily="34" charset="0"/>
            </a:rPr>
            <a:t> </a:t>
          </a:r>
          <a:r>
            <a:rPr lang="es-CO" sz="1050" dirty="0" smtClean="0"/>
            <a:t>Red Institucional de veedurías del Risaralda</a:t>
          </a:r>
          <a:endParaRPr lang="es-ES" sz="1050" dirty="0"/>
        </a:p>
      </dgm:t>
    </dgm:pt>
    <dgm:pt modelId="{32CA2B84-E3B2-40CF-8DC7-4B5119850B6B}" type="parTrans" cxnId="{CF4167F8-C89B-4EB1-8990-42F3FF232973}">
      <dgm:prSet/>
      <dgm:spPr>
        <a:ln>
          <a:solidFill>
            <a:srgbClr val="8B8E14"/>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69711" custScaleY="151499">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71667" custScaleY="93616">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72984" custScaleY="92554">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3175" y="618481"/>
          <a:ext cx="2172072" cy="626741"/>
        </a:xfrm>
        <a:prstGeom prst="roundRect">
          <a:avLst>
            <a:gd name="adj" fmla="val 10000"/>
          </a:avLst>
        </a:prstGeom>
        <a:solidFill>
          <a:srgbClr val="8B8E14"/>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1532" y="636838"/>
        <a:ext cx="2135358" cy="590027"/>
      </dsp:txXfrm>
    </dsp:sp>
    <dsp:sp modelId="{107B593D-2B7E-47A1-B237-2D44EE17772E}">
      <dsp:nvSpPr>
        <dsp:cNvPr id="0" name=""/>
        <dsp:cNvSpPr/>
      </dsp:nvSpPr>
      <dsp:spPr>
        <a:xfrm>
          <a:off x="220382" y="1245223"/>
          <a:ext cx="217207" cy="681339"/>
        </a:xfrm>
        <a:custGeom>
          <a:avLst/>
          <a:gdLst/>
          <a:ahLst/>
          <a:cxnLst/>
          <a:rect l="0" t="0" r="0" b="0"/>
          <a:pathLst>
            <a:path>
              <a:moveTo>
                <a:pt x="0" y="0"/>
              </a:moveTo>
              <a:lnTo>
                <a:pt x="0" y="681339"/>
              </a:lnTo>
              <a:lnTo>
                <a:pt x="217207" y="681339"/>
              </a:lnTo>
            </a:path>
          </a:pathLst>
        </a:custGeom>
        <a:noFill/>
        <a:ln w="12700" cap="flat" cmpd="sng" algn="ctr">
          <a:solidFill>
            <a:srgbClr val="8B8E14"/>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37590" y="1451809"/>
          <a:ext cx="3707411" cy="949506"/>
        </a:xfrm>
        <a:prstGeom prst="roundRect">
          <a:avLst>
            <a:gd name="adj" fmla="val 10000"/>
          </a:avLst>
        </a:prstGeom>
        <a:solidFill>
          <a:schemeClr val="lt1">
            <a:alpha val="90000"/>
            <a:hueOff val="0"/>
            <a:satOff val="0"/>
            <a:lumOff val="0"/>
            <a:alphaOff val="0"/>
          </a:schemeClr>
        </a:solidFill>
        <a:ln w="12700" cap="flat" cmpd="sng" algn="ctr">
          <a:solidFill>
            <a:srgbClr val="8B8E1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a:t>
          </a:r>
          <a:r>
            <a:rPr lang="es-CO" sz="1050" b="1" u="none" kern="1200" dirty="0" smtClean="0">
              <a:solidFill>
                <a:schemeClr val="tx2">
                  <a:lumMod val="50000"/>
                </a:schemeClr>
              </a:solidFill>
              <a:latin typeface="+mn-lt"/>
              <a:cs typeface="Khmer UI" panose="020B0502040204020203" pitchFamily="34" charset="0"/>
            </a:rPr>
            <a:t>: </a:t>
          </a:r>
          <a:r>
            <a:rPr lang="es-CO" sz="1050" kern="1200" dirty="0" smtClean="0"/>
            <a:t>Rectoría, Vicerrectoría Administrativa y Financiera, Centro de Recursos Informáticos y Educativos, Gestión de Tecnologías Informáticas y Sistemas de Información, Control Interno, Control Interno Disciplinario, Secretaría General, Gestión del Talento Humano, Vicerrectoría de Responsabilidad Social y Bienestar Universitario.</a:t>
          </a:r>
          <a:endParaRPr lang="es-CO" sz="200" b="0" kern="1200" dirty="0">
            <a:solidFill>
              <a:schemeClr val="tx2">
                <a:lumMod val="50000"/>
              </a:schemeClr>
            </a:solidFill>
            <a:latin typeface="+mn-lt"/>
            <a:cs typeface="Khmer UI" panose="020B0502040204020203" pitchFamily="34" charset="0"/>
          </a:endParaRPr>
        </a:p>
      </dsp:txBody>
      <dsp:txXfrm>
        <a:off x="465400" y="1479619"/>
        <a:ext cx="3651791" cy="893886"/>
      </dsp:txXfrm>
    </dsp:sp>
    <dsp:sp modelId="{94DEC999-591D-4E68-9D00-6890F125307D}">
      <dsp:nvSpPr>
        <dsp:cNvPr id="0" name=""/>
        <dsp:cNvSpPr/>
      </dsp:nvSpPr>
      <dsp:spPr>
        <a:xfrm>
          <a:off x="220382" y="1245223"/>
          <a:ext cx="217207" cy="1606143"/>
        </a:xfrm>
        <a:custGeom>
          <a:avLst/>
          <a:gdLst/>
          <a:ahLst/>
          <a:cxnLst/>
          <a:rect l="0" t="0" r="0" b="0"/>
          <a:pathLst>
            <a:path>
              <a:moveTo>
                <a:pt x="0" y="0"/>
              </a:moveTo>
              <a:lnTo>
                <a:pt x="0" y="1606143"/>
              </a:lnTo>
              <a:lnTo>
                <a:pt x="217207" y="1606143"/>
              </a:lnTo>
            </a:path>
          </a:pathLst>
        </a:custGeom>
        <a:noFill/>
        <a:ln w="12700" cap="flat" cmpd="sng" algn="ctr">
          <a:solidFill>
            <a:srgbClr val="8B8E14"/>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37590" y="2558002"/>
          <a:ext cx="3727025" cy="586730"/>
        </a:xfrm>
        <a:prstGeom prst="roundRect">
          <a:avLst>
            <a:gd name="adj" fmla="val 10000"/>
          </a:avLst>
        </a:prstGeom>
        <a:solidFill>
          <a:schemeClr val="lt1">
            <a:alpha val="90000"/>
            <a:hueOff val="0"/>
            <a:satOff val="0"/>
            <a:lumOff val="0"/>
            <a:alphaOff val="0"/>
          </a:schemeClr>
        </a:solidFill>
        <a:ln w="12700" cap="flat" cmpd="sng" algn="ctr">
          <a:solidFill>
            <a:srgbClr val="8B8E1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ES" sz="1200" b="1" kern="1200" dirty="0" smtClean="0">
              <a:solidFill>
                <a:schemeClr val="tx2">
                  <a:lumMod val="50000"/>
                </a:schemeClr>
              </a:solidFill>
              <a:latin typeface="+mn-lt"/>
              <a:cs typeface="Khmer UI" panose="020B0502040204020203" pitchFamily="34" charset="0"/>
            </a:rPr>
            <a:t> </a:t>
          </a:r>
          <a:r>
            <a:rPr lang="es-CO" sz="1050" kern="1200" dirty="0" smtClean="0"/>
            <a:t>Red Institucional de veedurías del Risaralda</a:t>
          </a:r>
          <a:endParaRPr lang="es-ES" sz="1050" kern="1200" dirty="0"/>
        </a:p>
      </dsp:txBody>
      <dsp:txXfrm>
        <a:off x="454775" y="2575187"/>
        <a:ext cx="3692655" cy="552360"/>
      </dsp:txXfrm>
    </dsp:sp>
    <dsp:sp modelId="{983EE482-34B4-4DDE-A5BB-56DAF2F5E8D4}">
      <dsp:nvSpPr>
        <dsp:cNvPr id="0" name=""/>
        <dsp:cNvSpPr/>
      </dsp:nvSpPr>
      <dsp:spPr>
        <a:xfrm>
          <a:off x="220382" y="1245223"/>
          <a:ext cx="217207" cy="2346231"/>
        </a:xfrm>
        <a:custGeom>
          <a:avLst/>
          <a:gdLst/>
          <a:ahLst/>
          <a:cxnLst/>
          <a:rect l="0" t="0" r="0" b="0"/>
          <a:pathLst>
            <a:path>
              <a:moveTo>
                <a:pt x="0" y="0"/>
              </a:moveTo>
              <a:lnTo>
                <a:pt x="0" y="2346231"/>
              </a:lnTo>
              <a:lnTo>
                <a:pt x="217207" y="2346231"/>
              </a:lnTo>
            </a:path>
          </a:pathLst>
        </a:custGeom>
        <a:noFill/>
        <a:ln w="12700" cap="flat" cmpd="sng" algn="ctr">
          <a:solidFill>
            <a:srgbClr val="8B8E14"/>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37590" y="3301417"/>
          <a:ext cx="3740232" cy="580074"/>
        </a:xfrm>
        <a:prstGeom prst="roundRect">
          <a:avLst>
            <a:gd name="adj" fmla="val 10000"/>
          </a:avLst>
        </a:prstGeom>
        <a:solidFill>
          <a:schemeClr val="lt1">
            <a:alpha val="90000"/>
            <a:hueOff val="0"/>
            <a:satOff val="0"/>
            <a:lumOff val="0"/>
            <a:alphaOff val="0"/>
          </a:schemeClr>
        </a:solidFill>
        <a:ln w="12700" cap="flat" cmpd="sng" algn="ctr">
          <a:solidFill>
            <a:srgbClr val="8B8E1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a:t>
          </a:r>
          <a:r>
            <a:rPr lang="es-CO" sz="1050" b="1" u="none" kern="1200" dirty="0" smtClean="0">
              <a:solidFill>
                <a:schemeClr val="tx2">
                  <a:lumMod val="50000"/>
                </a:schemeClr>
              </a:solidFill>
              <a:latin typeface="+mn-lt"/>
              <a:cs typeface="Khmer UI" panose="020B0502040204020203" pitchFamily="34" charset="0"/>
            </a:rPr>
            <a:t> </a:t>
          </a:r>
          <a:r>
            <a:rPr lang="es-CO" sz="1050" kern="1200" dirty="0" smtClean="0"/>
            <a:t>Grupos de valor (comunidad universitaria y contexto)</a:t>
          </a:r>
          <a:endParaRPr lang="es-CO" sz="700" b="0" kern="1200" dirty="0">
            <a:latin typeface="+mn-lt"/>
          </a:endParaRPr>
        </a:p>
      </dsp:txBody>
      <dsp:txXfrm>
        <a:off x="454580" y="3318407"/>
        <a:ext cx="3706252" cy="5460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19/03/2024</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19/03/2024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19/03/2024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19/03/2024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33438"/>
            <a:ext cx="985618" cy="957875"/>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19/03/2024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19/03/2024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19/03/2024</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19/03/2024</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19/03/2024</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19/03/2024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19/03/2024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19/03/2024</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7488" y="155334"/>
            <a:ext cx="2143235" cy="2082907"/>
          </a:xfrm>
          <a:prstGeom prst="rect">
            <a:avLst/>
          </a:prstGeom>
        </p:spPr>
      </p:pic>
      <p:pic>
        <p:nvPicPr>
          <p:cNvPr id="3" name="Imagen 2"/>
          <p:cNvPicPr>
            <a:picLocks noChangeAspect="1"/>
          </p:cNvPicPr>
          <p:nvPr/>
        </p:nvPicPr>
        <p:blipFill>
          <a:blip r:embed="rId3"/>
          <a:stretch>
            <a:fillRect/>
          </a:stretch>
        </p:blipFill>
        <p:spPr>
          <a:xfrm>
            <a:off x="794778" y="1047470"/>
            <a:ext cx="3409670" cy="570006"/>
          </a:xfrm>
          <a:prstGeom prst="rect">
            <a:avLst/>
          </a:prstGeom>
        </p:spPr>
      </p:pic>
      <p:pic>
        <p:nvPicPr>
          <p:cNvPr id="4" name="Imagen 3"/>
          <p:cNvPicPr>
            <a:picLocks noChangeAspect="1"/>
          </p:cNvPicPr>
          <p:nvPr/>
        </p:nvPicPr>
        <p:blipFill>
          <a:blip r:embed="rId4"/>
          <a:stretch>
            <a:fillRect/>
          </a:stretch>
        </p:blipFill>
        <p:spPr>
          <a:xfrm>
            <a:off x="545000" y="2534608"/>
            <a:ext cx="3659448" cy="1361763"/>
          </a:xfrm>
          <a:prstGeom prst="rect">
            <a:avLst/>
          </a:prstGeom>
        </p:spPr>
      </p:pic>
      <p:grpSp>
        <p:nvGrpSpPr>
          <p:cNvPr id="5" name="Group 106"/>
          <p:cNvGrpSpPr/>
          <p:nvPr/>
        </p:nvGrpSpPr>
        <p:grpSpPr>
          <a:xfrm>
            <a:off x="376521" y="3932225"/>
            <a:ext cx="3575848" cy="1088009"/>
            <a:chOff x="3812494" y="1454131"/>
            <a:chExt cx="7410278" cy="1122088"/>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7" name="TextBox 12"/>
            <p:cNvSpPr txBox="1"/>
            <p:nvPr/>
          </p:nvSpPr>
          <p:spPr>
            <a:xfrm>
              <a:off x="5486399" y="1564708"/>
              <a:ext cx="5736373" cy="952251"/>
            </a:xfrm>
            <a:prstGeom prst="rect">
              <a:avLst/>
            </a:prstGeom>
            <a:noFill/>
          </p:spPr>
          <p:txBody>
            <a:bodyPr wrap="square" rtlCol="0" anchor="ctr">
              <a:spAutoFit/>
            </a:bodyPr>
            <a:lstStyle/>
            <a:p>
              <a:r>
                <a:rPr lang="es-CO" b="1" dirty="0"/>
                <a:t>Proyecto</a:t>
              </a:r>
            </a:p>
            <a:p>
              <a:r>
                <a:rPr lang="es-CO" dirty="0" smtClean="0"/>
                <a:t>Transparencia, gobernanza y legalidad</a:t>
              </a:r>
              <a:endParaRPr lang="es-CO" dirty="0"/>
            </a:p>
          </p:txBody>
        </p:sp>
        <p:sp>
          <p:nvSpPr>
            <p:cNvPr id="8" name="Oval 102"/>
            <p:cNvSpPr>
              <a:spLocks noChangeAspect="1"/>
            </p:cNvSpPr>
            <p:nvPr/>
          </p:nvSpPr>
          <p:spPr>
            <a:xfrm>
              <a:off x="3812494" y="1454131"/>
              <a:ext cx="1726102" cy="1122088"/>
            </a:xfrm>
            <a:prstGeom prst="ellipse">
              <a:avLst/>
            </a:prstGeom>
            <a:solidFill>
              <a:srgbClr val="8B8E14"/>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38</a:t>
              </a:r>
              <a:endParaRPr lang="en-US" sz="2800" kern="0" dirty="0">
                <a:solidFill>
                  <a:schemeClr val="bg1"/>
                </a:solidFill>
                <a:latin typeface="Arial" pitchFamily="34" charset="0"/>
                <a:cs typeface="Arial" pitchFamily="34" charset="0"/>
              </a:endParaRPr>
            </a:p>
          </p:txBody>
        </p:sp>
      </p:grpSp>
      <p:pic>
        <p:nvPicPr>
          <p:cNvPr id="11" name="Imagen 10"/>
          <p:cNvPicPr/>
          <p:nvPr/>
        </p:nvPicPr>
        <p:blipFill>
          <a:blip r:embed="rId5"/>
          <a:stretch>
            <a:fillRect/>
          </a:stretch>
        </p:blipFill>
        <p:spPr>
          <a:xfrm>
            <a:off x="5316071" y="3406587"/>
            <a:ext cx="3370729" cy="3227295"/>
          </a:xfrm>
          <a:prstGeom prst="rect">
            <a:avLst/>
          </a:prstGeom>
          <a:ln>
            <a:noFill/>
          </a:ln>
          <a:effectLst>
            <a:outerShdw blurRad="190500" algn="tl" rotWithShape="0">
              <a:srgbClr val="000000">
                <a:alpha val="70000"/>
              </a:srgbClr>
            </a:outerShdw>
          </a:effectLst>
        </p:spPr>
      </p:pic>
      <p:sp>
        <p:nvSpPr>
          <p:cNvPr id="10" name="Rectángulo 9">
            <a:extLst>
              <a:ext uri="{FF2B5EF4-FFF2-40B4-BE49-F238E27FC236}">
                <a16:creationId xmlns:a16="http://schemas.microsoft.com/office/drawing/2014/main" id="{CFE0E246-5F80-4A2F-ACCE-0CB977473BE4}"/>
              </a:ext>
            </a:extLst>
          </p:cNvPr>
          <p:cNvSpPr/>
          <p:nvPr/>
        </p:nvSpPr>
        <p:spPr>
          <a:xfrm>
            <a:off x="280527" y="5289684"/>
            <a:ext cx="3278944" cy="131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s-CO" sz="1000" u="sng"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El portafolio de proyectos se construye de acuerdo con el horizonte de tiempo del período Rectoral (2020 -2023), por lo tanto, se proyectan las metas de los proyectos al año 2024 y una vez se cuente con el programa de gobierno 2024 - 2027 del Rector electo, se realizará el proceso de fortalecimiento del PDI y actualización/formulación de proyectos articulados al nuevo periodo Rectoral</a:t>
            </a:r>
            <a:r>
              <a:rPr lang="es-CO"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chemeClr val="bg2">
                      <a:lumMod val="50000"/>
                    </a:schemeClr>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2492605114"/>
              </p:ext>
            </p:extLst>
          </p:nvPr>
        </p:nvGraphicFramePr>
        <p:xfrm>
          <a:off x="187540" y="1255036"/>
          <a:ext cx="7468319" cy="5476346"/>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77130">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PDI2028 – GSI - 38</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686363448"/>
                  </a:ext>
                </a:extLst>
              </a:tr>
              <a:tr h="354259">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Planeación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877856177"/>
                  </a:ext>
                </a:extLst>
              </a:tr>
              <a:tr h="177130">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Gestión y sostenibilidad institucional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739004125"/>
                  </a:ext>
                </a:extLst>
              </a:tr>
              <a:tr h="272223">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Cultura de la Legalidad, la Transparencia, el Gobierno Corporativo y la Participación Ciudadana</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434544576"/>
                  </a:ext>
                </a:extLst>
              </a:tr>
              <a:tr h="267704">
                <a:tc rowSpan="2">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De apoyo - Administración institucional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617654418"/>
                  </a:ext>
                </a:extLst>
              </a:tr>
              <a:tr h="267704">
                <a:tc vMerge="1">
                  <a:txBody>
                    <a:bodyPr/>
                    <a:lstStyle/>
                    <a:p>
                      <a:endParaRPr lang="es-CO"/>
                    </a:p>
                  </a:txBody>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De evaluación y seguimiento - Aseguramiento de la calidad institucional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790000305"/>
                  </a:ext>
                </a:extLst>
              </a:tr>
              <a:tr h="133032">
                <a:tc rowSpan="2">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1. Misión y proyecto institucional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495133300"/>
                  </a:ext>
                </a:extLst>
              </a:tr>
              <a:tr h="398357">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10. Organización, gestión y administración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386315842"/>
                  </a:ext>
                </a:extLst>
              </a:tr>
              <a:tr h="1246557">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Rectoría</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Vicerrectoría Administrativa y Financiera</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Centro de Recursos Informáticos y Educativos</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Gestión de Tecnologías Informáticas y Sistemas de Información</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Control Interno</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Control Interno Disciplinario</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Secretaría General</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Gestión del Talento Humano</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Vicerrectoría de Responsabilidad Social y Bienestar Universitario</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339687320"/>
                  </a:ext>
                </a:extLst>
              </a:tr>
              <a:tr h="531388">
                <a:tc>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Transversal a todos los programas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082502029"/>
                  </a:ext>
                </a:extLst>
              </a:tr>
              <a:tr h="531388">
                <a:tc>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16. Promover sociedades justas, pacíficas e inclusivas</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171362131"/>
                  </a:ext>
                </a:extLst>
              </a:tr>
            </a:tbl>
          </a:graphicData>
        </a:graphic>
      </p:graphicFrame>
      <p:sp>
        <p:nvSpPr>
          <p:cNvPr id="8" name="Rectángulo 7"/>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38. Transparencia, gobernanza y legalidad</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726939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chemeClr val="bg2">
                    <a:lumMod val="50000"/>
                  </a:schemeClr>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chemeClr val="bg2">
                      <a:lumMod val="50000"/>
                    </a:schemeClr>
                  </a:solidFill>
                </a:rPr>
                <a:t>Identificación del problema, necesidad u oportunidad </a:t>
              </a:r>
              <a:endParaRPr lang="es-CO" sz="2500" b="1" dirty="0">
                <a:solidFill>
                  <a:schemeClr val="bg2">
                    <a:lumMod val="50000"/>
                  </a:schemeClr>
                </a:solidFill>
              </a:endParaRPr>
            </a:p>
          </p:txBody>
        </p:sp>
      </p:grpSp>
      <p:sp>
        <p:nvSpPr>
          <p:cNvPr id="2" name="Rectángulo 1"/>
          <p:cNvSpPr/>
          <p:nvPr/>
        </p:nvSpPr>
        <p:spPr>
          <a:xfrm>
            <a:off x="206189" y="1454591"/>
            <a:ext cx="7987554" cy="4154984"/>
          </a:xfrm>
          <a:prstGeom prst="rect">
            <a:avLst/>
          </a:prstGeom>
        </p:spPr>
        <p:txBody>
          <a:bodyPr wrap="square">
            <a:spAutoFit/>
          </a:bodyPr>
          <a:lstStyle/>
          <a:p>
            <a:pPr algn="just"/>
            <a:r>
              <a:rPr lang="es-CO" sz="2200" dirty="0"/>
              <a:t>La Universidad Tecnológica de Pereira, al ser una institución de carácter público, se debe a la sociedad, por lo cual requiere establecer y fortalecer mecanismos que permitan el fortalecimiento de la cultura de la legalidad, la transparencia, el gobierno corporativo y participación ciudadana como ejercicios permanentes de relacionamiento con los grupos de valor. Lo anterior dado a que, si bien se cuenta con un proceso sistémico que propende por este fin, la difusión del mismo debe ser de carácter permanente para que los diferentes grupos de valor tengan conocimiento de los diferentes canales que se han dispuesto para dar a conocer la gestión misional y como la institución se blinda para ejercer una cultura de la legalidad y contar con buenas prácticas de gobierno corporativo.</a:t>
            </a:r>
          </a:p>
        </p:txBody>
      </p:sp>
      <p:sp>
        <p:nvSpPr>
          <p:cNvPr id="7" name="Rectángulo 6"/>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38. Transparencia, gobernanza y legalidad</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2389907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chemeClr val="bg2">
                    <a:lumMod val="50000"/>
                  </a:schemeClr>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chemeClr val="bg2">
                      <a:lumMod val="50000"/>
                    </a:schemeClr>
                  </a:solidFill>
                </a:rPr>
                <a:t>Identificación del problema, necesidad u oportunidad </a:t>
              </a:r>
              <a:endParaRPr lang="es-CO" sz="2500" b="1" dirty="0">
                <a:solidFill>
                  <a:schemeClr val="bg2">
                    <a:lumMod val="50000"/>
                  </a:schemeClr>
                </a:solidFill>
              </a:endParaRPr>
            </a:p>
          </p:txBody>
        </p:sp>
      </p:grpSp>
      <p:graphicFrame>
        <p:nvGraphicFramePr>
          <p:cNvPr id="10" name="Tabla 9"/>
          <p:cNvGraphicFramePr>
            <a:graphicFrameLocks noGrp="1"/>
          </p:cNvGraphicFramePr>
          <p:nvPr>
            <p:extLst>
              <p:ext uri="{D42A27DB-BD31-4B8C-83A1-F6EECF244321}">
                <p14:modId xmlns:p14="http://schemas.microsoft.com/office/powerpoint/2010/main" val="3643092185"/>
              </p:ext>
            </p:extLst>
          </p:nvPr>
        </p:nvGraphicFramePr>
        <p:xfrm>
          <a:off x="268650" y="1676389"/>
          <a:ext cx="7575468" cy="4452050"/>
        </p:xfrm>
        <a:graphic>
          <a:graphicData uri="http://schemas.openxmlformats.org/drawingml/2006/table">
            <a:tbl>
              <a:tblPr firstRow="1" firstCol="1" bandRow="1">
                <a:tableStyleId>{5940675A-B579-460E-94D1-54222C63F5DA}</a:tableStyleId>
              </a:tblPr>
              <a:tblGrid>
                <a:gridCol w="1145371">
                  <a:extLst>
                    <a:ext uri="{9D8B030D-6E8A-4147-A177-3AD203B41FA5}">
                      <a16:colId xmlns:a16="http://schemas.microsoft.com/office/drawing/2014/main" val="235893282"/>
                    </a:ext>
                  </a:extLst>
                </a:gridCol>
                <a:gridCol w="2263747">
                  <a:extLst>
                    <a:ext uri="{9D8B030D-6E8A-4147-A177-3AD203B41FA5}">
                      <a16:colId xmlns:a16="http://schemas.microsoft.com/office/drawing/2014/main" val="152103896"/>
                    </a:ext>
                  </a:extLst>
                </a:gridCol>
                <a:gridCol w="4166350">
                  <a:extLst>
                    <a:ext uri="{9D8B030D-6E8A-4147-A177-3AD203B41FA5}">
                      <a16:colId xmlns:a16="http://schemas.microsoft.com/office/drawing/2014/main" val="3555018107"/>
                    </a:ext>
                  </a:extLst>
                </a:gridCol>
              </a:tblGrid>
              <a:tr h="0">
                <a:tc>
                  <a:txBody>
                    <a:bodyPr/>
                    <a:lstStyle/>
                    <a:p>
                      <a:pPr algn="ctr">
                        <a:lnSpc>
                          <a:spcPct val="107000"/>
                        </a:lnSpc>
                        <a:spcAft>
                          <a:spcPts val="0"/>
                        </a:spcAft>
                      </a:pPr>
                      <a:r>
                        <a:rPr lang="es-CO" sz="1000" b="1" dirty="0">
                          <a:effectLst/>
                        </a:rPr>
                        <a:t>Problema Central</a:t>
                      </a:r>
                      <a:endParaRPr lang="es-CO"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tc>
                  <a:txBody>
                    <a:bodyPr/>
                    <a:lstStyle/>
                    <a:p>
                      <a:pPr algn="ctr">
                        <a:lnSpc>
                          <a:spcPct val="107000"/>
                        </a:lnSpc>
                        <a:spcAft>
                          <a:spcPts val="0"/>
                        </a:spcAft>
                      </a:pPr>
                      <a:r>
                        <a:rPr lang="es-CO" sz="1000" b="1" dirty="0">
                          <a:effectLst/>
                        </a:rPr>
                        <a:t>Causas directas</a:t>
                      </a:r>
                      <a:endParaRPr lang="es-CO"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tc>
                  <a:txBody>
                    <a:bodyPr/>
                    <a:lstStyle/>
                    <a:p>
                      <a:pPr algn="ctr">
                        <a:lnSpc>
                          <a:spcPct val="107000"/>
                        </a:lnSpc>
                        <a:spcAft>
                          <a:spcPts val="0"/>
                        </a:spcAft>
                      </a:pPr>
                      <a:r>
                        <a:rPr lang="es-CO" sz="1000" b="1" dirty="0">
                          <a:effectLst/>
                        </a:rPr>
                        <a:t>Causas Indirectas</a:t>
                      </a:r>
                      <a:endParaRPr lang="es-CO"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extLst>
                  <a:ext uri="{0D108BD9-81ED-4DB2-BD59-A6C34878D82A}">
                    <a16:rowId xmlns:a16="http://schemas.microsoft.com/office/drawing/2014/main" val="1339909099"/>
                  </a:ext>
                </a:extLst>
              </a:tr>
              <a:tr h="373118">
                <a:tc rowSpan="7">
                  <a:txBody>
                    <a:bodyPr/>
                    <a:lstStyle/>
                    <a:p>
                      <a:pPr algn="ctr">
                        <a:lnSpc>
                          <a:spcPct val="107000"/>
                        </a:lnSpc>
                        <a:spcAft>
                          <a:spcPts val="1200"/>
                        </a:spcAft>
                      </a:pPr>
                      <a:r>
                        <a:rPr lang="es-CO" sz="1200" kern="1200" dirty="0" smtClean="0">
                          <a:solidFill>
                            <a:schemeClr val="tx1"/>
                          </a:solidFill>
                          <a:effectLst/>
                          <a:latin typeface="+mn-lt"/>
                          <a:ea typeface="+mn-ea"/>
                          <a:cs typeface="+mn-cs"/>
                        </a:rPr>
                        <a:t>Desaprovechamiento de los mecanismos que permitan el fortalecimiento de la cultura de la legalidad, la transparencia, el gobierno corporativo y participación ciudadana como ejercicios permanentes de relacionamiento con los grupos de valor.</a:t>
                      </a:r>
                      <a:endParaRPr lang="es-CO" sz="2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0F2A4"/>
                    </a:solidFill>
                  </a:tcPr>
                </a:tc>
                <a:tc>
                  <a:txBody>
                    <a:bodyPr/>
                    <a:lstStyle/>
                    <a:p>
                      <a:pPr algn="just">
                        <a:lnSpc>
                          <a:spcPct val="107000"/>
                        </a:lnSpc>
                        <a:spcAft>
                          <a:spcPts val="0"/>
                        </a:spcAft>
                      </a:pPr>
                      <a:r>
                        <a:rPr lang="es-CO" sz="1100" kern="1200" dirty="0">
                          <a:solidFill>
                            <a:schemeClr val="tx1"/>
                          </a:solidFill>
                          <a:effectLst/>
                          <a:latin typeface="+mn-lt"/>
                          <a:ea typeface="+mn-ea"/>
                          <a:cs typeface="+mn-cs"/>
                        </a:rPr>
                        <a:t>1. Falta de apropiación de los diferentes grupos de valor frente a los ejercicios de transparencia pasiva y activa, rendición de cuentas y control social..</a:t>
                      </a:r>
                    </a:p>
                  </a:txBody>
                  <a:tcPr marL="44450" marR="44450" marT="0" marB="0" anchor="ctr">
                    <a:solidFill>
                      <a:srgbClr val="F0F2A4"/>
                    </a:solidFill>
                  </a:tcPr>
                </a:tc>
                <a:tc>
                  <a:txBody>
                    <a:bodyPr/>
                    <a:lstStyle/>
                    <a:p>
                      <a:pPr>
                        <a:lnSpc>
                          <a:spcPct val="107000"/>
                        </a:lnSpc>
                        <a:spcAft>
                          <a:spcPts val="800"/>
                        </a:spcAft>
                      </a:pPr>
                      <a:r>
                        <a:rPr lang="es-CO" sz="1100" kern="1200">
                          <a:solidFill>
                            <a:schemeClr val="tx1"/>
                          </a:solidFill>
                          <a:effectLst/>
                          <a:latin typeface="+mn-lt"/>
                          <a:ea typeface="+mn-ea"/>
                          <a:cs typeface="+mn-cs"/>
                        </a:rPr>
                        <a:t>1.1 Falta de apropiación de los diferentes grupos de valor acerca de la gestión institucional.</a:t>
                      </a:r>
                    </a:p>
                  </a:txBody>
                  <a:tcPr marL="44450" marR="44450" marT="0" marB="0" anchor="ctr">
                    <a:solidFill>
                      <a:srgbClr val="F0F2A4"/>
                    </a:solidFill>
                  </a:tcPr>
                </a:tc>
                <a:extLst>
                  <a:ext uri="{0D108BD9-81ED-4DB2-BD59-A6C34878D82A}">
                    <a16:rowId xmlns:a16="http://schemas.microsoft.com/office/drawing/2014/main" val="3885958664"/>
                  </a:ext>
                </a:extLst>
              </a:tr>
              <a:tr h="373118">
                <a:tc vMerge="1">
                  <a:txBody>
                    <a:bodyPr/>
                    <a:lstStyle/>
                    <a:p>
                      <a:endParaRPr lang="es-CO"/>
                    </a:p>
                  </a:txBody>
                  <a:tcPr/>
                </a:tc>
                <a:tc>
                  <a:txBody>
                    <a:bodyPr/>
                    <a:lstStyle/>
                    <a:p>
                      <a:pPr algn="just">
                        <a:lnSpc>
                          <a:spcPct val="107000"/>
                        </a:lnSpc>
                        <a:spcAft>
                          <a:spcPts val="800"/>
                        </a:spcAft>
                      </a:pPr>
                      <a:r>
                        <a:rPr lang="es-CO" sz="1100" kern="1200">
                          <a:solidFill>
                            <a:schemeClr val="tx1"/>
                          </a:solidFill>
                          <a:effectLst/>
                          <a:latin typeface="+mn-lt"/>
                          <a:ea typeface="+mn-ea"/>
                          <a:cs typeface="+mn-cs"/>
                        </a:rPr>
                        <a:t>2. Necesidad de fortalecer las buenas prácticas corporativas con los diferentes grupos de valor de la universidad.</a:t>
                      </a:r>
                    </a:p>
                  </a:txBody>
                  <a:tcPr marL="44450" marR="44450" marT="0" marB="0" anchor="ctr">
                    <a:solidFill>
                      <a:srgbClr val="F0F2A4"/>
                    </a:solidFill>
                  </a:tcPr>
                </a:tc>
                <a:tc>
                  <a:txBody>
                    <a:bodyPr/>
                    <a:lstStyle/>
                    <a:p>
                      <a:pPr>
                        <a:lnSpc>
                          <a:spcPct val="107000"/>
                        </a:lnSpc>
                        <a:spcAft>
                          <a:spcPts val="800"/>
                        </a:spcAft>
                      </a:pPr>
                      <a:r>
                        <a:rPr lang="es-CO" sz="1100" kern="1200">
                          <a:solidFill>
                            <a:schemeClr val="tx1"/>
                          </a:solidFill>
                          <a:effectLst/>
                          <a:latin typeface="+mn-lt"/>
                          <a:ea typeface="+mn-ea"/>
                          <a:cs typeface="+mn-cs"/>
                        </a:rPr>
                        <a:t>2.1 Necesidad de articulación a los lineamientos establecidos en el PACTO de Colombia con la OCDE</a:t>
                      </a:r>
                    </a:p>
                  </a:txBody>
                  <a:tcPr marL="44450" marR="44450" marT="0" marB="0" anchor="ctr">
                    <a:solidFill>
                      <a:srgbClr val="F0F2A4"/>
                    </a:solidFill>
                  </a:tcPr>
                </a:tc>
                <a:extLst>
                  <a:ext uri="{0D108BD9-81ED-4DB2-BD59-A6C34878D82A}">
                    <a16:rowId xmlns:a16="http://schemas.microsoft.com/office/drawing/2014/main" val="335412981"/>
                  </a:ext>
                </a:extLst>
              </a:tr>
              <a:tr h="0">
                <a:tc vMerge="1">
                  <a:txBody>
                    <a:bodyPr/>
                    <a:lstStyle/>
                    <a:p>
                      <a:endParaRPr lang="es-CO"/>
                    </a:p>
                  </a:txBody>
                  <a:tcPr/>
                </a:tc>
                <a:tc>
                  <a:txBody>
                    <a:bodyPr/>
                    <a:lstStyle/>
                    <a:p>
                      <a:pPr algn="just">
                        <a:lnSpc>
                          <a:spcPct val="107000"/>
                        </a:lnSpc>
                        <a:spcAft>
                          <a:spcPts val="800"/>
                        </a:spcAft>
                      </a:pPr>
                      <a:r>
                        <a:rPr lang="es-CO" sz="1100" kern="1200" dirty="0">
                          <a:solidFill>
                            <a:schemeClr val="tx1"/>
                          </a:solidFill>
                          <a:effectLst/>
                          <a:latin typeface="+mn-lt"/>
                          <a:ea typeface="+mn-ea"/>
                          <a:cs typeface="+mn-cs"/>
                        </a:rPr>
                        <a:t>3. Cambios en la normatividad frente a los requerimientos nacionales referente a la Atención al Ciudadano</a:t>
                      </a:r>
                    </a:p>
                  </a:txBody>
                  <a:tcPr marL="44450" marR="44450" marT="0" marB="0" anchor="ctr">
                    <a:solidFill>
                      <a:srgbClr val="F0F2A4"/>
                    </a:solidFill>
                  </a:tcPr>
                </a:tc>
                <a:tc>
                  <a:txBody>
                    <a:bodyPr/>
                    <a:lstStyle/>
                    <a:p>
                      <a:pPr>
                        <a:lnSpc>
                          <a:spcPct val="107000"/>
                        </a:lnSpc>
                        <a:spcAft>
                          <a:spcPts val="800"/>
                        </a:spcAft>
                      </a:pPr>
                      <a:r>
                        <a:rPr lang="es-CO" sz="1100" kern="1200" dirty="0">
                          <a:solidFill>
                            <a:schemeClr val="tx1"/>
                          </a:solidFill>
                          <a:effectLst/>
                          <a:latin typeface="+mn-lt"/>
                          <a:ea typeface="+mn-ea"/>
                          <a:cs typeface="+mn-cs"/>
                        </a:rPr>
                        <a:t>3.1 Cambios en la dinámica institucional que requiere canales efectivos y actualizados de información </a:t>
                      </a:r>
                      <a:br>
                        <a:rPr lang="es-CO" sz="1100" kern="1200" dirty="0">
                          <a:solidFill>
                            <a:schemeClr val="tx1"/>
                          </a:solidFill>
                          <a:effectLst/>
                          <a:latin typeface="+mn-lt"/>
                          <a:ea typeface="+mn-ea"/>
                          <a:cs typeface="+mn-cs"/>
                        </a:rPr>
                      </a:br>
                      <a:r>
                        <a:rPr lang="es-CO" sz="1100" kern="1200" dirty="0">
                          <a:solidFill>
                            <a:schemeClr val="tx1"/>
                          </a:solidFill>
                          <a:effectLst/>
                          <a:latin typeface="+mn-lt"/>
                          <a:ea typeface="+mn-ea"/>
                          <a:cs typeface="+mn-cs"/>
                        </a:rPr>
                        <a:t>3.2 Baja apropiación de los canales de difusión institucionales para adquirir información oficial por parte de los grupos valor.</a:t>
                      </a:r>
                    </a:p>
                  </a:txBody>
                  <a:tcPr marL="44450" marR="44450" marT="0" marB="0" anchor="ctr">
                    <a:solidFill>
                      <a:srgbClr val="F0F2A4"/>
                    </a:solidFill>
                  </a:tcPr>
                </a:tc>
                <a:extLst>
                  <a:ext uri="{0D108BD9-81ED-4DB2-BD59-A6C34878D82A}">
                    <a16:rowId xmlns:a16="http://schemas.microsoft.com/office/drawing/2014/main" val="3629240127"/>
                  </a:ext>
                </a:extLst>
              </a:tr>
              <a:tr h="96517">
                <a:tc vMerge="1">
                  <a:txBody>
                    <a:bodyPr/>
                    <a:lstStyle/>
                    <a:p>
                      <a:endParaRPr lang="es-CO"/>
                    </a:p>
                  </a:txBody>
                  <a:tcPr/>
                </a:tc>
                <a:tc>
                  <a:txBody>
                    <a:bodyPr/>
                    <a:lstStyle/>
                    <a:p>
                      <a:pPr algn="ctr">
                        <a:lnSpc>
                          <a:spcPct val="107000"/>
                        </a:lnSpc>
                        <a:spcAft>
                          <a:spcPts val="0"/>
                        </a:spcAft>
                      </a:pPr>
                      <a:r>
                        <a:rPr lang="es-CO" sz="1000" b="1" dirty="0">
                          <a:effectLst/>
                        </a:rPr>
                        <a:t>Efectos directos</a:t>
                      </a:r>
                      <a:endParaRPr lang="es-CO"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tc>
                  <a:txBody>
                    <a:bodyPr/>
                    <a:lstStyle/>
                    <a:p>
                      <a:pPr algn="ctr">
                        <a:lnSpc>
                          <a:spcPct val="107000"/>
                        </a:lnSpc>
                        <a:spcAft>
                          <a:spcPts val="0"/>
                        </a:spcAft>
                      </a:pPr>
                      <a:r>
                        <a:rPr lang="es-CO" sz="1000" b="1" dirty="0">
                          <a:effectLst/>
                        </a:rPr>
                        <a:t>Efectos indirectos</a:t>
                      </a:r>
                      <a:endParaRPr lang="es-CO"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extLst>
                  <a:ext uri="{0D108BD9-81ED-4DB2-BD59-A6C34878D82A}">
                    <a16:rowId xmlns:a16="http://schemas.microsoft.com/office/drawing/2014/main" val="1890901300"/>
                  </a:ext>
                </a:extLst>
              </a:tr>
              <a:tr h="434231">
                <a:tc vMerge="1">
                  <a:txBody>
                    <a:bodyPr/>
                    <a:lstStyle/>
                    <a:p>
                      <a:endParaRPr lang="es-CO"/>
                    </a:p>
                  </a:txBody>
                  <a:tcPr/>
                </a:tc>
                <a:tc>
                  <a:txBody>
                    <a:bodyPr/>
                    <a:lstStyle/>
                    <a:p>
                      <a:pPr>
                        <a:lnSpc>
                          <a:spcPct val="107000"/>
                        </a:lnSpc>
                        <a:spcAft>
                          <a:spcPts val="0"/>
                        </a:spcAft>
                      </a:pPr>
                      <a:r>
                        <a:rPr lang="es-CO" sz="1100" kern="1200">
                          <a:solidFill>
                            <a:schemeClr val="tx1"/>
                          </a:solidFill>
                          <a:effectLst/>
                          <a:latin typeface="+mn-lt"/>
                          <a:ea typeface="+mn-ea"/>
                          <a:cs typeface="+mn-cs"/>
                        </a:rPr>
                        <a:t>1. Incumplimiento por parte de la Universidad en la estrategia de rendición de cuentas</a:t>
                      </a:r>
                    </a:p>
                  </a:txBody>
                  <a:tcPr marL="44450" marR="44450" marT="0" marB="0" anchor="ctr">
                    <a:solidFill>
                      <a:srgbClr val="F0F2A4"/>
                    </a:solidFill>
                  </a:tcPr>
                </a:tc>
                <a:tc>
                  <a:txBody>
                    <a:bodyPr/>
                    <a:lstStyle/>
                    <a:p>
                      <a:pPr>
                        <a:lnSpc>
                          <a:spcPct val="107000"/>
                        </a:lnSpc>
                        <a:spcAft>
                          <a:spcPts val="800"/>
                        </a:spcAft>
                      </a:pPr>
                      <a:r>
                        <a:rPr lang="es-CO" sz="1100" kern="1200">
                          <a:solidFill>
                            <a:schemeClr val="tx1"/>
                          </a:solidFill>
                          <a:effectLst/>
                          <a:latin typeface="+mn-lt"/>
                          <a:ea typeface="+mn-ea"/>
                          <a:cs typeface="+mn-cs"/>
                        </a:rPr>
                        <a:t>1.1 Bajo conocimiento de los grupos de valor acerca de la gestión institucional.</a:t>
                      </a:r>
                      <a:br>
                        <a:rPr lang="es-CO" sz="1100" kern="1200">
                          <a:solidFill>
                            <a:schemeClr val="tx1"/>
                          </a:solidFill>
                          <a:effectLst/>
                          <a:latin typeface="+mn-lt"/>
                          <a:ea typeface="+mn-ea"/>
                          <a:cs typeface="+mn-cs"/>
                        </a:rPr>
                      </a:br>
                      <a:r>
                        <a:rPr lang="es-CO" sz="1100" kern="1200">
                          <a:solidFill>
                            <a:schemeClr val="tx1"/>
                          </a:solidFill>
                          <a:effectLst/>
                          <a:latin typeface="+mn-lt"/>
                          <a:ea typeface="+mn-ea"/>
                          <a:cs typeface="+mn-cs"/>
                        </a:rPr>
                        <a:t>1.2 Percepción negativa acerca de la gestión institucional.</a:t>
                      </a:r>
                    </a:p>
                  </a:txBody>
                  <a:tcPr marL="44450" marR="44450" marT="0" marB="0" anchor="ctr">
                    <a:solidFill>
                      <a:srgbClr val="F0F2A4"/>
                    </a:solidFill>
                  </a:tcPr>
                </a:tc>
                <a:extLst>
                  <a:ext uri="{0D108BD9-81ED-4DB2-BD59-A6C34878D82A}">
                    <a16:rowId xmlns:a16="http://schemas.microsoft.com/office/drawing/2014/main" val="404011323"/>
                  </a:ext>
                </a:extLst>
              </a:tr>
              <a:tr h="434231">
                <a:tc vMerge="1">
                  <a:txBody>
                    <a:bodyPr/>
                    <a:lstStyle/>
                    <a:p>
                      <a:endParaRPr lang="es-CO"/>
                    </a:p>
                  </a:txBody>
                  <a:tcPr/>
                </a:tc>
                <a:tc>
                  <a:txBody>
                    <a:bodyPr/>
                    <a:lstStyle/>
                    <a:p>
                      <a:pPr>
                        <a:lnSpc>
                          <a:spcPct val="107000"/>
                        </a:lnSpc>
                        <a:spcAft>
                          <a:spcPts val="800"/>
                        </a:spcAft>
                      </a:pPr>
                      <a:r>
                        <a:rPr lang="es-CO" sz="1100" kern="1200">
                          <a:solidFill>
                            <a:schemeClr val="tx1"/>
                          </a:solidFill>
                          <a:effectLst/>
                          <a:latin typeface="+mn-lt"/>
                          <a:ea typeface="+mn-ea"/>
                          <a:cs typeface="+mn-cs"/>
                        </a:rPr>
                        <a:t>2. No fortalecimiento de las fortalecer las buenas prácticas corporativas con los diferentes grupos de valor de la universidad.</a:t>
                      </a:r>
                    </a:p>
                  </a:txBody>
                  <a:tcPr marL="44450" marR="44450" marT="0" marB="0" anchor="ctr">
                    <a:solidFill>
                      <a:srgbClr val="F0F2A4"/>
                    </a:solidFill>
                  </a:tcPr>
                </a:tc>
                <a:tc>
                  <a:txBody>
                    <a:bodyPr/>
                    <a:lstStyle/>
                    <a:p>
                      <a:pPr>
                        <a:lnSpc>
                          <a:spcPct val="107000"/>
                        </a:lnSpc>
                        <a:spcAft>
                          <a:spcPts val="800"/>
                        </a:spcAft>
                      </a:pPr>
                      <a:r>
                        <a:rPr lang="es-CO" sz="1100" kern="1200">
                          <a:solidFill>
                            <a:schemeClr val="tx1"/>
                          </a:solidFill>
                          <a:effectLst/>
                          <a:latin typeface="+mn-lt"/>
                          <a:ea typeface="+mn-ea"/>
                          <a:cs typeface="+mn-cs"/>
                        </a:rPr>
                        <a:t>2.1 Bajo conocimiento de los grupos de valor acerca de la gestión institucional.</a:t>
                      </a:r>
                      <a:br>
                        <a:rPr lang="es-CO" sz="1100" kern="1200">
                          <a:solidFill>
                            <a:schemeClr val="tx1"/>
                          </a:solidFill>
                          <a:effectLst/>
                          <a:latin typeface="+mn-lt"/>
                          <a:ea typeface="+mn-ea"/>
                          <a:cs typeface="+mn-cs"/>
                        </a:rPr>
                      </a:br>
                      <a:r>
                        <a:rPr lang="es-CO" sz="1100" kern="1200">
                          <a:solidFill>
                            <a:schemeClr val="tx1"/>
                          </a:solidFill>
                          <a:effectLst/>
                          <a:latin typeface="+mn-lt"/>
                          <a:ea typeface="+mn-ea"/>
                          <a:cs typeface="+mn-cs"/>
                        </a:rPr>
                        <a:t>2.2 Percepción negativa acerca de la gestión institucional.</a:t>
                      </a:r>
                    </a:p>
                  </a:txBody>
                  <a:tcPr marL="44450" marR="44450" marT="0" marB="0" anchor="ctr">
                    <a:solidFill>
                      <a:srgbClr val="F0F2A4"/>
                    </a:solidFill>
                  </a:tcPr>
                </a:tc>
                <a:extLst>
                  <a:ext uri="{0D108BD9-81ED-4DB2-BD59-A6C34878D82A}">
                    <a16:rowId xmlns:a16="http://schemas.microsoft.com/office/drawing/2014/main" val="3464617823"/>
                  </a:ext>
                </a:extLst>
              </a:tr>
              <a:tr h="289487">
                <a:tc vMerge="1">
                  <a:txBody>
                    <a:bodyPr/>
                    <a:lstStyle/>
                    <a:p>
                      <a:endParaRPr lang="es-CO"/>
                    </a:p>
                  </a:txBody>
                  <a:tcPr/>
                </a:tc>
                <a:tc>
                  <a:txBody>
                    <a:bodyPr/>
                    <a:lstStyle/>
                    <a:p>
                      <a:pPr>
                        <a:lnSpc>
                          <a:spcPct val="107000"/>
                        </a:lnSpc>
                        <a:spcAft>
                          <a:spcPts val="800"/>
                        </a:spcAft>
                      </a:pPr>
                      <a:r>
                        <a:rPr lang="es-CO" sz="1100" kern="1200">
                          <a:solidFill>
                            <a:schemeClr val="tx1"/>
                          </a:solidFill>
                          <a:effectLst/>
                          <a:latin typeface="+mn-lt"/>
                          <a:ea typeface="+mn-ea"/>
                          <a:cs typeface="+mn-cs"/>
                        </a:rPr>
                        <a:t>3. Desconocimiento e incumplimiento de las reglamentaciones emitidas para la atención al ciudadano.</a:t>
                      </a:r>
                    </a:p>
                  </a:txBody>
                  <a:tcPr marL="44450" marR="44450" marT="0" marB="0" anchor="ctr">
                    <a:solidFill>
                      <a:srgbClr val="F0F2A4"/>
                    </a:solidFill>
                  </a:tcPr>
                </a:tc>
                <a:tc>
                  <a:txBody>
                    <a:bodyPr/>
                    <a:lstStyle/>
                    <a:p>
                      <a:pPr>
                        <a:lnSpc>
                          <a:spcPct val="107000"/>
                        </a:lnSpc>
                        <a:spcAft>
                          <a:spcPts val="800"/>
                        </a:spcAft>
                      </a:pPr>
                      <a:r>
                        <a:rPr lang="es-CO" sz="1100" kern="1200" dirty="0">
                          <a:solidFill>
                            <a:schemeClr val="tx1"/>
                          </a:solidFill>
                          <a:effectLst/>
                          <a:latin typeface="+mn-lt"/>
                          <a:ea typeface="+mn-ea"/>
                          <a:cs typeface="+mn-cs"/>
                        </a:rPr>
                        <a:t>3.1 Desconocimiento de la información institucional y de los canales para el acceso a la información. </a:t>
                      </a:r>
                    </a:p>
                  </a:txBody>
                  <a:tcPr marL="44450" marR="44450" marT="0" marB="0" anchor="ctr">
                    <a:solidFill>
                      <a:srgbClr val="F0F2A4"/>
                    </a:solidFill>
                  </a:tcPr>
                </a:tc>
                <a:extLst>
                  <a:ext uri="{0D108BD9-81ED-4DB2-BD59-A6C34878D82A}">
                    <a16:rowId xmlns:a16="http://schemas.microsoft.com/office/drawing/2014/main" val="195748172"/>
                  </a:ext>
                </a:extLst>
              </a:tr>
            </a:tbl>
          </a:graphicData>
        </a:graphic>
      </p:graphicFrame>
      <p:sp>
        <p:nvSpPr>
          <p:cNvPr id="8" name="Rectángulo 7"/>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38. Transparencia, gobernanza y legalidad</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1706658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6"/>
          <p:cNvGrpSpPr/>
          <p:nvPr/>
        </p:nvGrpSpPr>
        <p:grpSpPr>
          <a:xfrm>
            <a:off x="2191038" y="412377"/>
            <a:ext cx="6450938" cy="661471"/>
            <a:chOff x="4690885" y="1471730"/>
            <a:chExt cx="6531887" cy="1104489"/>
          </a:xfrm>
        </p:grpSpPr>
        <p:sp>
          <p:nvSpPr>
            <p:cNvPr id="11"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12"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chemeClr val="bg2">
                      <a:lumMod val="50000"/>
                    </a:schemeClr>
                  </a:solidFill>
                </a:rPr>
                <a:t>Descripción del proyecto</a:t>
              </a:r>
              <a:endParaRPr lang="es-CO" sz="2800" b="1" dirty="0">
                <a:solidFill>
                  <a:schemeClr val="bg2">
                    <a:lumMod val="50000"/>
                  </a:schemeClr>
                </a:solidFill>
              </a:endParaRPr>
            </a:p>
          </p:txBody>
        </p:sp>
      </p:grpSp>
      <p:graphicFrame>
        <p:nvGraphicFramePr>
          <p:cNvPr id="13" name="3 Diagrama"/>
          <p:cNvGraphicFramePr/>
          <p:nvPr>
            <p:extLst>
              <p:ext uri="{D42A27DB-BD31-4B8C-83A1-F6EECF244321}">
                <p14:modId xmlns:p14="http://schemas.microsoft.com/office/powerpoint/2010/main" val="249958383"/>
              </p:ext>
            </p:extLst>
          </p:nvPr>
        </p:nvGraphicFramePr>
        <p:xfrm>
          <a:off x="4559300" y="1317800"/>
          <a:ext cx="4180998" cy="454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32558" y="1317800"/>
            <a:ext cx="4316960" cy="5478423"/>
          </a:xfrm>
          <a:prstGeom prst="rect">
            <a:avLst/>
          </a:prstGeom>
        </p:spPr>
        <p:txBody>
          <a:bodyPr wrap="square">
            <a:spAutoFit/>
          </a:bodyPr>
          <a:lstStyle/>
          <a:p>
            <a:pPr algn="just"/>
            <a:r>
              <a:rPr lang="es-CO" sz="1250" dirty="0"/>
              <a:t>El proyecto busca fortalecer mecanismos que permitan el fortalecimiento de la cultura de la legalidad, la transparencia, el gobierno corporativo y participación ciudadana como ejercicios permanentes de relacionamiento con los grupos de valor, con el fin de apuntar a las siguientes apuestas estratégicas:</a:t>
            </a:r>
          </a:p>
          <a:p>
            <a:pPr algn="just"/>
            <a:r>
              <a:rPr lang="es-CO" sz="1250" dirty="0"/>
              <a:t> </a:t>
            </a:r>
          </a:p>
          <a:p>
            <a:pPr marL="171450" lvl="0" indent="-171450" algn="just">
              <a:buFont typeface="Wingdings" panose="05000000000000000000" pitchFamily="2" charset="2"/>
              <a:buChar char="Ø"/>
            </a:pPr>
            <a:r>
              <a:rPr lang="es-CO" sz="1250" dirty="0"/>
              <a:t>Fortalecer la cultura de la legalidad a través de la promoción de las conductas éticas, el reconocimiento del ordenamiento jurídico y normativo y la apropiación de la autonomía universitaria como pilar de la </a:t>
            </a:r>
            <a:r>
              <a:rPr lang="es-CO" sz="1250" dirty="0" smtClean="0"/>
              <a:t>autorregulación.</a:t>
            </a:r>
          </a:p>
          <a:p>
            <a:pPr marL="171450" lvl="0" indent="-171450" algn="just">
              <a:buFont typeface="Wingdings" panose="05000000000000000000" pitchFamily="2" charset="2"/>
              <a:buChar char="Ø"/>
            </a:pPr>
            <a:r>
              <a:rPr lang="es-CO" sz="1250" dirty="0" smtClean="0"/>
              <a:t>Impulsar </a:t>
            </a:r>
            <a:r>
              <a:rPr lang="es-CO" sz="1250" dirty="0"/>
              <a:t>la transparencia institucional a través de mecanismos que permitan contar con información integra, confiable y veraz y estrategias que promuevan el acceso a la información de manera proactiva, asegurando la protección de los datos personales de los grupos de valor con que se relaciona la </a:t>
            </a:r>
            <a:r>
              <a:rPr lang="es-CO" sz="1250" dirty="0" smtClean="0"/>
              <a:t>Universidad.</a:t>
            </a:r>
          </a:p>
          <a:p>
            <a:pPr marL="171450" lvl="0" indent="-171450" algn="just">
              <a:buFont typeface="Wingdings" panose="05000000000000000000" pitchFamily="2" charset="2"/>
              <a:buChar char="Ø"/>
            </a:pPr>
            <a:r>
              <a:rPr lang="es-CO" sz="1250" dirty="0" smtClean="0"/>
              <a:t>Promover </a:t>
            </a:r>
            <a:r>
              <a:rPr lang="es-CO" sz="1250" dirty="0"/>
              <a:t>y facilitar las buenas prácticas corporativas en los órganos de gobierno y las instancias de la institución de forma que las actuaciones y relaciones de la Universidad sean correctas, legales, justas y transparentes, garantizando con ello la sostenibilidad y crecimiento de la </a:t>
            </a:r>
            <a:r>
              <a:rPr lang="es-CO" sz="1250" dirty="0" smtClean="0"/>
              <a:t>Universidad.</a:t>
            </a:r>
          </a:p>
          <a:p>
            <a:pPr marL="171450" lvl="0" indent="-171450" algn="just">
              <a:buFont typeface="Wingdings" panose="05000000000000000000" pitchFamily="2" charset="2"/>
              <a:buChar char="Ø"/>
            </a:pPr>
            <a:r>
              <a:rPr lang="es-CO" sz="1250" dirty="0" smtClean="0"/>
              <a:t>Promover </a:t>
            </a:r>
            <a:r>
              <a:rPr lang="es-CO" sz="1250" dirty="0"/>
              <a:t>e incentivar participación ciudadana y el control social a través de los diferentes mecanismos de formación, capacitación y comunicación que permita una interacción adecuada con los grupos de valor y que genere un compromiso de corresponsabilidad sobre la gestión de la Universidad.</a:t>
            </a:r>
          </a:p>
          <a:p>
            <a:pPr algn="just"/>
            <a:endParaRPr lang="es-CO" sz="1250" dirty="0"/>
          </a:p>
        </p:txBody>
      </p:sp>
      <p:sp>
        <p:nvSpPr>
          <p:cNvPr id="9" name="Rectángulo 8"/>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38. Transparencia, gobernanza y legalidad</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496878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6"/>
          <p:cNvGrpSpPr/>
          <p:nvPr/>
        </p:nvGrpSpPr>
        <p:grpSpPr>
          <a:xfrm>
            <a:off x="2191038" y="412377"/>
            <a:ext cx="6450938" cy="661471"/>
            <a:chOff x="4690885" y="1471730"/>
            <a:chExt cx="6531887" cy="1104489"/>
          </a:xfrm>
        </p:grpSpPr>
        <p:sp>
          <p:nvSpPr>
            <p:cNvPr id="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4"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chemeClr val="bg2">
                      <a:lumMod val="50000"/>
                    </a:schemeClr>
                  </a:solidFill>
                </a:rPr>
                <a:t>Objetivos del proyecto</a:t>
              </a:r>
              <a:endParaRPr lang="es-CO" sz="2800" b="1" dirty="0">
                <a:solidFill>
                  <a:schemeClr val="bg2">
                    <a:lumMod val="50000"/>
                  </a:schemeClr>
                </a:solidFill>
              </a:endParaRPr>
            </a:p>
          </p:txBody>
        </p:sp>
      </p:grpSp>
      <p:sp>
        <p:nvSpPr>
          <p:cNvPr id="5" name="TextBox 12"/>
          <p:cNvSpPr txBox="1">
            <a:spLocks/>
          </p:cNvSpPr>
          <p:nvPr/>
        </p:nvSpPr>
        <p:spPr>
          <a:xfrm>
            <a:off x="198343" y="1370635"/>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chemeClr val="bg2">
                    <a:lumMod val="50000"/>
                  </a:schemeClr>
                </a:solidFill>
              </a:rPr>
              <a:t>General</a:t>
            </a:r>
            <a:endParaRPr lang="es-CO" dirty="0">
              <a:solidFill>
                <a:schemeClr val="bg2">
                  <a:lumMod val="50000"/>
                </a:schemeClr>
              </a:solidFill>
            </a:endParaRPr>
          </a:p>
        </p:txBody>
      </p:sp>
      <p:sp>
        <p:nvSpPr>
          <p:cNvPr id="6" name="TextBox 12"/>
          <p:cNvSpPr txBox="1">
            <a:spLocks/>
          </p:cNvSpPr>
          <p:nvPr/>
        </p:nvSpPr>
        <p:spPr>
          <a:xfrm>
            <a:off x="198343" y="3139205"/>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chemeClr val="bg2">
                    <a:lumMod val="50000"/>
                  </a:schemeClr>
                </a:solidFill>
              </a:rPr>
              <a:t>Específicos</a:t>
            </a:r>
            <a:endParaRPr lang="es-CO" dirty="0">
              <a:solidFill>
                <a:schemeClr val="bg2">
                  <a:lumMod val="50000"/>
                </a:schemeClr>
              </a:solidFill>
            </a:endParaRPr>
          </a:p>
        </p:txBody>
      </p:sp>
      <p:sp>
        <p:nvSpPr>
          <p:cNvPr id="7" name="Rectángulo 6"/>
          <p:cNvSpPr/>
          <p:nvPr/>
        </p:nvSpPr>
        <p:spPr>
          <a:xfrm>
            <a:off x="198342" y="1962887"/>
            <a:ext cx="7886701" cy="923330"/>
          </a:xfrm>
          <a:prstGeom prst="rect">
            <a:avLst/>
          </a:prstGeom>
        </p:spPr>
        <p:txBody>
          <a:bodyPr wrap="square">
            <a:spAutoFit/>
          </a:bodyPr>
          <a:lstStyle/>
          <a:p>
            <a:pPr algn="just"/>
            <a:r>
              <a:rPr lang="es-CO" dirty="0"/>
              <a:t>Establecer mecanismos que permitan el fortalecimiento de la cultura de la legalidad, la transparencia, el gobierno corporativo y participación ciudadana como ejercicios permanentes de relacionamiento con los grupos de valor.</a:t>
            </a:r>
          </a:p>
        </p:txBody>
      </p:sp>
      <p:sp>
        <p:nvSpPr>
          <p:cNvPr id="8" name="Rectángulo 7"/>
          <p:cNvSpPr/>
          <p:nvPr/>
        </p:nvSpPr>
        <p:spPr>
          <a:xfrm>
            <a:off x="198342" y="3780862"/>
            <a:ext cx="7521209" cy="2308324"/>
          </a:xfrm>
          <a:prstGeom prst="rect">
            <a:avLst/>
          </a:prstGeom>
        </p:spPr>
        <p:txBody>
          <a:bodyPr wrap="square">
            <a:spAutoFit/>
          </a:bodyPr>
          <a:lstStyle/>
          <a:p>
            <a:pPr marL="285750" lvl="0" indent="-285750" algn="just">
              <a:buFont typeface="Wingdings" panose="05000000000000000000" pitchFamily="2" charset="2"/>
              <a:buChar char="Ø"/>
            </a:pPr>
            <a:r>
              <a:rPr lang="es-CO" dirty="0"/>
              <a:t>Fortalecer los ejercicios de transparencia pasiva y activa, rendición de cuentas y control social con los diferentes grupos de valor de la </a:t>
            </a:r>
            <a:r>
              <a:rPr lang="es-CO" dirty="0" smtClean="0"/>
              <a:t>universidad.</a:t>
            </a:r>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Fortalecer </a:t>
            </a:r>
            <a:r>
              <a:rPr lang="es-CO" dirty="0"/>
              <a:t>las buenas prácticas corporativas con los diferentes grupos de valor de la </a:t>
            </a:r>
            <a:r>
              <a:rPr lang="es-CO" dirty="0" smtClean="0"/>
              <a:t>universidad.</a:t>
            </a:r>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Dar </a:t>
            </a:r>
            <a:r>
              <a:rPr lang="es-CO" dirty="0"/>
              <a:t>respuesta oportuna a los cambios en la normatividad frente a los requerimientos nacionales referente a la Atención al Ciudadano.</a:t>
            </a:r>
          </a:p>
        </p:txBody>
      </p:sp>
      <p:sp>
        <p:nvSpPr>
          <p:cNvPr id="11" name="Rectángulo 10"/>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38. Transparencia, gobernanza y legalidad</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4119418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6"/>
          <p:cNvGrpSpPr/>
          <p:nvPr/>
        </p:nvGrpSpPr>
        <p:grpSpPr>
          <a:xfrm>
            <a:off x="2191038" y="412377"/>
            <a:ext cx="6450938" cy="661471"/>
            <a:chOff x="4690885" y="1471730"/>
            <a:chExt cx="6531887" cy="1104489"/>
          </a:xfrm>
        </p:grpSpPr>
        <p:sp>
          <p:nvSpPr>
            <p:cNvPr id="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4"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chemeClr val="bg2">
                      <a:lumMod val="50000"/>
                    </a:schemeClr>
                  </a:solidFill>
                </a:rPr>
                <a:t>Planes operativos</a:t>
              </a:r>
              <a:endParaRPr lang="es-CO" sz="2800" b="1" dirty="0">
                <a:solidFill>
                  <a:schemeClr val="bg2">
                    <a:lumMod val="50000"/>
                  </a:schemeClr>
                </a:solidFill>
              </a:endParaRPr>
            </a:p>
          </p:txBody>
        </p:sp>
      </p:grpSp>
      <p:graphicFrame>
        <p:nvGraphicFramePr>
          <p:cNvPr id="6" name="Tabla 5"/>
          <p:cNvGraphicFramePr>
            <a:graphicFrameLocks noGrp="1"/>
          </p:cNvGraphicFramePr>
          <p:nvPr>
            <p:extLst>
              <p:ext uri="{D42A27DB-BD31-4B8C-83A1-F6EECF244321}">
                <p14:modId xmlns:p14="http://schemas.microsoft.com/office/powerpoint/2010/main" val="1759251528"/>
              </p:ext>
            </p:extLst>
          </p:nvPr>
        </p:nvGraphicFramePr>
        <p:xfrm>
          <a:off x="474410" y="2495032"/>
          <a:ext cx="7369708" cy="2074101"/>
        </p:xfrm>
        <a:graphic>
          <a:graphicData uri="http://schemas.openxmlformats.org/drawingml/2006/table">
            <a:tbl>
              <a:tblPr firstRow="1" firstCol="1" bandRow="1">
                <a:tableStyleId>{5940675A-B579-460E-94D1-54222C63F5DA}</a:tableStyleId>
              </a:tblPr>
              <a:tblGrid>
                <a:gridCol w="2402508">
                  <a:extLst>
                    <a:ext uri="{9D8B030D-6E8A-4147-A177-3AD203B41FA5}">
                      <a16:colId xmlns:a16="http://schemas.microsoft.com/office/drawing/2014/main" val="622973615"/>
                    </a:ext>
                  </a:extLst>
                </a:gridCol>
                <a:gridCol w="4967200">
                  <a:extLst>
                    <a:ext uri="{9D8B030D-6E8A-4147-A177-3AD203B41FA5}">
                      <a16:colId xmlns:a16="http://schemas.microsoft.com/office/drawing/2014/main" val="2008709917"/>
                    </a:ext>
                  </a:extLst>
                </a:gridCol>
              </a:tblGrid>
              <a:tr h="205241">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extLst>
                  <a:ext uri="{0D108BD9-81ED-4DB2-BD59-A6C34878D82A}">
                    <a16:rowId xmlns:a16="http://schemas.microsoft.com/office/drawing/2014/main" val="3686363448"/>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Plan de atención al ciudadano y transparencia organizacional</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800" kern="1200" dirty="0" smtClean="0">
                          <a:solidFill>
                            <a:schemeClr val="tx1"/>
                          </a:solidFill>
                          <a:effectLst/>
                          <a:latin typeface="+mn-lt"/>
                          <a:ea typeface="+mn-ea"/>
                          <a:cs typeface="+mn-cs"/>
                        </a:rPr>
                        <a:t>Formulación y aprobación del Pacto para la Vigencia. Mecanismos para la Transparencia y el Acceso a la Información. Racionalización de trámites. Rendición de Cuentas. Mecanismo de riesgos de corrupción. Mecanismos para mejorar la atención al ciudadano. Iniciativas adicionales. Seguimiento al PACTO.	</a:t>
                      </a:r>
                      <a:endParaRPr lang="es-CO" sz="1500" kern="1200" dirty="0">
                        <a:solidFill>
                          <a:schemeClr val="tx1"/>
                        </a:solidFill>
                        <a:effectLst/>
                        <a:latin typeface="+mn-lt"/>
                        <a:ea typeface="+mn-ea"/>
                        <a:cs typeface="+mn-cs"/>
                      </a:endParaRPr>
                    </a:p>
                  </a:txBody>
                  <a:tcPr marL="32592" marR="32592" marT="0" marB="0" anchor="ctr">
                    <a:solidFill>
                      <a:srgbClr val="F0F2A4"/>
                    </a:solidFill>
                  </a:tcPr>
                </a:tc>
                <a:extLst>
                  <a:ext uri="{0D108BD9-81ED-4DB2-BD59-A6C34878D82A}">
                    <a16:rowId xmlns:a16="http://schemas.microsoft.com/office/drawing/2014/main" val="3877856177"/>
                  </a:ext>
                </a:extLst>
              </a:tr>
            </a:tbl>
          </a:graphicData>
        </a:graphic>
      </p:graphicFrame>
      <p:sp>
        <p:nvSpPr>
          <p:cNvPr id="7" name="Rectángulo 6"/>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38. Transparencia, gobernanza y legalidad</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769704289"/>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4180</TotalTime>
  <Words>1192</Words>
  <Application>Microsoft Office PowerPoint</Application>
  <PresentationFormat>Presentación en pantalla (4:3)</PresentationFormat>
  <Paragraphs>85</Paragraphs>
  <Slides>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7</vt:i4>
      </vt:variant>
    </vt:vector>
  </HeadingPairs>
  <TitlesOfParts>
    <vt:vector size="16" baseType="lpstr">
      <vt:lpstr>Arial</vt:lpstr>
      <vt:lpstr>Arial Narrow</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601</cp:revision>
  <cp:lastPrinted>2017-05-16T14:27:28Z</cp:lastPrinted>
  <dcterms:created xsi:type="dcterms:W3CDTF">2017-03-06T22:18:18Z</dcterms:created>
  <dcterms:modified xsi:type="dcterms:W3CDTF">2024-03-19T13:17:30Z</dcterms:modified>
</cp:coreProperties>
</file>