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6D16"/>
    <a:srgbClr val="DB9B45"/>
    <a:srgbClr val="F1D7B5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A26D16"/>
        </a:solidFill>
        <a:ln>
          <a:solidFill>
            <a:srgbClr val="A26D16"/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A26D16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200" dirty="0" smtClean="0"/>
            <a:t>Comunidad Universitaria (Estudiantes, Docentes, Administrativos y egresados)</a:t>
          </a:r>
          <a:endParaRPr lang="es-CO" sz="6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A26D16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A26D16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Con el proyecto se beneficiarán directamente los estudiantes, los docentes, los administrativos y los egresados de la Universidad Tecnológica de Pereira, e indirectamente la comunidad y las empresas privadas y del estado.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A26D16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A26D16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Comunidad, Empresa, Instituciones del Estado.</a:t>
          </a:r>
          <a:endParaRPr lang="es-ES" sz="1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A26D16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98486" custLinFactNeighborX="82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763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925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427" y="724749"/>
          <a:ext cx="2344240" cy="676419"/>
        </a:xfrm>
        <a:prstGeom prst="roundRect">
          <a:avLst>
            <a:gd name="adj" fmla="val 10000"/>
          </a:avLst>
        </a:prstGeom>
        <a:solidFill>
          <a:srgbClr val="A26D16"/>
        </a:solidFill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3239" y="744561"/>
        <a:ext cx="2304616" cy="636795"/>
      </dsp:txXfrm>
    </dsp:sp>
    <dsp:sp modelId="{107B593D-2B7E-47A1-B237-2D44EE17772E}">
      <dsp:nvSpPr>
        <dsp:cNvPr id="0" name=""/>
        <dsp:cNvSpPr/>
      </dsp:nvSpPr>
      <dsp:spPr>
        <a:xfrm>
          <a:off x="237851" y="1401169"/>
          <a:ext cx="243385" cy="556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050"/>
              </a:lnTo>
              <a:lnTo>
                <a:pt x="243385" y="556050"/>
              </a:lnTo>
            </a:path>
          </a:pathLst>
        </a:custGeom>
        <a:noFill/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81236" y="1624130"/>
          <a:ext cx="4001276" cy="666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200" kern="1200" dirty="0" smtClean="0"/>
            <a:t>Comunidad Universitaria (Estudiantes, Docentes, Administrativos y egresados)</a:t>
          </a:r>
          <a:endParaRPr lang="es-CO" sz="6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500748" y="1643642"/>
        <a:ext cx="3962252" cy="627154"/>
      </dsp:txXfrm>
    </dsp:sp>
    <dsp:sp modelId="{94DEC999-591D-4E68-9D00-6890F125307D}">
      <dsp:nvSpPr>
        <dsp:cNvPr id="0" name=""/>
        <dsp:cNvSpPr/>
      </dsp:nvSpPr>
      <dsp:spPr>
        <a:xfrm>
          <a:off x="237851" y="1401169"/>
          <a:ext cx="234424" cy="1316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6593"/>
              </a:lnTo>
              <a:lnTo>
                <a:pt x="234424" y="1316593"/>
              </a:lnTo>
            </a:path>
          </a:pathLst>
        </a:custGeom>
        <a:noFill/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72275" y="2459414"/>
          <a:ext cx="4022445" cy="516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Comunidad, Empresa, Instituciones del Estado.</a:t>
          </a:r>
          <a:endParaRPr lang="es-ES" sz="1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87409" y="2474548"/>
        <a:ext cx="3992177" cy="486428"/>
      </dsp:txXfrm>
    </dsp:sp>
    <dsp:sp modelId="{983EE482-34B4-4DDE-A5BB-56DAF2F5E8D4}">
      <dsp:nvSpPr>
        <dsp:cNvPr id="0" name=""/>
        <dsp:cNvSpPr/>
      </dsp:nvSpPr>
      <dsp:spPr>
        <a:xfrm>
          <a:off x="237851" y="1401169"/>
          <a:ext cx="234424" cy="2057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073"/>
              </a:lnTo>
              <a:lnTo>
                <a:pt x="234424" y="2057073"/>
              </a:lnTo>
            </a:path>
          </a:pathLst>
        </a:custGeom>
        <a:noFill/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72275" y="3145215"/>
          <a:ext cx="4036699" cy="626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Con el proyecto se beneficiarán directamente los estudiantes, los docentes, los administrativos y los egresados de la Universidad Tecnológica de Pereira, e indirectamente la comunidad y las empresas privadas y del estado.</a:t>
          </a:r>
          <a:endParaRPr lang="es-CO" sz="700" b="0" kern="1200" dirty="0">
            <a:latin typeface="+mn-lt"/>
          </a:endParaRPr>
        </a:p>
      </dsp:txBody>
      <dsp:txXfrm>
        <a:off x="490611" y="3163551"/>
        <a:ext cx="4000027" cy="589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20/03/2024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20/03/2024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20/03/2024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20/03/2024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5748867"/>
            <a:ext cx="985618" cy="95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20/03/2024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20/03/2024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20/03/2024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20/03/2024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20/03/2024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20/03/2024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20/03/2024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20/03/2024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40" y="107580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grpSp>
        <p:nvGrpSpPr>
          <p:cNvPr id="4" name="Group 106"/>
          <p:cNvGrpSpPr/>
          <p:nvPr/>
        </p:nvGrpSpPr>
        <p:grpSpPr>
          <a:xfrm>
            <a:off x="439275" y="3846491"/>
            <a:ext cx="3575848" cy="1088009"/>
            <a:chOff x="3812494" y="1454131"/>
            <a:chExt cx="7410278" cy="1122088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399" y="1564708"/>
              <a:ext cx="5736373" cy="9522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 smtClean="0"/>
                <a:t>Articulación de la política de bienestar institucional</a:t>
              </a:r>
              <a:endParaRPr lang="es-CO" dirty="0"/>
            </a:p>
          </p:txBody>
        </p:sp>
        <p:sp>
          <p:nvSpPr>
            <p:cNvPr id="7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A26D1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40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19" y="2082907"/>
            <a:ext cx="3805587" cy="1285046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5"/>
          <a:stretch>
            <a:fillRect/>
          </a:stretch>
        </p:blipFill>
        <p:spPr>
          <a:xfrm>
            <a:off x="4982733" y="3638531"/>
            <a:ext cx="4026797" cy="2591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307421" y="5173143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portafolio de proyectos se construye de acuerdo con el horizonte de tiempo del período Rectoral (2020 -2023), por lo tanto, se proyectan las metas de los proyectos al año 2024 y una vez se cuente con el programa de gobierno 2024 - 2027 del Rector electo, se realizará el proceso de fortalecimiento del PDI y actualización/formulación de proyectos articulados al nuevo periodo Rectoral</a:t>
            </a:r>
            <a:r>
              <a:rPr lang="es-CO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26D16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A26D16"/>
                  </a:solidFill>
                </a:rPr>
                <a:t>Información general del proyecto</a:t>
              </a:r>
            </a:p>
          </p:txBody>
        </p:sp>
      </p:grpSp>
      <p:sp>
        <p:nvSpPr>
          <p:cNvPr id="7" name="Rectángulo 6"/>
          <p:cNvSpPr/>
          <p:nvPr/>
        </p:nvSpPr>
        <p:spPr>
          <a:xfrm rot="16200000">
            <a:off x="6714420" y="326419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40. Articulación de la política de bienestar institucional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855589"/>
              </p:ext>
            </p:extLst>
          </p:nvPr>
        </p:nvGraphicFramePr>
        <p:xfrm>
          <a:off x="313045" y="1457873"/>
          <a:ext cx="7468319" cy="51207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BCV - 40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de Responsabilidad Social y Bienestar Universitario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Bienestar Institucional, Calidad de Vida e Inclusión en contextos universitarios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 implementación de la Política de Bienestar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15244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Bienestar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Administración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637053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Docencia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524519"/>
                  </a:ext>
                </a:extLst>
              </a:tr>
              <a:tr h="15244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Profesores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310214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Bienestar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850978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Organización, gestión y administración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66369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Comunidad Universitaria (Estudiantes, Docentes, Administrativos y egresados)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52440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Docente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Vivencial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236701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Acompañamiento Integral e inclusión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678958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Estratégica para el Bienestar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826435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Acceso, inserción y acompañamiento estudiantil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887500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96488"/>
                  </a:ext>
                </a:extLst>
              </a:tr>
              <a:tr h="3476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Garantizar una vida sana y promover el bienestar para todos en todas las edades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2185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50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A26D16"/>
                </a:solidFill>
              </a:endParaRPr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A26D16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A26D16"/>
                </a:solidFill>
              </a:endParaRPr>
            </a:p>
          </p:txBody>
        </p:sp>
      </p:grpSp>
      <p:sp>
        <p:nvSpPr>
          <p:cNvPr id="10" name="Rectángulo 9"/>
          <p:cNvSpPr/>
          <p:nvPr/>
        </p:nvSpPr>
        <p:spPr>
          <a:xfrm rot="16200000">
            <a:off x="6714420" y="326419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40. Articulación de la política de bienestar institucional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754476"/>
              </p:ext>
            </p:extLst>
          </p:nvPr>
        </p:nvGraphicFramePr>
        <p:xfrm>
          <a:off x="264456" y="2624760"/>
          <a:ext cx="7404849" cy="34787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19986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229414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655449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56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</a:rPr>
                        <a:t>Problema Central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</a:rPr>
                        <a:t>Causas directas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</a:rPr>
                        <a:t>Causas Indirectas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15807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Desarticulación en la ejecución y apropiación de las acciones de bienestar institucional para la Comunidad Universitaria.</a:t>
                      </a:r>
                      <a:endParaRPr lang="es-CO" sz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 Carencia de articulación entre las dependencias en los programas y proyectos y acciones de Bienestar Institucional, y débil cultura de participación de la Comunidad Universitaria en dichas actividades</a:t>
                      </a:r>
                      <a:endParaRPr lang="es-C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  Las dependencias trabajan aisladamente en actividades alrededor de Bienestar.</a:t>
                      </a:r>
                      <a:b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  Desinterés de la comunidad universitaria en participar en programas y actividades de Bienestar.</a:t>
                      </a:r>
                      <a:endParaRPr lang="es-C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569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</a:rPr>
                        <a:t>Efectos directos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</a:rPr>
                        <a:t>Efectos indirectos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 Duplicidad de acciones para contribuir al </a:t>
                      </a:r>
                      <a:r>
                        <a:rPr lang="es-CO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bienestar</a:t>
                      </a:r>
                      <a:r>
                        <a:rPr lang="es-CO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lo que genera doble esfuerzo.</a:t>
                      </a: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 Pérdida de recursos de tiempo, humanos, financieros</a:t>
                      </a:r>
                      <a:br>
                        <a:rPr lang="es-CO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1.2.Escasos  proceso de retroalimentación sobre actividades de Bienestar Institucional.</a:t>
                      </a: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64456" y="1304929"/>
            <a:ext cx="7655859" cy="1134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600" dirty="0">
                <a:ea typeface="Calibri" panose="020F0502020204030204" pitchFamily="34" charset="0"/>
                <a:cs typeface="Times New Roman" panose="02020603050405020304" pitchFamily="18" charset="0"/>
              </a:rPr>
              <a:t>La Universidad Tecnológica de Pereira manifiesta la necesidad de contar con políticas, lineamientos y estrategias institucionales que formalicen, fortalezcan y formulen propuestas que permitan el desarrollo humano de la comunidad universitaria en el cumplimiento de sus objetivos e intereses.</a:t>
            </a:r>
          </a:p>
        </p:txBody>
      </p:sp>
    </p:spTree>
    <p:extLst>
      <p:ext uri="{BB962C8B-B14F-4D97-AF65-F5344CB8AC3E}">
        <p14:creationId xmlns:p14="http://schemas.microsoft.com/office/powerpoint/2010/main" val="35637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26D16"/>
                </a:solidFill>
              </a:endParaRPr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A26D16"/>
                  </a:solidFill>
                </a:rPr>
                <a:t>Descripción del proyecto</a:t>
              </a:r>
              <a:endParaRPr lang="es-CO" sz="2800" b="1" dirty="0">
                <a:solidFill>
                  <a:srgbClr val="A26D16"/>
                </a:solidFill>
              </a:endParaRPr>
            </a:p>
          </p:txBody>
        </p:sp>
      </p:grpSp>
      <p:sp>
        <p:nvSpPr>
          <p:cNvPr id="10" name="Rectángulo 9"/>
          <p:cNvSpPr/>
          <p:nvPr/>
        </p:nvSpPr>
        <p:spPr>
          <a:xfrm rot="16200000">
            <a:off x="6714420" y="326419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40. Articulación de la política de bienestar institucional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14" name="3 Diagrama"/>
          <p:cNvGraphicFramePr/>
          <p:nvPr>
            <p:extLst>
              <p:ext uri="{D42A27DB-BD31-4B8C-83A1-F6EECF244321}">
                <p14:modId xmlns:p14="http://schemas.microsoft.com/office/powerpoint/2010/main" val="3624636815"/>
              </p:ext>
            </p:extLst>
          </p:nvPr>
        </p:nvGraphicFramePr>
        <p:xfrm>
          <a:off x="3943560" y="1282125"/>
          <a:ext cx="4512402" cy="45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71718" y="1655093"/>
            <a:ext cx="3568379" cy="4231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400" dirty="0">
                <a:ea typeface="Calibri" panose="020F0502020204030204" pitchFamily="34" charset="0"/>
                <a:cs typeface="Times New Roman" panose="02020603050405020304" pitchFamily="18" charset="0"/>
              </a:rPr>
              <a:t>Busca contribuir al desarrollo humano integral de quienes conforman la comunidad universitaria, mediante la articulación de los diferentes procesos que generan acciones enfocadas a la realización de las múltiples capacidades del ser, como individuo activo de la sociedad.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400" dirty="0">
                <a:ea typeface="Calibri" panose="020F0502020204030204" pitchFamily="34" charset="0"/>
                <a:cs typeface="Times New Roman" panose="02020603050405020304" pitchFamily="18" charset="0"/>
              </a:rPr>
              <a:t>La Universidad Tecnológica de Pereira ha designado a la FACIEM para la construcción de la política de Bienestar Institucional, partiendo de un diagnostico como análisis documental a través informes estadísticos y de gestiones realizadas a través de consultas a expertos para la identificación de los componentes que van a permitir conocer los procesos de articulación y los lineamientos que rige los diferentes programas, proyectos y acciones.</a:t>
            </a:r>
          </a:p>
        </p:txBody>
      </p:sp>
    </p:spTree>
    <p:extLst>
      <p:ext uri="{BB962C8B-B14F-4D97-AF65-F5344CB8AC3E}">
        <p14:creationId xmlns:p14="http://schemas.microsoft.com/office/powerpoint/2010/main" val="4289145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26D16"/>
                </a:solidFill>
              </a:endParaRPr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A26D16"/>
                  </a:solidFill>
                </a:rPr>
                <a:t>Objetivos del proyecto</a:t>
              </a:r>
              <a:endParaRPr lang="es-CO" sz="2800" b="1" dirty="0">
                <a:solidFill>
                  <a:srgbClr val="A26D16"/>
                </a:solidFill>
              </a:endParaRPr>
            </a:p>
          </p:txBody>
        </p:sp>
      </p:grpSp>
      <p:sp>
        <p:nvSpPr>
          <p:cNvPr id="11" name="Rectángulo 10"/>
          <p:cNvSpPr/>
          <p:nvPr/>
        </p:nvSpPr>
        <p:spPr>
          <a:xfrm rot="16200000">
            <a:off x="6714420" y="326419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40. Articulación de la política de bienestar institucional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TextBox 12"/>
          <p:cNvSpPr txBox="1">
            <a:spLocks/>
          </p:cNvSpPr>
          <p:nvPr/>
        </p:nvSpPr>
        <p:spPr>
          <a:xfrm>
            <a:off x="198343" y="1370635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A26D16"/>
                </a:solidFill>
              </a:rPr>
              <a:t>General</a:t>
            </a:r>
            <a:endParaRPr lang="es-CO" dirty="0">
              <a:solidFill>
                <a:srgbClr val="A26D16"/>
              </a:solidFill>
            </a:endParaRP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198343" y="2841381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A26D16"/>
                </a:solidFill>
              </a:rPr>
              <a:t>Específicos</a:t>
            </a:r>
            <a:endParaRPr lang="es-CO" dirty="0">
              <a:solidFill>
                <a:srgbClr val="A26D16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242047" y="1893982"/>
            <a:ext cx="832709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07000"/>
              </a:lnSpc>
              <a:spcAft>
                <a:spcPts val="0"/>
              </a:spcAft>
            </a:pP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Fortalecer la articulación de acciones para la cultura del Bienestar, del buen vivir y el buen convivir de la Comunidad Universitaria.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-242047" y="3433472"/>
            <a:ext cx="8327090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Propiciar espacios de socialización y apropiación de la Política de Bienestar Institucional, así como de espacios de mejoramiento continuo que permitan consolidar una visión compartida de los propósitos establecidos para dar cumplimiento a las funciones misionales en docencia, investigación y proyección social.</a:t>
            </a:r>
          </a:p>
        </p:txBody>
      </p:sp>
    </p:spTree>
    <p:extLst>
      <p:ext uri="{BB962C8B-B14F-4D97-AF65-F5344CB8AC3E}">
        <p14:creationId xmlns:p14="http://schemas.microsoft.com/office/powerpoint/2010/main" val="373509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26D16"/>
                </a:solidFill>
              </a:endParaRPr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A26D16"/>
                  </a:solidFill>
                </a:rPr>
                <a:t>Planes operativos</a:t>
              </a:r>
              <a:endParaRPr lang="es-CO" sz="2800" b="1" dirty="0">
                <a:solidFill>
                  <a:srgbClr val="A26D16"/>
                </a:solidFill>
              </a:endParaRPr>
            </a:p>
          </p:txBody>
        </p:sp>
      </p:grpSp>
      <p:sp>
        <p:nvSpPr>
          <p:cNvPr id="11" name="Rectángulo 10"/>
          <p:cNvSpPr/>
          <p:nvPr/>
        </p:nvSpPr>
        <p:spPr>
          <a:xfrm rot="16200000">
            <a:off x="6714420" y="326419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40. Articulación de la política de bienestar institucional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303471"/>
              </p:ext>
            </p:extLst>
          </p:nvPr>
        </p:nvGraphicFramePr>
        <p:xfrm>
          <a:off x="384763" y="2005976"/>
          <a:ext cx="7674508" cy="29545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01872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72636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Articulación y apropiación de la Política de Bienestar Institucional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Corresponde a la Identificación, definición, definición de responsables, desarrollo y articulación de los componentes que le aportan al bienestar institucional, el desarrollo del proceso de sensibilización y apropiación de las articulaciones asociadas a los componentes de la política, y el desarrollo de actividades e implementación de estrategias desarrollas en articulación con otras instancias enfocadas en el bienestar institucional.</a:t>
                      </a: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  <a:endParaRPr lang="es-C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7648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4076</TotalTime>
  <Words>841</Words>
  <Application>Microsoft Office PowerPoint</Application>
  <PresentationFormat>Presentación en pantalla (4:3)</PresentationFormat>
  <Paragraphs>69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570</cp:revision>
  <cp:lastPrinted>2017-05-16T14:27:28Z</cp:lastPrinted>
  <dcterms:created xsi:type="dcterms:W3CDTF">2017-03-06T22:18:18Z</dcterms:created>
  <dcterms:modified xsi:type="dcterms:W3CDTF">2024-03-20T15:36:44Z</dcterms:modified>
</cp:coreProperties>
</file>