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64" r:id="rId2"/>
    <p:sldId id="265" r:id="rId3"/>
    <p:sldId id="266" r:id="rId4"/>
    <p:sldId id="270" r:id="rId5"/>
    <p:sldId id="267" r:id="rId6"/>
    <p:sldId id="268" r:id="rId7"/>
    <p:sldId id="269" r:id="rId8"/>
    <p:sldId id="271" r:id="rId9"/>
  </p:sldIdLst>
  <p:sldSz cx="9144000" cy="6858000" type="screen4x3"/>
  <p:notesSz cx="7010400" cy="92964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UTP" initials="UU" lastIdx="6" clrIdx="0">
    <p:extLst>
      <p:ext uri="{19B8F6BF-5375-455C-9EA6-DF929625EA0E}">
        <p15:presenceInfo xmlns:p15="http://schemas.microsoft.com/office/powerpoint/2012/main" userId="Usuario UT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6D16"/>
    <a:srgbClr val="DB9B45"/>
    <a:srgbClr val="F1D7B5"/>
    <a:srgbClr val="0A99A3"/>
    <a:srgbClr val="0070C0"/>
    <a:srgbClr val="0893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7" autoAdjust="0"/>
    <p:restoredTop sz="96405" autoAdjust="0"/>
  </p:normalViewPr>
  <p:slideViewPr>
    <p:cSldViewPr snapToGrid="0">
      <p:cViewPr varScale="1">
        <p:scale>
          <a:sx n="107" d="100"/>
          <a:sy n="107" d="100"/>
        </p:scale>
        <p:origin x="1632" y="10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1FBE78-41BB-4F9B-8392-C5F342476F31}"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CO"/>
        </a:p>
      </dgm:t>
    </dgm:pt>
    <dgm:pt modelId="{B179C4C9-470C-4C96-B2DB-FF7D387B7DD1}">
      <dgm:prSet phldrT="[Texto]" custT="1"/>
      <dgm:spPr>
        <a:solidFill>
          <a:srgbClr val="A26D16"/>
        </a:solidFill>
        <a:ln>
          <a:solidFill>
            <a:srgbClr val="A26D16"/>
          </a:solidFill>
        </a:ln>
      </dgm:spPr>
      <dgm:t>
        <a:bodyPr/>
        <a:lstStyle/>
        <a:p>
          <a:pPr algn="ctr"/>
          <a:r>
            <a:rPr lang="es-CO" sz="2400" dirty="0" smtClean="0">
              <a:latin typeface="+mn-lt"/>
              <a:cs typeface="Khmer UI" panose="020B0502040204020203" pitchFamily="34" charset="0"/>
            </a:rPr>
            <a:t>Involucrados</a:t>
          </a:r>
          <a:endParaRPr lang="es-CO" sz="2400" dirty="0">
            <a:latin typeface="+mn-lt"/>
            <a:cs typeface="Khmer UI" panose="020B0502040204020203" pitchFamily="34" charset="0"/>
          </a:endParaRPr>
        </a:p>
      </dgm:t>
    </dgm:pt>
    <dgm:pt modelId="{7ABB9D2C-C86B-4A1F-9278-F06CA29374E2}" type="parTrans" cxnId="{81D2BC63-A6B8-444D-859D-FC24DA5BD77C}">
      <dgm:prSet/>
      <dgm:spPr/>
      <dgm:t>
        <a:bodyPr/>
        <a:lstStyle/>
        <a:p>
          <a:pPr algn="l"/>
          <a:endParaRPr lang="es-CO">
            <a:latin typeface="+mn-lt"/>
          </a:endParaRPr>
        </a:p>
      </dgm:t>
    </dgm:pt>
    <dgm:pt modelId="{C6FE23B2-DBA5-49F9-A64E-D679919A9EC0}" type="sibTrans" cxnId="{81D2BC63-A6B8-444D-859D-FC24DA5BD77C}">
      <dgm:prSet/>
      <dgm:spPr/>
      <dgm:t>
        <a:bodyPr/>
        <a:lstStyle/>
        <a:p>
          <a:pPr algn="l"/>
          <a:endParaRPr lang="es-CO">
            <a:latin typeface="+mn-lt"/>
          </a:endParaRPr>
        </a:p>
      </dgm:t>
    </dgm:pt>
    <dgm:pt modelId="{1662B5CF-E877-45F9-A755-120F1FE4C29B}">
      <dgm:prSet phldrT="[Texto]" custT="1"/>
      <dgm:spPr>
        <a:ln>
          <a:solidFill>
            <a:srgbClr val="A26D16"/>
          </a:solidFill>
        </a:ln>
      </dgm:spPr>
      <dgm:t>
        <a:bodyPr/>
        <a:lstStyle/>
        <a:p>
          <a:pPr algn="just"/>
          <a:r>
            <a:rPr lang="es-CO" sz="1200" b="1" u="none" dirty="0" smtClean="0">
              <a:solidFill>
                <a:schemeClr val="tx2">
                  <a:lumMod val="50000"/>
                </a:schemeClr>
              </a:solidFill>
              <a:latin typeface="+mn-lt"/>
              <a:cs typeface="Khmer UI" panose="020B0502040204020203" pitchFamily="34" charset="0"/>
            </a:rPr>
            <a:t>Unidades organizacionales: </a:t>
          </a:r>
          <a:r>
            <a:rPr lang="es-CO" sz="1050" dirty="0" smtClean="0"/>
            <a:t>Comunidad Universitaria (Estudiantes, Docentes, Administrativos y egresados), todas las vicerrectorías y todas las que hacen parte del bienestar</a:t>
          </a:r>
          <a:endParaRPr lang="es-CO" sz="400" b="0" dirty="0">
            <a:solidFill>
              <a:schemeClr val="tx2">
                <a:lumMod val="50000"/>
              </a:schemeClr>
            </a:solidFill>
            <a:latin typeface="+mn-lt"/>
            <a:cs typeface="Khmer UI" panose="020B0502040204020203" pitchFamily="34" charset="0"/>
          </a:endParaRPr>
        </a:p>
      </dgm:t>
    </dgm:pt>
    <dgm:pt modelId="{7B38EB80-BE65-41F5-9BB7-929EF5D4D956}" type="parTrans" cxnId="{B837D475-4455-4857-ADA7-D1C66C72C69C}">
      <dgm:prSet/>
      <dgm:spPr>
        <a:ln>
          <a:solidFill>
            <a:srgbClr val="A26D16"/>
          </a:solidFill>
        </a:ln>
      </dgm:spPr>
      <dgm:t>
        <a:bodyPr/>
        <a:lstStyle/>
        <a:p>
          <a:pPr algn="l"/>
          <a:endParaRPr lang="es-CO">
            <a:latin typeface="+mn-lt"/>
          </a:endParaRPr>
        </a:p>
      </dgm:t>
    </dgm:pt>
    <dgm:pt modelId="{F6509B12-9D90-4726-A799-FDB1A81D5816}" type="sibTrans" cxnId="{B837D475-4455-4857-ADA7-D1C66C72C69C}">
      <dgm:prSet/>
      <dgm:spPr/>
      <dgm:t>
        <a:bodyPr/>
        <a:lstStyle/>
        <a:p>
          <a:pPr algn="l"/>
          <a:endParaRPr lang="es-CO">
            <a:latin typeface="+mn-lt"/>
          </a:endParaRPr>
        </a:p>
      </dgm:t>
    </dgm:pt>
    <dgm:pt modelId="{7417BE97-B00C-42EA-9827-823E7FE653F8}">
      <dgm:prSet phldrT="[Texto]" custT="1"/>
      <dgm:spPr>
        <a:ln>
          <a:solidFill>
            <a:srgbClr val="A26D16"/>
          </a:solidFill>
        </a:ln>
      </dgm:spPr>
      <dgm:t>
        <a:bodyPr/>
        <a:lstStyle/>
        <a:p>
          <a:pPr algn="just"/>
          <a:r>
            <a:rPr lang="es-CO" sz="1200" b="1" u="none" dirty="0" smtClean="0">
              <a:solidFill>
                <a:schemeClr val="tx2">
                  <a:lumMod val="50000"/>
                </a:schemeClr>
              </a:solidFill>
              <a:latin typeface="+mn-lt"/>
              <a:cs typeface="Khmer UI" panose="020B0502040204020203" pitchFamily="34" charset="0"/>
            </a:rPr>
            <a:t>Beneficiarios:</a:t>
          </a:r>
          <a:r>
            <a:rPr lang="es-CO" sz="1050" b="1" u="none" dirty="0" smtClean="0">
              <a:solidFill>
                <a:schemeClr val="tx2">
                  <a:lumMod val="50000"/>
                </a:schemeClr>
              </a:solidFill>
              <a:latin typeface="+mn-lt"/>
              <a:cs typeface="Khmer UI" panose="020B0502040204020203" pitchFamily="34" charset="0"/>
            </a:rPr>
            <a:t> </a:t>
          </a:r>
          <a:r>
            <a:rPr lang="es-CO" sz="1050" dirty="0" smtClean="0"/>
            <a:t>Con el proyecto se beneficiarán directamente los estudiantes, los docentes, los administrativos y los egresados de la Universidad Tecnológica de Pereira, e indirectamente la comunidad y las empresas privadas y del estado.</a:t>
          </a:r>
          <a:endParaRPr lang="es-CO" sz="700" b="0" dirty="0">
            <a:latin typeface="+mn-lt"/>
          </a:endParaRPr>
        </a:p>
      </dgm:t>
    </dgm:pt>
    <dgm:pt modelId="{8741F14A-8A3A-4CE9-A4EC-A5E8CABEE01E}" type="parTrans" cxnId="{1BDA1869-1F10-4F09-9B7C-E4440C8A610B}">
      <dgm:prSet/>
      <dgm:spPr>
        <a:ln>
          <a:solidFill>
            <a:srgbClr val="A26D16"/>
          </a:solidFill>
        </a:ln>
      </dgm:spPr>
      <dgm:t>
        <a:bodyPr/>
        <a:lstStyle/>
        <a:p>
          <a:pPr algn="l"/>
          <a:endParaRPr lang="es-CO">
            <a:latin typeface="+mn-lt"/>
          </a:endParaRPr>
        </a:p>
      </dgm:t>
    </dgm:pt>
    <dgm:pt modelId="{3A2731F4-0A45-4759-AA9C-700012852665}" type="sibTrans" cxnId="{1BDA1869-1F10-4F09-9B7C-E4440C8A610B}">
      <dgm:prSet/>
      <dgm:spPr/>
      <dgm:t>
        <a:bodyPr/>
        <a:lstStyle/>
        <a:p>
          <a:pPr algn="l"/>
          <a:endParaRPr lang="es-CO">
            <a:latin typeface="+mn-lt"/>
          </a:endParaRPr>
        </a:p>
      </dgm:t>
    </dgm:pt>
    <dgm:pt modelId="{BF20F388-806A-4E2C-9FC2-197BB19A7E11}">
      <dgm:prSet custT="1"/>
      <dgm:spPr>
        <a:ln>
          <a:solidFill>
            <a:srgbClr val="A26D16"/>
          </a:solidFill>
        </a:ln>
      </dgm:spPr>
      <dgm:t>
        <a:bodyPr/>
        <a:lstStyle/>
        <a:p>
          <a:pPr algn="just"/>
          <a:r>
            <a:rPr lang="es-CO" sz="1200" b="1" dirty="0" smtClean="0">
              <a:solidFill>
                <a:schemeClr val="tx2">
                  <a:lumMod val="50000"/>
                </a:schemeClr>
              </a:solidFill>
              <a:latin typeface="+mn-lt"/>
              <a:cs typeface="Khmer UI" panose="020B0502040204020203" pitchFamily="34" charset="0"/>
            </a:rPr>
            <a:t>Entidades externas a la UTP: </a:t>
          </a:r>
          <a:r>
            <a:rPr lang="es-ES" sz="1200" b="1" dirty="0" smtClean="0">
              <a:solidFill>
                <a:schemeClr val="tx2">
                  <a:lumMod val="50000"/>
                </a:schemeClr>
              </a:solidFill>
              <a:latin typeface="+mn-lt"/>
              <a:cs typeface="Khmer UI" panose="020B0502040204020203" pitchFamily="34" charset="0"/>
            </a:rPr>
            <a:t> </a:t>
          </a:r>
          <a:r>
            <a:rPr lang="es-CO" sz="1050" b="0" dirty="0" smtClean="0">
              <a:solidFill>
                <a:schemeClr val="tx2">
                  <a:lumMod val="50000"/>
                </a:schemeClr>
              </a:solidFill>
              <a:latin typeface="+mn-lt"/>
              <a:cs typeface="Khmer UI" panose="020B0502040204020203" pitchFamily="34" charset="0"/>
            </a:rPr>
            <a:t>Comunidad, Empresa, Instituciones del Estado.</a:t>
          </a:r>
          <a:endParaRPr lang="es-ES" sz="100" b="0" dirty="0">
            <a:solidFill>
              <a:schemeClr val="tx2">
                <a:lumMod val="50000"/>
              </a:schemeClr>
            </a:solidFill>
            <a:latin typeface="+mn-lt"/>
            <a:cs typeface="Khmer UI" panose="020B0502040204020203" pitchFamily="34" charset="0"/>
          </a:endParaRPr>
        </a:p>
      </dgm:t>
    </dgm:pt>
    <dgm:pt modelId="{32CA2B84-E3B2-40CF-8DC7-4B5119850B6B}" type="parTrans" cxnId="{CF4167F8-C89B-4EB1-8990-42F3FF232973}">
      <dgm:prSet/>
      <dgm:spPr>
        <a:ln>
          <a:solidFill>
            <a:srgbClr val="A26D16"/>
          </a:solidFill>
        </a:ln>
      </dgm:spPr>
      <dgm:t>
        <a:bodyPr/>
        <a:lstStyle/>
        <a:p>
          <a:pPr algn="l"/>
          <a:endParaRPr lang="es-ES">
            <a:latin typeface="+mn-lt"/>
          </a:endParaRPr>
        </a:p>
      </dgm:t>
    </dgm:pt>
    <dgm:pt modelId="{379E3FF8-599F-4F0E-B5BF-BA2DFB03D5E4}" type="sibTrans" cxnId="{CF4167F8-C89B-4EB1-8990-42F3FF232973}">
      <dgm:prSet/>
      <dgm:spPr/>
      <dgm:t>
        <a:bodyPr/>
        <a:lstStyle/>
        <a:p>
          <a:pPr algn="l"/>
          <a:endParaRPr lang="es-ES">
            <a:latin typeface="+mn-lt"/>
          </a:endParaRPr>
        </a:p>
      </dgm:t>
    </dgm:pt>
    <dgm:pt modelId="{BF04E78F-DF12-4DEC-B477-983045056C04}" type="pres">
      <dgm:prSet presAssocID="{7C1FBE78-41BB-4F9B-8392-C5F342476F31}" presName="diagram" presStyleCnt="0">
        <dgm:presLayoutVars>
          <dgm:chPref val="1"/>
          <dgm:dir/>
          <dgm:animOne val="branch"/>
          <dgm:animLvl val="lvl"/>
          <dgm:resizeHandles/>
        </dgm:presLayoutVars>
      </dgm:prSet>
      <dgm:spPr/>
      <dgm:t>
        <a:bodyPr/>
        <a:lstStyle/>
        <a:p>
          <a:endParaRPr lang="es-CO"/>
        </a:p>
      </dgm:t>
    </dgm:pt>
    <dgm:pt modelId="{E227DAD1-F467-420A-B380-0C10B7BC1D4E}" type="pres">
      <dgm:prSet presAssocID="{B179C4C9-470C-4C96-B2DB-FF7D387B7DD1}" presName="root" presStyleCnt="0"/>
      <dgm:spPr/>
    </dgm:pt>
    <dgm:pt modelId="{0EA29DDA-452F-42D0-B9B3-D6011D6A5AF4}" type="pres">
      <dgm:prSet presAssocID="{B179C4C9-470C-4C96-B2DB-FF7D387B7DD1}" presName="rootComposite" presStyleCnt="0"/>
      <dgm:spPr/>
    </dgm:pt>
    <dgm:pt modelId="{43B793F1-E25B-4798-840C-71A691210AAE}" type="pres">
      <dgm:prSet presAssocID="{B179C4C9-470C-4C96-B2DB-FF7D387B7DD1}" presName="rootText" presStyleLbl="node1" presStyleIdx="0" presStyleCnt="1" custScaleX="173283" custLinFactNeighborY="-7962"/>
      <dgm:spPr/>
      <dgm:t>
        <a:bodyPr/>
        <a:lstStyle/>
        <a:p>
          <a:endParaRPr lang="es-CO"/>
        </a:p>
      </dgm:t>
    </dgm:pt>
    <dgm:pt modelId="{548B17C6-F4E6-4766-9BB3-86301585D37C}" type="pres">
      <dgm:prSet presAssocID="{B179C4C9-470C-4C96-B2DB-FF7D387B7DD1}" presName="rootConnector" presStyleLbl="node1" presStyleIdx="0" presStyleCnt="1"/>
      <dgm:spPr/>
      <dgm:t>
        <a:bodyPr/>
        <a:lstStyle/>
        <a:p>
          <a:endParaRPr lang="es-CO"/>
        </a:p>
      </dgm:t>
    </dgm:pt>
    <dgm:pt modelId="{E4CB1E92-35CA-41FA-94B9-F78D02A0FF01}" type="pres">
      <dgm:prSet presAssocID="{B179C4C9-470C-4C96-B2DB-FF7D387B7DD1}" presName="childShape" presStyleCnt="0"/>
      <dgm:spPr/>
    </dgm:pt>
    <dgm:pt modelId="{107B593D-2B7E-47A1-B237-2D44EE17772E}" type="pres">
      <dgm:prSet presAssocID="{7B38EB80-BE65-41F5-9BB7-929EF5D4D956}" presName="Name13" presStyleLbl="parChTrans1D2" presStyleIdx="0" presStyleCnt="3"/>
      <dgm:spPr/>
      <dgm:t>
        <a:bodyPr/>
        <a:lstStyle/>
        <a:p>
          <a:endParaRPr lang="es-CO"/>
        </a:p>
      </dgm:t>
    </dgm:pt>
    <dgm:pt modelId="{2E354829-817D-4754-BC75-12C2FE807605}" type="pres">
      <dgm:prSet presAssocID="{1662B5CF-E877-45F9-A755-120F1FE4C29B}" presName="childText" presStyleLbl="bgAcc1" presStyleIdx="0" presStyleCnt="3" custScaleX="369711" custScaleY="98486" custLinFactNeighborX="828">
        <dgm:presLayoutVars>
          <dgm:bulletEnabled val="1"/>
        </dgm:presLayoutVars>
      </dgm:prSet>
      <dgm:spPr/>
      <dgm:t>
        <a:bodyPr/>
        <a:lstStyle/>
        <a:p>
          <a:endParaRPr lang="es-CO"/>
        </a:p>
      </dgm:t>
    </dgm:pt>
    <dgm:pt modelId="{94DEC999-591D-4E68-9D00-6890F125307D}" type="pres">
      <dgm:prSet presAssocID="{32CA2B84-E3B2-40CF-8DC7-4B5119850B6B}" presName="Name13" presStyleLbl="parChTrans1D2" presStyleIdx="1" presStyleCnt="3"/>
      <dgm:spPr/>
      <dgm:t>
        <a:bodyPr/>
        <a:lstStyle/>
        <a:p>
          <a:endParaRPr lang="es-ES"/>
        </a:p>
      </dgm:t>
    </dgm:pt>
    <dgm:pt modelId="{77177CDA-8FC8-4405-B9E3-1F740F4F6D67}" type="pres">
      <dgm:prSet presAssocID="{BF20F388-806A-4E2C-9FC2-197BB19A7E11}" presName="childText" presStyleLbl="bgAcc1" presStyleIdx="1" presStyleCnt="3" custScaleX="371667" custScaleY="76387">
        <dgm:presLayoutVars>
          <dgm:bulletEnabled val="1"/>
        </dgm:presLayoutVars>
      </dgm:prSet>
      <dgm:spPr/>
      <dgm:t>
        <a:bodyPr/>
        <a:lstStyle/>
        <a:p>
          <a:endParaRPr lang="es-ES"/>
        </a:p>
      </dgm:t>
    </dgm:pt>
    <dgm:pt modelId="{983EE482-34B4-4DDE-A5BB-56DAF2F5E8D4}" type="pres">
      <dgm:prSet presAssocID="{8741F14A-8A3A-4CE9-A4EC-A5E8CABEE01E}" presName="Name13" presStyleLbl="parChTrans1D2" presStyleIdx="2" presStyleCnt="3"/>
      <dgm:spPr/>
      <dgm:t>
        <a:bodyPr/>
        <a:lstStyle/>
        <a:p>
          <a:endParaRPr lang="es-CO"/>
        </a:p>
      </dgm:t>
    </dgm:pt>
    <dgm:pt modelId="{7F59EE3C-302F-405E-AC56-4165D36EEAEB}" type="pres">
      <dgm:prSet presAssocID="{7417BE97-B00C-42EA-9827-823E7FE653F8}" presName="childText" presStyleLbl="bgAcc1" presStyleIdx="2" presStyleCnt="3" custScaleX="372984" custScaleY="92554">
        <dgm:presLayoutVars>
          <dgm:bulletEnabled val="1"/>
        </dgm:presLayoutVars>
      </dgm:prSet>
      <dgm:spPr/>
      <dgm:t>
        <a:bodyPr/>
        <a:lstStyle/>
        <a:p>
          <a:endParaRPr lang="es-CO"/>
        </a:p>
      </dgm:t>
    </dgm:pt>
  </dgm:ptLst>
  <dgm:cxnLst>
    <dgm:cxn modelId="{B1AAD808-141C-478A-B3C0-2244A9A2F6F1}" type="presOf" srcId="{8741F14A-8A3A-4CE9-A4EC-A5E8CABEE01E}" destId="{983EE482-34B4-4DDE-A5BB-56DAF2F5E8D4}" srcOrd="0" destOrd="0" presId="urn:microsoft.com/office/officeart/2005/8/layout/hierarchy3"/>
    <dgm:cxn modelId="{745EFAEE-D4B6-4611-859E-B545EAD6A392}" type="presOf" srcId="{B179C4C9-470C-4C96-B2DB-FF7D387B7DD1}" destId="{548B17C6-F4E6-4766-9BB3-86301585D37C}" srcOrd="1" destOrd="0" presId="urn:microsoft.com/office/officeart/2005/8/layout/hierarchy3"/>
    <dgm:cxn modelId="{DACF9CF2-39FC-471B-814C-CA01EAD698C1}" type="presOf" srcId="{1662B5CF-E877-45F9-A755-120F1FE4C29B}" destId="{2E354829-817D-4754-BC75-12C2FE807605}" srcOrd="0" destOrd="0" presId="urn:microsoft.com/office/officeart/2005/8/layout/hierarchy3"/>
    <dgm:cxn modelId="{81D2BC63-A6B8-444D-859D-FC24DA5BD77C}" srcId="{7C1FBE78-41BB-4F9B-8392-C5F342476F31}" destId="{B179C4C9-470C-4C96-B2DB-FF7D387B7DD1}" srcOrd="0" destOrd="0" parTransId="{7ABB9D2C-C86B-4A1F-9278-F06CA29374E2}" sibTransId="{C6FE23B2-DBA5-49F9-A64E-D679919A9EC0}"/>
    <dgm:cxn modelId="{577D1FB0-53BC-4247-98B5-8EF1DC0E533A}" type="presOf" srcId="{B179C4C9-470C-4C96-B2DB-FF7D387B7DD1}" destId="{43B793F1-E25B-4798-840C-71A691210AAE}" srcOrd="0" destOrd="0" presId="urn:microsoft.com/office/officeart/2005/8/layout/hierarchy3"/>
    <dgm:cxn modelId="{101C63DC-015E-4425-9955-E91A744604FE}" type="presOf" srcId="{7C1FBE78-41BB-4F9B-8392-C5F342476F31}" destId="{BF04E78F-DF12-4DEC-B477-983045056C04}" srcOrd="0" destOrd="0" presId="urn:microsoft.com/office/officeart/2005/8/layout/hierarchy3"/>
    <dgm:cxn modelId="{4DF72102-D7DE-45B2-B3C1-0264A6F4E650}" type="presOf" srcId="{7B38EB80-BE65-41F5-9BB7-929EF5D4D956}" destId="{107B593D-2B7E-47A1-B237-2D44EE17772E}" srcOrd="0" destOrd="0" presId="urn:microsoft.com/office/officeart/2005/8/layout/hierarchy3"/>
    <dgm:cxn modelId="{AEABFE96-6F7C-411E-8EEF-AF3D4B43F6FC}" type="presOf" srcId="{BF20F388-806A-4E2C-9FC2-197BB19A7E11}" destId="{77177CDA-8FC8-4405-B9E3-1F740F4F6D67}" srcOrd="0" destOrd="0" presId="urn:microsoft.com/office/officeart/2005/8/layout/hierarchy3"/>
    <dgm:cxn modelId="{6FE687D9-1385-4057-91B4-8797DE620546}" type="presOf" srcId="{7417BE97-B00C-42EA-9827-823E7FE653F8}" destId="{7F59EE3C-302F-405E-AC56-4165D36EEAEB}" srcOrd="0" destOrd="0" presId="urn:microsoft.com/office/officeart/2005/8/layout/hierarchy3"/>
    <dgm:cxn modelId="{CF4167F8-C89B-4EB1-8990-42F3FF232973}" srcId="{B179C4C9-470C-4C96-B2DB-FF7D387B7DD1}" destId="{BF20F388-806A-4E2C-9FC2-197BB19A7E11}" srcOrd="1" destOrd="0" parTransId="{32CA2B84-E3B2-40CF-8DC7-4B5119850B6B}" sibTransId="{379E3FF8-599F-4F0E-B5BF-BA2DFB03D5E4}"/>
    <dgm:cxn modelId="{1BDA1869-1F10-4F09-9B7C-E4440C8A610B}" srcId="{B179C4C9-470C-4C96-B2DB-FF7D387B7DD1}" destId="{7417BE97-B00C-42EA-9827-823E7FE653F8}" srcOrd="2" destOrd="0" parTransId="{8741F14A-8A3A-4CE9-A4EC-A5E8CABEE01E}" sibTransId="{3A2731F4-0A45-4759-AA9C-700012852665}"/>
    <dgm:cxn modelId="{55121D5D-4DB5-4F78-8635-35027734B4D6}" type="presOf" srcId="{32CA2B84-E3B2-40CF-8DC7-4B5119850B6B}" destId="{94DEC999-591D-4E68-9D00-6890F125307D}" srcOrd="0" destOrd="0" presId="urn:microsoft.com/office/officeart/2005/8/layout/hierarchy3"/>
    <dgm:cxn modelId="{B837D475-4455-4857-ADA7-D1C66C72C69C}" srcId="{B179C4C9-470C-4C96-B2DB-FF7D387B7DD1}" destId="{1662B5CF-E877-45F9-A755-120F1FE4C29B}" srcOrd="0" destOrd="0" parTransId="{7B38EB80-BE65-41F5-9BB7-929EF5D4D956}" sibTransId="{F6509B12-9D90-4726-A799-FDB1A81D5816}"/>
    <dgm:cxn modelId="{44985903-C9E4-412C-9F53-0395968A6495}" type="presParOf" srcId="{BF04E78F-DF12-4DEC-B477-983045056C04}" destId="{E227DAD1-F467-420A-B380-0C10B7BC1D4E}" srcOrd="0" destOrd="0" presId="urn:microsoft.com/office/officeart/2005/8/layout/hierarchy3"/>
    <dgm:cxn modelId="{513FF6C1-9FD6-436F-93FA-B7F85EEB84AC}" type="presParOf" srcId="{E227DAD1-F467-420A-B380-0C10B7BC1D4E}" destId="{0EA29DDA-452F-42D0-B9B3-D6011D6A5AF4}" srcOrd="0" destOrd="0" presId="urn:microsoft.com/office/officeart/2005/8/layout/hierarchy3"/>
    <dgm:cxn modelId="{12413F40-127D-4673-AB18-E6C589FF4DF5}" type="presParOf" srcId="{0EA29DDA-452F-42D0-B9B3-D6011D6A5AF4}" destId="{43B793F1-E25B-4798-840C-71A691210AAE}" srcOrd="0" destOrd="0" presId="urn:microsoft.com/office/officeart/2005/8/layout/hierarchy3"/>
    <dgm:cxn modelId="{0C6DA2D1-5FBE-4F60-A82A-27E26492366B}" type="presParOf" srcId="{0EA29DDA-452F-42D0-B9B3-D6011D6A5AF4}" destId="{548B17C6-F4E6-4766-9BB3-86301585D37C}" srcOrd="1" destOrd="0" presId="urn:microsoft.com/office/officeart/2005/8/layout/hierarchy3"/>
    <dgm:cxn modelId="{ED2A04AA-73E0-4486-B1F3-6B76A4517C51}" type="presParOf" srcId="{E227DAD1-F467-420A-B380-0C10B7BC1D4E}" destId="{E4CB1E92-35CA-41FA-94B9-F78D02A0FF01}" srcOrd="1" destOrd="0" presId="urn:microsoft.com/office/officeart/2005/8/layout/hierarchy3"/>
    <dgm:cxn modelId="{C1077E06-DB30-465B-8FA2-D8A7B8B90FAE}" type="presParOf" srcId="{E4CB1E92-35CA-41FA-94B9-F78D02A0FF01}" destId="{107B593D-2B7E-47A1-B237-2D44EE17772E}" srcOrd="0" destOrd="0" presId="urn:microsoft.com/office/officeart/2005/8/layout/hierarchy3"/>
    <dgm:cxn modelId="{3AECADBA-482E-4378-AC1A-9C9FDBCC219C}" type="presParOf" srcId="{E4CB1E92-35CA-41FA-94B9-F78D02A0FF01}" destId="{2E354829-817D-4754-BC75-12C2FE807605}" srcOrd="1" destOrd="0" presId="urn:microsoft.com/office/officeart/2005/8/layout/hierarchy3"/>
    <dgm:cxn modelId="{45258EFD-3D70-4F63-B96D-324335D9D6E1}" type="presParOf" srcId="{E4CB1E92-35CA-41FA-94B9-F78D02A0FF01}" destId="{94DEC999-591D-4E68-9D00-6890F125307D}" srcOrd="2" destOrd="0" presId="urn:microsoft.com/office/officeart/2005/8/layout/hierarchy3"/>
    <dgm:cxn modelId="{031D1F64-ED86-4AD1-898C-A6BB996A6F09}" type="presParOf" srcId="{E4CB1E92-35CA-41FA-94B9-F78D02A0FF01}" destId="{77177CDA-8FC8-4405-B9E3-1F740F4F6D67}" srcOrd="3" destOrd="0" presId="urn:microsoft.com/office/officeart/2005/8/layout/hierarchy3"/>
    <dgm:cxn modelId="{2FD9FA34-0558-4452-845A-F6DA4A0E0C6E}" type="presParOf" srcId="{E4CB1E92-35CA-41FA-94B9-F78D02A0FF01}" destId="{983EE482-34B4-4DDE-A5BB-56DAF2F5E8D4}" srcOrd="4" destOrd="0" presId="urn:microsoft.com/office/officeart/2005/8/layout/hierarchy3"/>
    <dgm:cxn modelId="{9135FB0D-E531-4F7B-A34D-CF9BA18DCBD3}" type="presParOf" srcId="{E4CB1E92-35CA-41FA-94B9-F78D02A0FF01}" destId="{7F59EE3C-302F-405E-AC56-4165D36EEAEB}" srcOrd="5" destOrd="0" presId="urn:microsoft.com/office/officeart/2005/8/layout/hierarchy3"/>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B793F1-E25B-4798-840C-71A691210AAE}">
      <dsp:nvSpPr>
        <dsp:cNvPr id="0" name=""/>
        <dsp:cNvSpPr/>
      </dsp:nvSpPr>
      <dsp:spPr>
        <a:xfrm>
          <a:off x="3427" y="724749"/>
          <a:ext cx="2344240" cy="676419"/>
        </a:xfrm>
        <a:prstGeom prst="roundRect">
          <a:avLst>
            <a:gd name="adj" fmla="val 10000"/>
          </a:avLst>
        </a:prstGeom>
        <a:solidFill>
          <a:srgbClr val="A26D16"/>
        </a:solidFill>
        <a:ln w="12700" cap="flat" cmpd="sng" algn="ctr">
          <a:solidFill>
            <a:srgbClr val="A26D1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CO" sz="2400" kern="1200" dirty="0" smtClean="0">
              <a:latin typeface="+mn-lt"/>
              <a:cs typeface="Khmer UI" panose="020B0502040204020203" pitchFamily="34" charset="0"/>
            </a:rPr>
            <a:t>Involucrados</a:t>
          </a:r>
          <a:endParaRPr lang="es-CO" sz="2400" kern="1200" dirty="0">
            <a:latin typeface="+mn-lt"/>
            <a:cs typeface="Khmer UI" panose="020B0502040204020203" pitchFamily="34" charset="0"/>
          </a:endParaRPr>
        </a:p>
      </dsp:txBody>
      <dsp:txXfrm>
        <a:off x="23239" y="744561"/>
        <a:ext cx="2304616" cy="636795"/>
      </dsp:txXfrm>
    </dsp:sp>
    <dsp:sp modelId="{107B593D-2B7E-47A1-B237-2D44EE17772E}">
      <dsp:nvSpPr>
        <dsp:cNvPr id="0" name=""/>
        <dsp:cNvSpPr/>
      </dsp:nvSpPr>
      <dsp:spPr>
        <a:xfrm>
          <a:off x="237851" y="1401169"/>
          <a:ext cx="243385" cy="556050"/>
        </a:xfrm>
        <a:custGeom>
          <a:avLst/>
          <a:gdLst/>
          <a:ahLst/>
          <a:cxnLst/>
          <a:rect l="0" t="0" r="0" b="0"/>
          <a:pathLst>
            <a:path>
              <a:moveTo>
                <a:pt x="0" y="0"/>
              </a:moveTo>
              <a:lnTo>
                <a:pt x="0" y="556050"/>
              </a:lnTo>
              <a:lnTo>
                <a:pt x="243385" y="556050"/>
              </a:lnTo>
            </a:path>
          </a:pathLst>
        </a:custGeom>
        <a:noFill/>
        <a:ln w="12700" cap="flat" cmpd="sng" algn="ctr">
          <a:solidFill>
            <a:srgbClr val="A26D16"/>
          </a:solidFill>
          <a:prstDash val="solid"/>
          <a:miter lim="800000"/>
        </a:ln>
        <a:effectLst/>
      </dsp:spPr>
      <dsp:style>
        <a:lnRef idx="2">
          <a:scrgbClr r="0" g="0" b="0"/>
        </a:lnRef>
        <a:fillRef idx="0">
          <a:scrgbClr r="0" g="0" b="0"/>
        </a:fillRef>
        <a:effectRef idx="0">
          <a:scrgbClr r="0" g="0" b="0"/>
        </a:effectRef>
        <a:fontRef idx="minor"/>
      </dsp:style>
    </dsp:sp>
    <dsp:sp modelId="{2E354829-817D-4754-BC75-12C2FE807605}">
      <dsp:nvSpPr>
        <dsp:cNvPr id="0" name=""/>
        <dsp:cNvSpPr/>
      </dsp:nvSpPr>
      <dsp:spPr>
        <a:xfrm>
          <a:off x="481236" y="1624130"/>
          <a:ext cx="4001276" cy="666178"/>
        </a:xfrm>
        <a:prstGeom prst="roundRect">
          <a:avLst>
            <a:gd name="adj" fmla="val 10000"/>
          </a:avLst>
        </a:prstGeom>
        <a:solidFill>
          <a:schemeClr val="lt1">
            <a:alpha val="90000"/>
            <a:hueOff val="0"/>
            <a:satOff val="0"/>
            <a:lumOff val="0"/>
            <a:alphaOff val="0"/>
          </a:schemeClr>
        </a:solidFill>
        <a:ln w="12700" cap="flat" cmpd="sng" algn="ctr">
          <a:solidFill>
            <a:srgbClr val="A26D1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u="none" kern="1200" dirty="0" smtClean="0">
              <a:solidFill>
                <a:schemeClr val="tx2">
                  <a:lumMod val="50000"/>
                </a:schemeClr>
              </a:solidFill>
              <a:latin typeface="+mn-lt"/>
              <a:cs typeface="Khmer UI" panose="020B0502040204020203" pitchFamily="34" charset="0"/>
            </a:rPr>
            <a:t>Unidades organizacionales: </a:t>
          </a:r>
          <a:r>
            <a:rPr lang="es-CO" sz="1050" kern="1200" dirty="0" smtClean="0"/>
            <a:t>Comunidad Universitaria (Estudiantes, Docentes, Administrativos y egresados), todas las vicerrectorías y todas las que hacen parte del bienestar</a:t>
          </a:r>
          <a:endParaRPr lang="es-CO" sz="400" b="0" kern="1200" dirty="0">
            <a:solidFill>
              <a:schemeClr val="tx2">
                <a:lumMod val="50000"/>
              </a:schemeClr>
            </a:solidFill>
            <a:latin typeface="+mn-lt"/>
            <a:cs typeface="Khmer UI" panose="020B0502040204020203" pitchFamily="34" charset="0"/>
          </a:endParaRPr>
        </a:p>
      </dsp:txBody>
      <dsp:txXfrm>
        <a:off x="500748" y="1643642"/>
        <a:ext cx="3962252" cy="627154"/>
      </dsp:txXfrm>
    </dsp:sp>
    <dsp:sp modelId="{94DEC999-591D-4E68-9D00-6890F125307D}">
      <dsp:nvSpPr>
        <dsp:cNvPr id="0" name=""/>
        <dsp:cNvSpPr/>
      </dsp:nvSpPr>
      <dsp:spPr>
        <a:xfrm>
          <a:off x="237851" y="1401169"/>
          <a:ext cx="234424" cy="1316593"/>
        </a:xfrm>
        <a:custGeom>
          <a:avLst/>
          <a:gdLst/>
          <a:ahLst/>
          <a:cxnLst/>
          <a:rect l="0" t="0" r="0" b="0"/>
          <a:pathLst>
            <a:path>
              <a:moveTo>
                <a:pt x="0" y="0"/>
              </a:moveTo>
              <a:lnTo>
                <a:pt x="0" y="1316593"/>
              </a:lnTo>
              <a:lnTo>
                <a:pt x="234424" y="1316593"/>
              </a:lnTo>
            </a:path>
          </a:pathLst>
        </a:custGeom>
        <a:noFill/>
        <a:ln w="12700" cap="flat" cmpd="sng" algn="ctr">
          <a:solidFill>
            <a:srgbClr val="A26D16"/>
          </a:solidFill>
          <a:prstDash val="solid"/>
          <a:miter lim="800000"/>
        </a:ln>
        <a:effectLst/>
      </dsp:spPr>
      <dsp:style>
        <a:lnRef idx="2">
          <a:scrgbClr r="0" g="0" b="0"/>
        </a:lnRef>
        <a:fillRef idx="0">
          <a:scrgbClr r="0" g="0" b="0"/>
        </a:fillRef>
        <a:effectRef idx="0">
          <a:scrgbClr r="0" g="0" b="0"/>
        </a:effectRef>
        <a:fontRef idx="minor"/>
      </dsp:style>
    </dsp:sp>
    <dsp:sp modelId="{77177CDA-8FC8-4405-B9E3-1F740F4F6D67}">
      <dsp:nvSpPr>
        <dsp:cNvPr id="0" name=""/>
        <dsp:cNvSpPr/>
      </dsp:nvSpPr>
      <dsp:spPr>
        <a:xfrm>
          <a:off x="472275" y="2459414"/>
          <a:ext cx="4022445" cy="516696"/>
        </a:xfrm>
        <a:prstGeom prst="roundRect">
          <a:avLst>
            <a:gd name="adj" fmla="val 10000"/>
          </a:avLst>
        </a:prstGeom>
        <a:solidFill>
          <a:schemeClr val="lt1">
            <a:alpha val="90000"/>
            <a:hueOff val="0"/>
            <a:satOff val="0"/>
            <a:lumOff val="0"/>
            <a:alphaOff val="0"/>
          </a:schemeClr>
        </a:solidFill>
        <a:ln w="12700" cap="flat" cmpd="sng" algn="ctr">
          <a:solidFill>
            <a:srgbClr val="A26D1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kern="1200" dirty="0" smtClean="0">
              <a:solidFill>
                <a:schemeClr val="tx2">
                  <a:lumMod val="50000"/>
                </a:schemeClr>
              </a:solidFill>
              <a:latin typeface="+mn-lt"/>
              <a:cs typeface="Khmer UI" panose="020B0502040204020203" pitchFamily="34" charset="0"/>
            </a:rPr>
            <a:t>Entidades externas a la UTP: </a:t>
          </a:r>
          <a:r>
            <a:rPr lang="es-ES" sz="1200" b="1" kern="1200" dirty="0" smtClean="0">
              <a:solidFill>
                <a:schemeClr val="tx2">
                  <a:lumMod val="50000"/>
                </a:schemeClr>
              </a:solidFill>
              <a:latin typeface="+mn-lt"/>
              <a:cs typeface="Khmer UI" panose="020B0502040204020203" pitchFamily="34" charset="0"/>
            </a:rPr>
            <a:t> </a:t>
          </a:r>
          <a:r>
            <a:rPr lang="es-CO" sz="1050" b="0" kern="1200" dirty="0" smtClean="0">
              <a:solidFill>
                <a:schemeClr val="tx2">
                  <a:lumMod val="50000"/>
                </a:schemeClr>
              </a:solidFill>
              <a:latin typeface="+mn-lt"/>
              <a:cs typeface="Khmer UI" panose="020B0502040204020203" pitchFamily="34" charset="0"/>
            </a:rPr>
            <a:t>Comunidad, Empresa, Instituciones del Estado.</a:t>
          </a:r>
          <a:endParaRPr lang="es-ES" sz="100" b="0" kern="1200" dirty="0">
            <a:solidFill>
              <a:schemeClr val="tx2">
                <a:lumMod val="50000"/>
              </a:schemeClr>
            </a:solidFill>
            <a:latin typeface="+mn-lt"/>
            <a:cs typeface="Khmer UI" panose="020B0502040204020203" pitchFamily="34" charset="0"/>
          </a:endParaRPr>
        </a:p>
      </dsp:txBody>
      <dsp:txXfrm>
        <a:off x="487409" y="2474548"/>
        <a:ext cx="3992177" cy="486428"/>
      </dsp:txXfrm>
    </dsp:sp>
    <dsp:sp modelId="{983EE482-34B4-4DDE-A5BB-56DAF2F5E8D4}">
      <dsp:nvSpPr>
        <dsp:cNvPr id="0" name=""/>
        <dsp:cNvSpPr/>
      </dsp:nvSpPr>
      <dsp:spPr>
        <a:xfrm>
          <a:off x="237851" y="1401169"/>
          <a:ext cx="234424" cy="2057073"/>
        </a:xfrm>
        <a:custGeom>
          <a:avLst/>
          <a:gdLst/>
          <a:ahLst/>
          <a:cxnLst/>
          <a:rect l="0" t="0" r="0" b="0"/>
          <a:pathLst>
            <a:path>
              <a:moveTo>
                <a:pt x="0" y="0"/>
              </a:moveTo>
              <a:lnTo>
                <a:pt x="0" y="2057073"/>
              </a:lnTo>
              <a:lnTo>
                <a:pt x="234424" y="2057073"/>
              </a:lnTo>
            </a:path>
          </a:pathLst>
        </a:custGeom>
        <a:noFill/>
        <a:ln w="12700" cap="flat" cmpd="sng" algn="ctr">
          <a:solidFill>
            <a:srgbClr val="A26D16"/>
          </a:solidFill>
          <a:prstDash val="solid"/>
          <a:miter lim="800000"/>
        </a:ln>
        <a:effectLst/>
      </dsp:spPr>
      <dsp:style>
        <a:lnRef idx="2">
          <a:scrgbClr r="0" g="0" b="0"/>
        </a:lnRef>
        <a:fillRef idx="0">
          <a:scrgbClr r="0" g="0" b="0"/>
        </a:fillRef>
        <a:effectRef idx="0">
          <a:scrgbClr r="0" g="0" b="0"/>
        </a:effectRef>
        <a:fontRef idx="minor"/>
      </dsp:style>
    </dsp:sp>
    <dsp:sp modelId="{7F59EE3C-302F-405E-AC56-4165D36EEAEB}">
      <dsp:nvSpPr>
        <dsp:cNvPr id="0" name=""/>
        <dsp:cNvSpPr/>
      </dsp:nvSpPr>
      <dsp:spPr>
        <a:xfrm>
          <a:off x="472275" y="3145215"/>
          <a:ext cx="4036699" cy="626053"/>
        </a:xfrm>
        <a:prstGeom prst="roundRect">
          <a:avLst>
            <a:gd name="adj" fmla="val 10000"/>
          </a:avLst>
        </a:prstGeom>
        <a:solidFill>
          <a:schemeClr val="lt1">
            <a:alpha val="90000"/>
            <a:hueOff val="0"/>
            <a:satOff val="0"/>
            <a:lumOff val="0"/>
            <a:alphaOff val="0"/>
          </a:schemeClr>
        </a:solidFill>
        <a:ln w="12700" cap="flat" cmpd="sng" algn="ctr">
          <a:solidFill>
            <a:srgbClr val="A26D1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u="none" kern="1200" dirty="0" smtClean="0">
              <a:solidFill>
                <a:schemeClr val="tx2">
                  <a:lumMod val="50000"/>
                </a:schemeClr>
              </a:solidFill>
              <a:latin typeface="+mn-lt"/>
              <a:cs typeface="Khmer UI" panose="020B0502040204020203" pitchFamily="34" charset="0"/>
            </a:rPr>
            <a:t>Beneficiarios:</a:t>
          </a:r>
          <a:r>
            <a:rPr lang="es-CO" sz="1050" b="1" u="none" kern="1200" dirty="0" smtClean="0">
              <a:solidFill>
                <a:schemeClr val="tx2">
                  <a:lumMod val="50000"/>
                </a:schemeClr>
              </a:solidFill>
              <a:latin typeface="+mn-lt"/>
              <a:cs typeface="Khmer UI" panose="020B0502040204020203" pitchFamily="34" charset="0"/>
            </a:rPr>
            <a:t> </a:t>
          </a:r>
          <a:r>
            <a:rPr lang="es-CO" sz="1050" kern="1200" dirty="0" smtClean="0"/>
            <a:t>Con el proyecto se beneficiarán directamente los estudiantes, los docentes, los administrativos y los egresados de la Universidad Tecnológica de Pereira, e indirectamente la comunidad y las empresas privadas y del estado.</a:t>
          </a:r>
          <a:endParaRPr lang="es-CO" sz="700" b="0" kern="1200" dirty="0">
            <a:latin typeface="+mn-lt"/>
          </a:endParaRPr>
        </a:p>
      </dsp:txBody>
      <dsp:txXfrm>
        <a:off x="490611" y="3163551"/>
        <a:ext cx="4000027" cy="58938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CO" dirty="0"/>
          </a:p>
        </p:txBody>
      </p:sp>
      <p:sp>
        <p:nvSpPr>
          <p:cNvPr id="3" name="Marcador de fecha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DE02990-A6AB-4213-B420-404A20E59F7F}" type="datetimeFigureOut">
              <a:rPr lang="es-CO" smtClean="0"/>
              <a:t>20/03/2024</a:t>
            </a:fld>
            <a:endParaRPr lang="es-CO" dirty="0"/>
          </a:p>
        </p:txBody>
      </p:sp>
      <p:sp>
        <p:nvSpPr>
          <p:cNvPr id="4" name="Marcador de imagen de diapositiva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Marcador de notas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s-CO" dirty="0"/>
          </a:p>
        </p:txBody>
      </p:sp>
      <p:sp>
        <p:nvSpPr>
          <p:cNvPr id="7" name="Marcador de número de diapositiva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271117E-C91F-4BCB-B907-251B7F613742}" type="slidenum">
              <a:rPr lang="es-CO" smtClean="0"/>
              <a:t>‹Nº›</a:t>
            </a:fld>
            <a:endParaRPr lang="es-CO" dirty="0"/>
          </a:p>
        </p:txBody>
      </p:sp>
    </p:spTree>
    <p:extLst>
      <p:ext uri="{BB962C8B-B14F-4D97-AF65-F5344CB8AC3E}">
        <p14:creationId xmlns:p14="http://schemas.microsoft.com/office/powerpoint/2010/main" val="3843107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1361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20/03/2024</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712637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34835"/>
            <a:ext cx="1971675" cy="504212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1134835"/>
            <a:ext cx="5800725" cy="504212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20/03/2024</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720073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881743"/>
            <a:ext cx="7886700" cy="808946"/>
          </a:xfrm>
        </p:spPr>
        <p:txBody>
          <a:bodyPr vert="horz" lIns="91440" tIns="45720" rIns="91440" bIns="45720" rtlCol="0" anchor="ctr">
            <a:noAutofit/>
          </a:bodyPr>
          <a:lstStyle>
            <a:lvl1pPr>
              <a:defRPr lang="en-US" dirty="0">
                <a:solidFill>
                  <a:schemeClr val="accent5"/>
                </a:solidFill>
              </a:defRPr>
            </a:lvl1pPr>
          </a:lstStyle>
          <a:p>
            <a:pPr marL="0" lvl="0" algn="ctr"/>
            <a:r>
              <a:rPr lang="es-ES" dirty="0"/>
              <a:t>Haga clic para modificar el estilo de título del patrón</a:t>
            </a:r>
            <a:endParaRPr lang="en-US" dirty="0"/>
          </a:p>
        </p:txBody>
      </p:sp>
      <p:sp>
        <p:nvSpPr>
          <p:cNvPr id="3" name="Content Placeholder 2"/>
          <p:cNvSpPr>
            <a:spLocks noGrp="1"/>
          </p:cNvSpPr>
          <p:nvPr>
            <p:ph idx="1"/>
          </p:nvPr>
        </p:nvSpPr>
        <p:spPr/>
        <p:txBody>
          <a:bodyPr/>
          <a:lstStyle>
            <a:lvl1pPr algn="just">
              <a:defRPr>
                <a:solidFill>
                  <a:schemeClr val="tx2"/>
                </a:solidFill>
                <a:latin typeface="+mj-lt"/>
              </a:defRPr>
            </a:lvl1pPr>
            <a:lvl2pPr algn="just">
              <a:defRPr>
                <a:solidFill>
                  <a:schemeClr val="tx2"/>
                </a:solidFill>
                <a:latin typeface="+mj-lt"/>
              </a:defRPr>
            </a:lvl2pPr>
            <a:lvl3pPr algn="just">
              <a:defRPr>
                <a:solidFill>
                  <a:schemeClr val="tx2"/>
                </a:solidFill>
                <a:latin typeface="+mj-lt"/>
              </a:defRPr>
            </a:lvl3pPr>
            <a:lvl4pPr algn="just">
              <a:defRPr>
                <a:solidFill>
                  <a:schemeClr val="tx2"/>
                </a:solidFill>
                <a:latin typeface="+mj-lt"/>
              </a:defRPr>
            </a:lvl4pPr>
            <a:lvl5pPr algn="just">
              <a:defRPr>
                <a:solidFill>
                  <a:schemeClr val="tx2"/>
                </a:solidFill>
                <a:latin typeface="+mj-lt"/>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20/03/2024</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pic>
        <p:nvPicPr>
          <p:cNvPr id="8" name="Imagen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20990" y="5748867"/>
            <a:ext cx="985618" cy="957874"/>
          </a:xfrm>
          <a:prstGeom prst="rect">
            <a:avLst/>
          </a:prstGeom>
        </p:spPr>
      </p:pic>
    </p:spTree>
    <p:extLst>
      <p:ext uri="{BB962C8B-B14F-4D97-AF65-F5344CB8AC3E}">
        <p14:creationId xmlns:p14="http://schemas.microsoft.com/office/powerpoint/2010/main" val="1687180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4BE6725-CAAA-4356-8325-39E40B4FA7D0}" type="datetimeFigureOut">
              <a:rPr lang="es-CO" smtClean="0"/>
              <a:t>20/03/2024</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
        <p:nvSpPr>
          <p:cNvPr id="7" name="Title 1"/>
          <p:cNvSpPr>
            <a:spLocks noGrp="1"/>
          </p:cNvSpPr>
          <p:nvPr>
            <p:ph type="title" hasCustomPrompt="1"/>
          </p:nvPr>
        </p:nvSpPr>
        <p:spPr>
          <a:xfrm>
            <a:off x="628650" y="1779552"/>
            <a:ext cx="7886700" cy="1917806"/>
          </a:xfrm>
        </p:spPr>
        <p:txBody>
          <a:bodyPr vert="horz" lIns="91440" tIns="45720" rIns="91440" bIns="45720" rtlCol="0" anchor="ctr">
            <a:normAutofit/>
          </a:bodyPr>
          <a:lstStyle>
            <a:lvl1pPr>
              <a:defRPr lang="en-US" sz="4800" cap="none" spc="0" dirty="0">
                <a:ln w="0"/>
                <a:solidFill>
                  <a:schemeClr val="accent5"/>
                </a:solidFill>
                <a:effectLst>
                  <a:outerShdw blurRad="38100" dist="25400" dir="5400000" algn="ctr" rotWithShape="0">
                    <a:srgbClr val="6E747A">
                      <a:alpha val="43000"/>
                    </a:srgbClr>
                  </a:outerShdw>
                </a:effectLst>
              </a:defRPr>
            </a:lvl1pPr>
          </a:lstStyle>
          <a:p>
            <a:pPr marL="0" lvl="0" algn="ctr"/>
            <a:r>
              <a:rPr lang="es-ES" dirty="0"/>
              <a:t>HAGA CLIC PARA MODIFICAR EL ESTILO DE TÍTULO DEL PATRÓN</a:t>
            </a:r>
            <a:endParaRPr lang="en-US" dirty="0"/>
          </a:p>
        </p:txBody>
      </p:sp>
      <p:sp>
        <p:nvSpPr>
          <p:cNvPr id="8" name="Text Placeholder 2"/>
          <p:cNvSpPr>
            <a:spLocks noGrp="1"/>
          </p:cNvSpPr>
          <p:nvPr>
            <p:ph type="body" idx="1"/>
          </p:nvPr>
        </p:nvSpPr>
        <p:spPr>
          <a:xfrm>
            <a:off x="628650" y="3975653"/>
            <a:ext cx="7886700" cy="1221892"/>
          </a:xfrm>
        </p:spPr>
        <p:txBody>
          <a:bodyPr vert="horz" lIns="91440" tIns="45720" rIns="91440" bIns="45720" rtlCol="0" anchor="ctr">
            <a:normAutofit/>
          </a:bodyPr>
          <a:lstStyle>
            <a:lvl1pPr>
              <a:defRPr lang="es-ES" b="1" cap="none" spc="0">
                <a:ln w="0"/>
                <a:solidFill>
                  <a:schemeClr val="tx1"/>
                </a:solidFill>
                <a:effectLst>
                  <a:outerShdw blurRad="38100" dist="25400" dir="5400000" algn="ctr" rotWithShape="0">
                    <a:srgbClr val="6E747A">
                      <a:alpha val="43000"/>
                    </a:srgbClr>
                  </a:outerShdw>
                </a:effectLst>
                <a:latin typeface="+mn-lt"/>
                <a:ea typeface="+mj-ea"/>
                <a:cs typeface="+mj-cs"/>
              </a:defRPr>
            </a:lvl1pPr>
          </a:lstStyle>
          <a:p>
            <a:pPr marL="0" lvl="0" algn="ctr">
              <a:spcBef>
                <a:spcPct val="0"/>
              </a:spcBef>
              <a:buNone/>
            </a:pPr>
            <a:r>
              <a:rPr lang="es-ES" dirty="0"/>
              <a:t>Haga clic para modificar el estilo de texto del patrón</a:t>
            </a:r>
          </a:p>
        </p:txBody>
      </p:sp>
    </p:spTree>
    <p:extLst>
      <p:ext uri="{BB962C8B-B14F-4D97-AF65-F5344CB8AC3E}">
        <p14:creationId xmlns:p14="http://schemas.microsoft.com/office/powerpoint/2010/main" val="783720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4BE6725-CAAA-4356-8325-39E40B4FA7D0}" type="datetimeFigureOut">
              <a:rPr lang="es-CO" smtClean="0"/>
              <a:t>20/03/2024</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588091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922564"/>
            <a:ext cx="7886700" cy="768125"/>
          </a:xfrm>
        </p:spPr>
        <p:txBody>
          <a:bodyPr/>
          <a:lstStyle>
            <a:lvl1pPr algn="ctr">
              <a:defRPr/>
            </a:lvl1p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4BE6725-CAAA-4356-8325-39E40B4FA7D0}" type="datetimeFigureOut">
              <a:rPr lang="es-CO" smtClean="0"/>
              <a:t>20/03/2024</a:t>
            </a:fld>
            <a:endParaRPr lang="es-CO" dirty="0"/>
          </a:p>
        </p:txBody>
      </p:sp>
      <p:sp>
        <p:nvSpPr>
          <p:cNvPr id="8" name="Footer Placeholder 7"/>
          <p:cNvSpPr>
            <a:spLocks noGrp="1"/>
          </p:cNvSpPr>
          <p:nvPr>
            <p:ph type="ftr" sz="quarter" idx="11"/>
          </p:nvPr>
        </p:nvSpPr>
        <p:spPr/>
        <p:txBody>
          <a:bodyPr/>
          <a:lstStyle/>
          <a:p>
            <a:endParaRPr lang="es-CO" dirty="0"/>
          </a:p>
        </p:txBody>
      </p:sp>
      <p:sp>
        <p:nvSpPr>
          <p:cNvPr id="9" name="Slide Number Placeholder 8"/>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432317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Date Placeholder 2"/>
          <p:cNvSpPr>
            <a:spLocks noGrp="1"/>
          </p:cNvSpPr>
          <p:nvPr>
            <p:ph type="dt" sz="half" idx="10"/>
          </p:nvPr>
        </p:nvSpPr>
        <p:spPr/>
        <p:txBody>
          <a:bodyPr/>
          <a:lstStyle/>
          <a:p>
            <a:fld id="{E4BE6725-CAAA-4356-8325-39E40B4FA7D0}" type="datetimeFigureOut">
              <a:rPr lang="es-CO" smtClean="0"/>
              <a:t>20/03/2024</a:t>
            </a:fld>
            <a:endParaRPr lang="es-CO" dirty="0"/>
          </a:p>
        </p:txBody>
      </p:sp>
      <p:sp>
        <p:nvSpPr>
          <p:cNvPr id="4" name="Footer Placeholder 3"/>
          <p:cNvSpPr>
            <a:spLocks noGrp="1"/>
          </p:cNvSpPr>
          <p:nvPr>
            <p:ph type="ftr" sz="quarter" idx="11"/>
          </p:nvPr>
        </p:nvSpPr>
        <p:spPr/>
        <p:txBody>
          <a:bodyPr/>
          <a:lstStyle/>
          <a:p>
            <a:endParaRPr lang="es-CO" dirty="0"/>
          </a:p>
        </p:txBody>
      </p:sp>
      <p:sp>
        <p:nvSpPr>
          <p:cNvPr id="5" name="Slide Number Placeholder 4"/>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409162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BE6725-CAAA-4356-8325-39E40B4FA7D0}" type="datetimeFigureOut">
              <a:rPr lang="es-CO" smtClean="0"/>
              <a:t>20/03/2024</a:t>
            </a:fld>
            <a:endParaRPr lang="es-CO" dirty="0"/>
          </a:p>
        </p:txBody>
      </p:sp>
      <p:sp>
        <p:nvSpPr>
          <p:cNvPr id="3" name="Footer Placeholder 2"/>
          <p:cNvSpPr>
            <a:spLocks noGrp="1"/>
          </p:cNvSpPr>
          <p:nvPr>
            <p:ph type="ftr" sz="quarter" idx="11"/>
          </p:nvPr>
        </p:nvSpPr>
        <p:spPr/>
        <p:txBody>
          <a:bodyPr/>
          <a:lstStyle/>
          <a:p>
            <a:endParaRPr lang="es-CO" dirty="0"/>
          </a:p>
        </p:txBody>
      </p:sp>
      <p:sp>
        <p:nvSpPr>
          <p:cNvPr id="4" name="Slide Number Placeholder 3"/>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985455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134835"/>
            <a:ext cx="2949178" cy="1861457"/>
          </a:xfrm>
        </p:spPr>
        <p:txBody>
          <a:bodyPr anchor="b"/>
          <a:lstStyle>
            <a:lvl1pPr>
              <a:defRPr sz="3200"/>
            </a:lvl1pPr>
          </a:lstStyle>
          <a:p>
            <a:r>
              <a:rPr lang="es-ES" dirty="0"/>
              <a:t>Haga clic para modificar el estilo de título del patrón</a:t>
            </a:r>
            <a:endParaRPr lang="en-US" dirty="0"/>
          </a:p>
        </p:txBody>
      </p:sp>
      <p:sp>
        <p:nvSpPr>
          <p:cNvPr id="3" name="Content Placeholder 2"/>
          <p:cNvSpPr>
            <a:spLocks noGrp="1"/>
          </p:cNvSpPr>
          <p:nvPr>
            <p:ph idx="1"/>
          </p:nvPr>
        </p:nvSpPr>
        <p:spPr>
          <a:xfrm>
            <a:off x="3887391" y="1134835"/>
            <a:ext cx="4629150" cy="4726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3094264"/>
            <a:ext cx="2949178" cy="277472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20/03/2024</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2953885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094014"/>
            <a:ext cx="2949178" cy="1831292"/>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1094014"/>
            <a:ext cx="4629150" cy="4767037"/>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29841" y="2996294"/>
            <a:ext cx="2949178" cy="287269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20/03/2024</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830701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898071"/>
            <a:ext cx="7886700" cy="792618"/>
          </a:xfrm>
          <a:prstGeom prst="rect">
            <a:avLst/>
          </a:prstGeom>
        </p:spPr>
        <p:txBody>
          <a:bodyPr vert="horz" lIns="91440" tIns="45720" rIns="91440" bIns="45720" rtlCol="0" anchor="ctr">
            <a:noAutofit/>
          </a:bodyPr>
          <a:lstStyle/>
          <a:p>
            <a:pPr marL="0" lvl="0" algn="ctr"/>
            <a:r>
              <a:rPr lang="es-ES" dirty="0"/>
              <a:t>Haga clic para modificar el estilo de título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BE6725-CAAA-4356-8325-39E40B4FA7D0}" type="datetimeFigureOut">
              <a:rPr lang="es-CO" smtClean="0"/>
              <a:t>20/03/2024</a:t>
            </a:fld>
            <a:endParaRPr lang="es-CO"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7611999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60240" y="107580"/>
            <a:ext cx="2143235" cy="2082907"/>
          </a:xfrm>
          <a:prstGeom prst="rect">
            <a:avLst/>
          </a:prstGeom>
        </p:spPr>
      </p:pic>
      <p:pic>
        <p:nvPicPr>
          <p:cNvPr id="3" name="Imagen 2"/>
          <p:cNvPicPr>
            <a:picLocks noChangeAspect="1"/>
          </p:cNvPicPr>
          <p:nvPr/>
        </p:nvPicPr>
        <p:blipFill>
          <a:blip r:embed="rId3"/>
          <a:stretch>
            <a:fillRect/>
          </a:stretch>
        </p:blipFill>
        <p:spPr>
          <a:xfrm>
            <a:off x="794778" y="1047470"/>
            <a:ext cx="3409670" cy="570006"/>
          </a:xfrm>
          <a:prstGeom prst="rect">
            <a:avLst/>
          </a:prstGeom>
        </p:spPr>
      </p:pic>
      <p:grpSp>
        <p:nvGrpSpPr>
          <p:cNvPr id="4" name="Group 106"/>
          <p:cNvGrpSpPr/>
          <p:nvPr/>
        </p:nvGrpSpPr>
        <p:grpSpPr>
          <a:xfrm>
            <a:off x="466169" y="3728654"/>
            <a:ext cx="3575848" cy="1200329"/>
            <a:chOff x="3812494" y="1421871"/>
            <a:chExt cx="7410278" cy="1237926"/>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6" name="TextBox 12"/>
            <p:cNvSpPr txBox="1"/>
            <p:nvPr/>
          </p:nvSpPr>
          <p:spPr>
            <a:xfrm>
              <a:off x="5486399" y="1421871"/>
              <a:ext cx="5736373" cy="1237926"/>
            </a:xfrm>
            <a:prstGeom prst="rect">
              <a:avLst/>
            </a:prstGeom>
            <a:noFill/>
          </p:spPr>
          <p:txBody>
            <a:bodyPr wrap="square" rtlCol="0" anchor="ctr">
              <a:spAutoFit/>
            </a:bodyPr>
            <a:lstStyle/>
            <a:p>
              <a:r>
                <a:rPr lang="es-CO" b="1" dirty="0"/>
                <a:t>Proyecto</a:t>
              </a:r>
            </a:p>
            <a:p>
              <a:r>
                <a:rPr lang="es-CO" dirty="0" smtClean="0"/>
                <a:t>Implementación de la política de bienestar institucional</a:t>
              </a:r>
              <a:endParaRPr lang="es-CO" dirty="0"/>
            </a:p>
          </p:txBody>
        </p:sp>
        <p:sp>
          <p:nvSpPr>
            <p:cNvPr id="7" name="Oval 102"/>
            <p:cNvSpPr>
              <a:spLocks noChangeAspect="1"/>
            </p:cNvSpPr>
            <p:nvPr/>
          </p:nvSpPr>
          <p:spPr>
            <a:xfrm>
              <a:off x="3812494" y="1454131"/>
              <a:ext cx="1726102" cy="1122088"/>
            </a:xfrm>
            <a:prstGeom prst="ellipse">
              <a:avLst/>
            </a:prstGeom>
            <a:solidFill>
              <a:srgbClr val="A26D16"/>
            </a:soli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2800" kern="0" dirty="0" smtClean="0">
                  <a:solidFill>
                    <a:schemeClr val="bg1"/>
                  </a:solidFill>
                  <a:latin typeface="Arial" pitchFamily="34" charset="0"/>
                  <a:cs typeface="Arial" pitchFamily="34" charset="0"/>
                </a:rPr>
                <a:t>41</a:t>
              </a:r>
              <a:endParaRPr lang="en-US" sz="2800" kern="0" dirty="0">
                <a:solidFill>
                  <a:schemeClr val="bg1"/>
                </a:solidFill>
                <a:latin typeface="Arial" pitchFamily="34" charset="0"/>
                <a:cs typeface="Arial" pitchFamily="34" charset="0"/>
              </a:endParaRPr>
            </a:p>
          </p:txBody>
        </p:sp>
      </p:grpSp>
      <p:pic>
        <p:nvPicPr>
          <p:cNvPr id="8" name="Imagen 7"/>
          <p:cNvPicPr>
            <a:picLocks noChangeAspect="1"/>
          </p:cNvPicPr>
          <p:nvPr/>
        </p:nvPicPr>
        <p:blipFill>
          <a:blip r:embed="rId4"/>
          <a:stretch>
            <a:fillRect/>
          </a:stretch>
        </p:blipFill>
        <p:spPr>
          <a:xfrm>
            <a:off x="596819" y="2082907"/>
            <a:ext cx="3805587" cy="1285046"/>
          </a:xfrm>
          <a:prstGeom prst="rect">
            <a:avLst/>
          </a:prstGeom>
        </p:spPr>
      </p:pic>
      <p:pic>
        <p:nvPicPr>
          <p:cNvPr id="10" name="Imagen 9"/>
          <p:cNvPicPr/>
          <p:nvPr/>
        </p:nvPicPr>
        <p:blipFill>
          <a:blip r:embed="rId5"/>
          <a:stretch>
            <a:fillRect/>
          </a:stretch>
        </p:blipFill>
        <p:spPr>
          <a:xfrm>
            <a:off x="5410533" y="3074894"/>
            <a:ext cx="3585884" cy="3642893"/>
          </a:xfrm>
          <a:prstGeom prst="rect">
            <a:avLst/>
          </a:prstGeom>
          <a:ln>
            <a:noFill/>
          </a:ln>
          <a:effectLst>
            <a:outerShdw blurRad="190500" algn="tl" rotWithShape="0">
              <a:srgbClr val="000000">
                <a:alpha val="70000"/>
              </a:srgbClr>
            </a:outerShdw>
          </a:effectLst>
        </p:spPr>
      </p:pic>
      <p:sp>
        <p:nvSpPr>
          <p:cNvPr id="11" name="Rectángulo 10">
            <a:extLst>
              <a:ext uri="{FF2B5EF4-FFF2-40B4-BE49-F238E27FC236}">
                <a16:creationId xmlns:a16="http://schemas.microsoft.com/office/drawing/2014/main" id="{CFE0E246-5F80-4A2F-ACCE-0CB977473BE4}"/>
              </a:ext>
            </a:extLst>
          </p:cNvPr>
          <p:cNvSpPr/>
          <p:nvPr/>
        </p:nvSpPr>
        <p:spPr>
          <a:xfrm>
            <a:off x="316386" y="5119355"/>
            <a:ext cx="3278944" cy="13126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07000"/>
              </a:lnSpc>
              <a:spcAft>
                <a:spcPts val="800"/>
              </a:spcAft>
            </a:pPr>
            <a:r>
              <a:rPr lang="es-CO" sz="1000" u="sng"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Nota:</a:t>
            </a:r>
            <a:r>
              <a:rPr lang="es-CO" sz="10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El portafolio de proyectos se construye de acuerdo con el horizonte de tiempo del período Rectoral (2020 -2023), por lo tanto, se proyectan las metas de los proyectos al año 2024 y una vez se cuente con el programa de gobierno 2024 - 2027 del Rector electo, se realizará el proceso de fortalecimiento del PDI y actualización/formulación de proyectos articulados al nuevo periodo Rectoral</a:t>
            </a:r>
            <a:r>
              <a:rPr lang="es-CO" sz="1100" dirty="0">
                <a:effectLst/>
                <a:latin typeface="Arial Narrow" panose="020B0606020202030204" pitchFamily="34" charset="0"/>
                <a:ea typeface="Calibri" panose="020F0502020204030204" pitchFamily="34" charset="0"/>
                <a:cs typeface="Times New Roman" panose="02020603050405020304" pitchFamily="18" charset="0"/>
              </a:rPr>
              <a:t> </a:t>
            </a:r>
            <a:endParaRPr lang="es-CO" sz="1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0058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A26D16"/>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a:solidFill>
                    <a:srgbClr val="A26D16"/>
                  </a:solidFill>
                </a:rPr>
                <a:t>Información general del proyecto</a:t>
              </a:r>
            </a:p>
          </p:txBody>
        </p:sp>
      </p:grpSp>
      <p:sp>
        <p:nvSpPr>
          <p:cNvPr id="7" name="Rectángulo 6"/>
          <p:cNvSpPr/>
          <p:nvPr/>
        </p:nvSpPr>
        <p:spPr>
          <a:xfrm rot="16200000">
            <a:off x="6714420" y="3264195"/>
            <a:ext cx="4428565"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41. Implementación de la política de bienestar institucional</a:t>
            </a:r>
            <a:endParaRPr lang="es-CO" sz="800" dirty="0">
              <a:solidFill>
                <a:schemeClr val="bg1">
                  <a:lumMod val="50000"/>
                </a:schemeClr>
              </a:solidFill>
              <a:latin typeface="Arial Rounded MT Bold" panose="020F0704030504030204" pitchFamily="34" charset="0"/>
            </a:endParaRPr>
          </a:p>
          <a:p>
            <a:pPr algn="ctr"/>
            <a:endParaRPr lang="es-CO" sz="800" dirty="0">
              <a:solidFill>
                <a:schemeClr val="bg1">
                  <a:lumMod val="50000"/>
                </a:schemeClr>
              </a:solidFill>
              <a:latin typeface="Arial Rounded MT Bold" panose="020F0704030504030204" pitchFamily="34" charset="0"/>
            </a:endParaRPr>
          </a:p>
        </p:txBody>
      </p:sp>
      <p:graphicFrame>
        <p:nvGraphicFramePr>
          <p:cNvPr id="8" name="Tabla 7"/>
          <p:cNvGraphicFramePr>
            <a:graphicFrameLocks noGrp="1"/>
          </p:cNvGraphicFramePr>
          <p:nvPr>
            <p:extLst>
              <p:ext uri="{D42A27DB-BD31-4B8C-83A1-F6EECF244321}">
                <p14:modId xmlns:p14="http://schemas.microsoft.com/office/powerpoint/2010/main" val="1818158649"/>
              </p:ext>
            </p:extLst>
          </p:nvPr>
        </p:nvGraphicFramePr>
        <p:xfrm>
          <a:off x="313045" y="1457873"/>
          <a:ext cx="7468319" cy="4207068"/>
        </p:xfrm>
        <a:graphic>
          <a:graphicData uri="http://schemas.openxmlformats.org/drawingml/2006/table">
            <a:tbl>
              <a:tblPr firstRow="1" firstCol="1" bandRow="1">
                <a:tableStyleId>{5940675A-B579-460E-94D1-54222C63F5DA}</a:tableStyleId>
              </a:tblPr>
              <a:tblGrid>
                <a:gridCol w="2302990">
                  <a:extLst>
                    <a:ext uri="{9D8B030D-6E8A-4147-A177-3AD203B41FA5}">
                      <a16:colId xmlns:a16="http://schemas.microsoft.com/office/drawing/2014/main" val="622973615"/>
                    </a:ext>
                  </a:extLst>
                </a:gridCol>
                <a:gridCol w="5165329">
                  <a:extLst>
                    <a:ext uri="{9D8B030D-6E8A-4147-A177-3AD203B41FA5}">
                      <a16:colId xmlns:a16="http://schemas.microsoft.com/office/drawing/2014/main" val="2008709917"/>
                    </a:ext>
                  </a:extLst>
                </a:gridCol>
              </a:tblGrid>
              <a:tr h="152440">
                <a:tc>
                  <a:txBody>
                    <a:bodyPr/>
                    <a:lstStyle/>
                    <a:p>
                      <a:pPr algn="ctr">
                        <a:lnSpc>
                          <a:spcPct val="107000"/>
                        </a:lnSpc>
                        <a:spcAft>
                          <a:spcPts val="0"/>
                        </a:spcAft>
                      </a:pPr>
                      <a:r>
                        <a:rPr lang="es-CO" sz="1400" b="1" dirty="0">
                          <a:effectLst/>
                        </a:rPr>
                        <a:t>Código del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PDI2028 – BCV - 41</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3686363448"/>
                  </a:ext>
                </a:extLst>
              </a:tr>
              <a:tr h="304879">
                <a:tc>
                  <a:txBody>
                    <a:bodyPr/>
                    <a:lstStyle/>
                    <a:p>
                      <a:pPr algn="ctr">
                        <a:lnSpc>
                          <a:spcPct val="107000"/>
                        </a:lnSpc>
                        <a:spcAft>
                          <a:spcPts val="0"/>
                        </a:spcAft>
                      </a:pPr>
                      <a:r>
                        <a:rPr lang="es-CO" sz="1400" b="1" dirty="0">
                          <a:effectLst/>
                        </a:rPr>
                        <a:t>Dependencia responsable del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Vicerrectoría de Responsabilidad Social y Bienestar Universitario</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3877856177"/>
                  </a:ext>
                </a:extLst>
              </a:tr>
              <a:tr h="152440">
                <a:tc>
                  <a:txBody>
                    <a:bodyPr/>
                    <a:lstStyle/>
                    <a:p>
                      <a:pPr algn="ctr">
                        <a:lnSpc>
                          <a:spcPct val="107000"/>
                        </a:lnSpc>
                        <a:spcAft>
                          <a:spcPts val="0"/>
                        </a:spcAft>
                      </a:pPr>
                      <a:r>
                        <a:rPr lang="es-CO" sz="1400" b="1" dirty="0">
                          <a:effectLst/>
                        </a:rPr>
                        <a:t>Pilar de Gestión</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Bienestar Institucional, Calidad de Vida e Inclusión en contextos universitarios</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3739004125"/>
                  </a:ext>
                </a:extLst>
              </a:tr>
              <a:tr h="152440">
                <a:tc>
                  <a:txBody>
                    <a:bodyPr/>
                    <a:lstStyle/>
                    <a:p>
                      <a:pPr algn="ctr">
                        <a:lnSpc>
                          <a:spcPct val="107000"/>
                        </a:lnSpc>
                        <a:spcAft>
                          <a:spcPts val="0"/>
                        </a:spcAft>
                      </a:pPr>
                      <a:r>
                        <a:rPr lang="es-CO" sz="1400" b="1" dirty="0">
                          <a:effectLst/>
                        </a:rPr>
                        <a:t>Programa</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gn="just">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Gestión e implementación de la Política de Bienestar Institucional</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2434544576"/>
                  </a:ext>
                </a:extLst>
              </a:tr>
              <a:tr h="152440">
                <a:tc rowSpan="2">
                  <a:txBody>
                    <a:bodyPr/>
                    <a:lstStyle/>
                    <a:p>
                      <a:pPr algn="ctr">
                        <a:lnSpc>
                          <a:spcPct val="107000"/>
                        </a:lnSpc>
                        <a:spcAft>
                          <a:spcPts val="0"/>
                        </a:spcAft>
                      </a:pPr>
                      <a:r>
                        <a:rPr lang="es-CO" sz="1400" b="1" dirty="0">
                          <a:effectLst/>
                        </a:rPr>
                        <a:t>Procesos asociados </a:t>
                      </a:r>
                      <a:br>
                        <a:rPr lang="es-CO" sz="1400" b="1" dirty="0">
                          <a:effectLst/>
                        </a:rPr>
                      </a:br>
                      <a:r>
                        <a:rPr lang="es-CO" sz="1400" b="1" dirty="0">
                          <a:effectLst/>
                        </a:rPr>
                        <a:t>(Sistema Integral de Gestión)</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De apoyo - Bienestar Institucional</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617654418"/>
                  </a:ext>
                </a:extLst>
              </a:tr>
              <a:tr h="152440">
                <a:tc vMerge="1">
                  <a:txBody>
                    <a:bodyPr/>
                    <a:lstStyle/>
                    <a:p>
                      <a:endParaRPr lang="es-CO"/>
                    </a:p>
                  </a:txBody>
                  <a:tcPr/>
                </a:tc>
                <a:tc>
                  <a:txBody>
                    <a:bodyPr/>
                    <a:lstStyle/>
                    <a:p>
                      <a:pPr>
                        <a:lnSpc>
                          <a:spcPct val="107000"/>
                        </a:lnSpc>
                        <a:spcAft>
                          <a:spcPts val="800"/>
                        </a:spcAft>
                      </a:pPr>
                      <a:r>
                        <a:rPr lang="es-CO" sz="1200">
                          <a:solidFill>
                            <a:srgbClr val="000000"/>
                          </a:solidFill>
                          <a:effectLst/>
                          <a:latin typeface="+mn-lt"/>
                          <a:ea typeface="Times New Roman" panose="02020603050405020304" pitchFamily="18" charset="0"/>
                          <a:cs typeface="Times New Roman" panose="02020603050405020304" pitchFamily="18" charset="0"/>
                        </a:rPr>
                        <a:t>De evaluación y seguimiento - Control y seguimiento institucional</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4230524519"/>
                  </a:ext>
                </a:extLst>
              </a:tr>
              <a:tr h="152440">
                <a:tc rowSpan="4">
                  <a:txBody>
                    <a:bodyPr/>
                    <a:lstStyle/>
                    <a:p>
                      <a:pPr algn="ctr">
                        <a:lnSpc>
                          <a:spcPct val="107000"/>
                        </a:lnSpc>
                        <a:spcAft>
                          <a:spcPts val="0"/>
                        </a:spcAft>
                      </a:pPr>
                      <a:r>
                        <a:rPr lang="es-CO" sz="1400" b="1" dirty="0">
                          <a:effectLst/>
                        </a:rPr>
                        <a:t>Factores de calidad institucional a los que apunta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1. Misión y proyecto institucional</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2495133300"/>
                  </a:ext>
                </a:extLst>
              </a:tr>
              <a:tr h="152440">
                <a:tc vMerge="1">
                  <a:txBody>
                    <a:bodyPr/>
                    <a:lstStyle/>
                    <a:p>
                      <a:endParaRPr lang="es-CO"/>
                    </a:p>
                  </a:txBody>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2. Estudiantes</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1942310214"/>
                  </a:ext>
                </a:extLst>
              </a:tr>
              <a:tr h="152440">
                <a:tc vMerge="1">
                  <a:txBody>
                    <a:bodyPr/>
                    <a:lstStyle/>
                    <a:p>
                      <a:endParaRPr lang="es-CO"/>
                    </a:p>
                  </a:txBody>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3. Profesores</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3854850978"/>
                  </a:ext>
                </a:extLst>
              </a:tr>
              <a:tr h="152440">
                <a:tc vMerge="1">
                  <a:txBody>
                    <a:bodyPr/>
                    <a:lstStyle/>
                    <a:p>
                      <a:endParaRPr lang="es-CO"/>
                    </a:p>
                  </a:txBody>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9. Bienestar institucional</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1045666369"/>
                  </a:ext>
                </a:extLst>
              </a:tr>
              <a:tr h="304879">
                <a:tc>
                  <a:txBody>
                    <a:bodyPr/>
                    <a:lstStyle/>
                    <a:p>
                      <a:pPr algn="ctr">
                        <a:lnSpc>
                          <a:spcPct val="107000"/>
                        </a:lnSpc>
                        <a:spcAft>
                          <a:spcPts val="0"/>
                        </a:spcAft>
                      </a:pPr>
                      <a:r>
                        <a:rPr lang="es-CO" sz="1400" b="1" dirty="0">
                          <a:effectLst/>
                        </a:rPr>
                        <a:t>Otras instancias o dependencias participantes </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gn="just">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Comunidad Universitaria (Estudiantes, Docentes, Administrativos y egresados), todas las vicerrectorías y todas las que hacen parte del bienestar</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1339687320"/>
                  </a:ext>
                </a:extLst>
              </a:tr>
              <a:tr h="152440">
                <a:tc rowSpan="3">
                  <a:txBody>
                    <a:bodyPr/>
                    <a:lstStyle/>
                    <a:p>
                      <a:pPr algn="ctr">
                        <a:lnSpc>
                          <a:spcPct val="107000"/>
                        </a:lnSpc>
                        <a:spcAft>
                          <a:spcPts val="0"/>
                        </a:spcAft>
                      </a:pPr>
                      <a:r>
                        <a:rPr lang="es-CO" sz="1400" b="1" dirty="0">
                          <a:effectLst/>
                        </a:rPr>
                        <a:t>Programas a los cuales le aporta indirectamente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Acceso, inserción y acompañamiento estudiantil</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2082502029"/>
                  </a:ext>
                </a:extLst>
              </a:tr>
              <a:tr h="152440">
                <a:tc vMerge="1">
                  <a:txBody>
                    <a:bodyPr/>
                    <a:lstStyle/>
                    <a:p>
                      <a:endParaRPr lang="es-CO"/>
                    </a:p>
                  </a:txBody>
                  <a:tcPr/>
                </a:tc>
                <a:tc>
                  <a:txBody>
                    <a:bodyPr/>
                    <a:lstStyle/>
                    <a:p>
                      <a:pPr>
                        <a:lnSpc>
                          <a:spcPct val="107000"/>
                        </a:lnSpc>
                        <a:spcAft>
                          <a:spcPts val="800"/>
                        </a:spcAft>
                      </a:pPr>
                      <a:r>
                        <a:rPr lang="es-CO" sz="1200">
                          <a:solidFill>
                            <a:srgbClr val="000000"/>
                          </a:solidFill>
                          <a:effectLst/>
                          <a:latin typeface="+mn-lt"/>
                          <a:ea typeface="Times New Roman" panose="02020603050405020304" pitchFamily="18" charset="0"/>
                          <a:cs typeface="Times New Roman" panose="02020603050405020304" pitchFamily="18" charset="0"/>
                        </a:rPr>
                        <a:t>Articulación interna para la gestión del contexto</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1674236701"/>
                  </a:ext>
                </a:extLst>
              </a:tr>
              <a:tr h="152440">
                <a:tc vMerge="1">
                  <a:txBody>
                    <a:bodyPr/>
                    <a:lstStyle/>
                    <a:p>
                      <a:endParaRPr lang="es-CO"/>
                    </a:p>
                  </a:txBody>
                  <a:tcPr/>
                </a:tc>
                <a:tc>
                  <a:txBody>
                    <a:bodyPr/>
                    <a:lstStyle/>
                    <a:p>
                      <a:pPr>
                        <a:lnSpc>
                          <a:spcPct val="107000"/>
                        </a:lnSpc>
                        <a:spcAft>
                          <a:spcPts val="800"/>
                        </a:spcAft>
                      </a:pPr>
                      <a:r>
                        <a:rPr lang="es-CO" sz="1200">
                          <a:solidFill>
                            <a:srgbClr val="000000"/>
                          </a:solidFill>
                          <a:effectLst/>
                          <a:latin typeface="+mn-lt"/>
                          <a:ea typeface="Times New Roman" panose="02020603050405020304" pitchFamily="18" charset="0"/>
                          <a:cs typeface="Times New Roman" panose="02020603050405020304" pitchFamily="18" charset="0"/>
                        </a:rPr>
                        <a:t>Gestión Estratégica para el Bienestar</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2829678958"/>
                  </a:ext>
                </a:extLst>
              </a:tr>
              <a:tr h="347626">
                <a:tc>
                  <a:txBody>
                    <a:bodyPr/>
                    <a:lstStyle/>
                    <a:p>
                      <a:pPr algn="ctr">
                        <a:lnSpc>
                          <a:spcPct val="107000"/>
                        </a:lnSpc>
                        <a:spcAft>
                          <a:spcPts val="0"/>
                        </a:spcAft>
                      </a:pPr>
                      <a:r>
                        <a:rPr lang="es-CO" sz="1400" b="1" dirty="0">
                          <a:effectLst/>
                        </a:rPr>
                        <a:t>Objetivos de Desarrollo Sostenible (ODS) a los cuales le aporta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200" dirty="0">
                          <a:solidFill>
                            <a:srgbClr val="000000"/>
                          </a:solidFill>
                          <a:effectLst/>
                          <a:latin typeface="+mn-lt"/>
                          <a:ea typeface="Times New Roman" panose="02020603050405020304" pitchFamily="18" charset="0"/>
                          <a:cs typeface="Times New Roman" panose="02020603050405020304" pitchFamily="18" charset="0"/>
                        </a:rPr>
                        <a:t>3. Garantizar una vida sana y promover el bienestar para todos en todas las edades</a:t>
                      </a:r>
                      <a:endParaRPr lang="es-CO" sz="16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3171362131"/>
                  </a:ext>
                </a:extLst>
              </a:tr>
            </a:tbl>
          </a:graphicData>
        </a:graphic>
      </p:graphicFrame>
    </p:spTree>
    <p:extLst>
      <p:ext uri="{BB962C8B-B14F-4D97-AF65-F5344CB8AC3E}">
        <p14:creationId xmlns:p14="http://schemas.microsoft.com/office/powerpoint/2010/main" val="7269390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06"/>
          <p:cNvGrpSpPr/>
          <p:nvPr/>
        </p:nvGrpSpPr>
        <p:grpSpPr>
          <a:xfrm>
            <a:off x="1613647" y="306933"/>
            <a:ext cx="7028330" cy="892552"/>
            <a:chOff x="4690885" y="1295665"/>
            <a:chExt cx="6531887" cy="1490336"/>
          </a:xfrm>
        </p:grpSpPr>
        <p:sp>
          <p:nvSpPr>
            <p:cNvPr id="8"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solidFill>
                  <a:srgbClr val="A26D16"/>
                </a:solidFill>
              </a:endParaRPr>
            </a:p>
          </p:txBody>
        </p:sp>
        <p:sp>
          <p:nvSpPr>
            <p:cNvPr id="9" name="TextBox 12"/>
            <p:cNvSpPr txBox="1"/>
            <p:nvPr/>
          </p:nvSpPr>
          <p:spPr>
            <a:xfrm>
              <a:off x="5486401" y="1295665"/>
              <a:ext cx="5736371" cy="1490336"/>
            </a:xfrm>
            <a:prstGeom prst="rect">
              <a:avLst/>
            </a:prstGeom>
            <a:noFill/>
          </p:spPr>
          <p:txBody>
            <a:bodyPr wrap="square" rtlCol="0" anchor="ctr">
              <a:spAutoFit/>
            </a:bodyPr>
            <a:lstStyle/>
            <a:p>
              <a:r>
                <a:rPr lang="es-CO" sz="2500" b="1" dirty="0" smtClean="0">
                  <a:solidFill>
                    <a:srgbClr val="A26D16"/>
                  </a:solidFill>
                </a:rPr>
                <a:t>Identificación del problema, necesidad u oportunidad </a:t>
              </a:r>
              <a:endParaRPr lang="es-CO" sz="2500" b="1" dirty="0">
                <a:solidFill>
                  <a:srgbClr val="A26D16"/>
                </a:solidFill>
              </a:endParaRPr>
            </a:p>
          </p:txBody>
        </p:sp>
      </p:grpSp>
      <p:sp>
        <p:nvSpPr>
          <p:cNvPr id="2" name="Rectángulo 1"/>
          <p:cNvSpPr/>
          <p:nvPr/>
        </p:nvSpPr>
        <p:spPr>
          <a:xfrm>
            <a:off x="428229" y="2164737"/>
            <a:ext cx="7655859" cy="3046988"/>
          </a:xfrm>
          <a:prstGeom prst="rect">
            <a:avLst/>
          </a:prstGeom>
        </p:spPr>
        <p:txBody>
          <a:bodyPr wrap="square">
            <a:spAutoFit/>
          </a:bodyPr>
          <a:lstStyle/>
          <a:p>
            <a:pPr algn="just"/>
            <a:r>
              <a:rPr lang="es-CO" sz="2400" dirty="0"/>
              <a:t>En la Política de Bienestar Institucional es necesario contar con un sistema seguimiento que permita realizar monitoreo a los indicadores, medición de impactos e implementar acciones de mejora que garanticen la efectividad de la implementación, puesto que se han identificado avances, pero con requerimientos de análisis de la información de las acciones que aportan al Bienestar y se desconoce a profundad algunos procesos por parte de la comunidad.</a:t>
            </a:r>
          </a:p>
        </p:txBody>
      </p:sp>
      <p:sp>
        <p:nvSpPr>
          <p:cNvPr id="12" name="Rectángulo 11"/>
          <p:cNvSpPr/>
          <p:nvPr/>
        </p:nvSpPr>
        <p:spPr>
          <a:xfrm rot="16200000">
            <a:off x="6714420" y="3264195"/>
            <a:ext cx="4428565"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41. Implementación de la política de bienestar institucional</a:t>
            </a:r>
            <a:endParaRPr lang="es-CO" sz="800" dirty="0">
              <a:solidFill>
                <a:schemeClr val="bg1">
                  <a:lumMod val="50000"/>
                </a:schemeClr>
              </a:solidFill>
              <a:latin typeface="Arial Rounded MT Bold" panose="020F0704030504030204" pitchFamily="34" charset="0"/>
            </a:endParaRPr>
          </a:p>
          <a:p>
            <a:pPr algn="ct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3563770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06"/>
          <p:cNvGrpSpPr/>
          <p:nvPr/>
        </p:nvGrpSpPr>
        <p:grpSpPr>
          <a:xfrm>
            <a:off x="1613647" y="306933"/>
            <a:ext cx="7028330" cy="892552"/>
            <a:chOff x="4690885" y="1295665"/>
            <a:chExt cx="6531887" cy="1490336"/>
          </a:xfrm>
        </p:grpSpPr>
        <p:sp>
          <p:nvSpPr>
            <p:cNvPr id="8"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solidFill>
                  <a:srgbClr val="A26D16"/>
                </a:solidFill>
              </a:endParaRPr>
            </a:p>
          </p:txBody>
        </p:sp>
        <p:sp>
          <p:nvSpPr>
            <p:cNvPr id="9" name="TextBox 12"/>
            <p:cNvSpPr txBox="1"/>
            <p:nvPr/>
          </p:nvSpPr>
          <p:spPr>
            <a:xfrm>
              <a:off x="5486401" y="1295665"/>
              <a:ext cx="5736371" cy="1490336"/>
            </a:xfrm>
            <a:prstGeom prst="rect">
              <a:avLst/>
            </a:prstGeom>
            <a:noFill/>
          </p:spPr>
          <p:txBody>
            <a:bodyPr wrap="square" rtlCol="0" anchor="ctr">
              <a:spAutoFit/>
            </a:bodyPr>
            <a:lstStyle/>
            <a:p>
              <a:r>
                <a:rPr lang="es-CO" sz="2500" b="1" dirty="0" smtClean="0">
                  <a:solidFill>
                    <a:srgbClr val="A26D16"/>
                  </a:solidFill>
                </a:rPr>
                <a:t>Identificación del problema, necesidad u oportunidad </a:t>
              </a:r>
              <a:endParaRPr lang="es-CO" sz="2500" b="1" dirty="0">
                <a:solidFill>
                  <a:srgbClr val="A26D16"/>
                </a:solidFill>
              </a:endParaRPr>
            </a:p>
          </p:txBody>
        </p:sp>
      </p:grpSp>
      <p:graphicFrame>
        <p:nvGraphicFramePr>
          <p:cNvPr id="11" name="Tabla 10"/>
          <p:cNvGraphicFramePr>
            <a:graphicFrameLocks noGrp="1"/>
          </p:cNvGraphicFramePr>
          <p:nvPr>
            <p:extLst>
              <p:ext uri="{D42A27DB-BD31-4B8C-83A1-F6EECF244321}">
                <p14:modId xmlns:p14="http://schemas.microsoft.com/office/powerpoint/2010/main" val="3033652850"/>
              </p:ext>
            </p:extLst>
          </p:nvPr>
        </p:nvGraphicFramePr>
        <p:xfrm>
          <a:off x="141627" y="1219189"/>
          <a:ext cx="8279041" cy="5423246"/>
        </p:xfrm>
        <a:graphic>
          <a:graphicData uri="http://schemas.openxmlformats.org/drawingml/2006/table">
            <a:tbl>
              <a:tblPr firstRow="1" firstCol="1" bandRow="1">
                <a:tableStyleId>{5940675A-B579-460E-94D1-54222C63F5DA}</a:tableStyleId>
              </a:tblPr>
              <a:tblGrid>
                <a:gridCol w="1220885">
                  <a:extLst>
                    <a:ext uri="{9D8B030D-6E8A-4147-A177-3AD203B41FA5}">
                      <a16:colId xmlns:a16="http://schemas.microsoft.com/office/drawing/2014/main" val="235893282"/>
                    </a:ext>
                  </a:extLst>
                </a:gridCol>
                <a:gridCol w="2980110">
                  <a:extLst>
                    <a:ext uri="{9D8B030D-6E8A-4147-A177-3AD203B41FA5}">
                      <a16:colId xmlns:a16="http://schemas.microsoft.com/office/drawing/2014/main" val="152103896"/>
                    </a:ext>
                  </a:extLst>
                </a:gridCol>
                <a:gridCol w="4078046">
                  <a:extLst>
                    <a:ext uri="{9D8B030D-6E8A-4147-A177-3AD203B41FA5}">
                      <a16:colId xmlns:a16="http://schemas.microsoft.com/office/drawing/2014/main" val="3555018107"/>
                    </a:ext>
                  </a:extLst>
                </a:gridCol>
              </a:tblGrid>
              <a:tr h="433990">
                <a:tc>
                  <a:txBody>
                    <a:bodyPr/>
                    <a:lstStyle/>
                    <a:p>
                      <a:pPr algn="ctr">
                        <a:lnSpc>
                          <a:spcPct val="107000"/>
                        </a:lnSpc>
                        <a:spcAft>
                          <a:spcPts val="0"/>
                        </a:spcAft>
                      </a:pPr>
                      <a:r>
                        <a:rPr lang="es-CO" sz="1600" b="1" dirty="0">
                          <a:effectLst/>
                        </a:rPr>
                        <a:t>Problema Central</a:t>
                      </a:r>
                      <a:endParaRPr lang="es-CO"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DB9B45"/>
                    </a:solidFill>
                  </a:tcPr>
                </a:tc>
                <a:tc>
                  <a:txBody>
                    <a:bodyPr/>
                    <a:lstStyle/>
                    <a:p>
                      <a:pPr algn="ctr">
                        <a:lnSpc>
                          <a:spcPct val="107000"/>
                        </a:lnSpc>
                        <a:spcAft>
                          <a:spcPts val="0"/>
                        </a:spcAft>
                      </a:pPr>
                      <a:r>
                        <a:rPr lang="es-CO" sz="1600" b="1" dirty="0">
                          <a:effectLst/>
                        </a:rPr>
                        <a:t>Causas directas</a:t>
                      </a:r>
                      <a:endParaRPr lang="es-CO"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DB9B45"/>
                    </a:solidFill>
                  </a:tcPr>
                </a:tc>
                <a:tc>
                  <a:txBody>
                    <a:bodyPr/>
                    <a:lstStyle/>
                    <a:p>
                      <a:pPr algn="ctr">
                        <a:lnSpc>
                          <a:spcPct val="107000"/>
                        </a:lnSpc>
                        <a:spcAft>
                          <a:spcPts val="0"/>
                        </a:spcAft>
                      </a:pPr>
                      <a:r>
                        <a:rPr lang="es-CO" sz="1600" b="1" dirty="0">
                          <a:effectLst/>
                        </a:rPr>
                        <a:t>Causas Indirectas</a:t>
                      </a:r>
                      <a:endParaRPr lang="es-CO"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DB9B45"/>
                    </a:solidFill>
                  </a:tcPr>
                </a:tc>
                <a:extLst>
                  <a:ext uri="{0D108BD9-81ED-4DB2-BD59-A6C34878D82A}">
                    <a16:rowId xmlns:a16="http://schemas.microsoft.com/office/drawing/2014/main" val="1339909099"/>
                  </a:ext>
                </a:extLst>
              </a:tr>
              <a:tr h="482787">
                <a:tc rowSpan="8">
                  <a:txBody>
                    <a:bodyPr/>
                    <a:lstStyle/>
                    <a:p>
                      <a:pPr algn="ctr">
                        <a:lnSpc>
                          <a:spcPct val="107000"/>
                        </a:lnSpc>
                        <a:spcAft>
                          <a:spcPts val="1200"/>
                        </a:spcAft>
                      </a:pPr>
                      <a:r>
                        <a:rPr lang="es-CO" sz="1100" kern="1200" dirty="0" smtClean="0">
                          <a:solidFill>
                            <a:schemeClr val="tx1"/>
                          </a:solidFill>
                          <a:effectLst/>
                          <a:latin typeface="+mn-lt"/>
                          <a:ea typeface="+mn-ea"/>
                          <a:cs typeface="+mn-cs"/>
                        </a:rPr>
                        <a:t>La Universidad cuenta con un sistema de información que no incluye el seguimiento y monitoreo de los programas, proyectos y acciones realizadas, así como estrategias de comunicación y cultura alrededor  del Bienestar de la Comunidad Universitaria.</a:t>
                      </a:r>
                      <a:endParaRPr lang="es-CO" sz="100"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F1D7B5"/>
                    </a:solidFill>
                  </a:tcPr>
                </a:tc>
                <a:tc>
                  <a:txBody>
                    <a:bodyPr/>
                    <a:lstStyle/>
                    <a:p>
                      <a:pPr>
                        <a:lnSpc>
                          <a:spcPct val="107000"/>
                        </a:lnSpc>
                        <a:spcAft>
                          <a:spcPts val="0"/>
                        </a:spcAft>
                      </a:pPr>
                      <a:r>
                        <a:rPr lang="es-CO" sz="1000" dirty="0">
                          <a:solidFill>
                            <a:srgbClr val="000000"/>
                          </a:solidFill>
                          <a:effectLst/>
                          <a:latin typeface="+mn-lt"/>
                          <a:ea typeface="Times New Roman" panose="02020603050405020304" pitchFamily="18" charset="0"/>
                          <a:cs typeface="Times New Roman" panose="02020603050405020304" pitchFamily="18" charset="0"/>
                        </a:rPr>
                        <a:t>1. Debilidad de indicadores de gestión que permitan </a:t>
                      </a:r>
                      <a:br>
                        <a:rPr lang="es-CO" sz="1000" dirty="0">
                          <a:solidFill>
                            <a:srgbClr val="000000"/>
                          </a:solidFill>
                          <a:effectLst/>
                          <a:latin typeface="+mn-lt"/>
                          <a:ea typeface="Times New Roman" panose="02020603050405020304" pitchFamily="18" charset="0"/>
                          <a:cs typeface="Times New Roman" panose="02020603050405020304" pitchFamily="18" charset="0"/>
                        </a:rPr>
                      </a:br>
                      <a:r>
                        <a:rPr lang="es-CO" sz="1000" dirty="0">
                          <a:solidFill>
                            <a:srgbClr val="000000"/>
                          </a:solidFill>
                          <a:effectLst/>
                          <a:latin typeface="+mn-lt"/>
                          <a:ea typeface="Times New Roman" panose="02020603050405020304" pitchFamily="18" charset="0"/>
                          <a:cs typeface="Times New Roman" panose="02020603050405020304" pitchFamily="18" charset="0"/>
                        </a:rPr>
                        <a:t>realizar monitoreo, seguimiento y control integrado de las actividades ofrecidas para el bienestar de la comunidad universitaria.</a:t>
                      </a:r>
                      <a:endParaRPr lang="es-CO" sz="12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tc>
                  <a:txBody>
                    <a:bodyPr/>
                    <a:lstStyle/>
                    <a:p>
                      <a:pPr>
                        <a:lnSpc>
                          <a:spcPct val="107000"/>
                        </a:lnSpc>
                        <a:spcAft>
                          <a:spcPts val="800"/>
                        </a:spcAft>
                      </a:pPr>
                      <a:r>
                        <a:rPr lang="es-CO" sz="1000" dirty="0">
                          <a:solidFill>
                            <a:srgbClr val="000000"/>
                          </a:solidFill>
                          <a:effectLst/>
                          <a:latin typeface="+mn-lt"/>
                          <a:ea typeface="Times New Roman" panose="02020603050405020304" pitchFamily="18" charset="0"/>
                          <a:cs typeface="Times New Roman" panose="02020603050405020304" pitchFamily="18" charset="0"/>
                        </a:rPr>
                        <a:t>1.1. Carencia de línea base en temas de bienestar y calidad de vida de toda la comunidad universitaria.</a:t>
                      </a:r>
                      <a:endParaRPr lang="es-CO" sz="12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3885958664"/>
                  </a:ext>
                </a:extLst>
              </a:tr>
              <a:tr h="726873">
                <a:tc vMerge="1">
                  <a:txBody>
                    <a:bodyPr/>
                    <a:lstStyle/>
                    <a:p>
                      <a:endParaRPr lang="es-CO"/>
                    </a:p>
                  </a:txBody>
                  <a:tcPr/>
                </a:tc>
                <a:tc>
                  <a:txBody>
                    <a:bodyPr/>
                    <a:lstStyle/>
                    <a:p>
                      <a:pPr>
                        <a:lnSpc>
                          <a:spcPct val="107000"/>
                        </a:lnSpc>
                        <a:spcAft>
                          <a:spcPts val="800"/>
                        </a:spcAft>
                      </a:pPr>
                      <a:r>
                        <a:rPr lang="es-CO" sz="1000" dirty="0">
                          <a:solidFill>
                            <a:srgbClr val="000000"/>
                          </a:solidFill>
                          <a:effectLst/>
                          <a:latin typeface="+mn-lt"/>
                          <a:ea typeface="Times New Roman" panose="02020603050405020304" pitchFamily="18" charset="0"/>
                          <a:cs typeface="Times New Roman" panose="02020603050405020304" pitchFamily="18" charset="0"/>
                        </a:rPr>
                        <a:t>2. Debilidad en la comunicación para la generación de información producto de las acciones desarrolladas por los procesos que le aportan al Bienestar Institucional.</a:t>
                      </a:r>
                      <a:endParaRPr lang="es-CO" sz="12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tc>
                  <a:txBody>
                    <a:bodyPr/>
                    <a:lstStyle/>
                    <a:p>
                      <a:pPr>
                        <a:lnSpc>
                          <a:spcPct val="107000"/>
                        </a:lnSpc>
                        <a:spcAft>
                          <a:spcPts val="800"/>
                        </a:spcAft>
                      </a:pPr>
                      <a:r>
                        <a:rPr lang="es-CO" sz="1000" dirty="0">
                          <a:solidFill>
                            <a:srgbClr val="000000"/>
                          </a:solidFill>
                          <a:effectLst/>
                          <a:latin typeface="+mn-lt"/>
                          <a:ea typeface="Times New Roman" panose="02020603050405020304" pitchFamily="18" charset="0"/>
                          <a:cs typeface="Times New Roman" panose="02020603050405020304" pitchFamily="18" charset="0"/>
                        </a:rPr>
                        <a:t>2.1. Falta de estrategias de comunicación para recopilación de información asociada al Bienestar Institucional.</a:t>
                      </a:r>
                      <a:br>
                        <a:rPr lang="es-CO" sz="1000" dirty="0">
                          <a:solidFill>
                            <a:srgbClr val="000000"/>
                          </a:solidFill>
                          <a:effectLst/>
                          <a:latin typeface="+mn-lt"/>
                          <a:ea typeface="Times New Roman" panose="02020603050405020304" pitchFamily="18" charset="0"/>
                          <a:cs typeface="Times New Roman" panose="02020603050405020304" pitchFamily="18" charset="0"/>
                        </a:rPr>
                      </a:br>
                      <a:r>
                        <a:rPr lang="es-CO" sz="1000" dirty="0">
                          <a:solidFill>
                            <a:srgbClr val="000000"/>
                          </a:solidFill>
                          <a:effectLst/>
                          <a:latin typeface="+mn-lt"/>
                          <a:ea typeface="Times New Roman" panose="02020603050405020304" pitchFamily="18" charset="0"/>
                          <a:cs typeface="Times New Roman" panose="02020603050405020304" pitchFamily="18" charset="0"/>
                        </a:rPr>
                        <a:t>2.2.  No existe un proceso de divulgación entorno al bienestar</a:t>
                      </a:r>
                      <a:br>
                        <a:rPr lang="es-CO" sz="1000" dirty="0">
                          <a:solidFill>
                            <a:srgbClr val="000000"/>
                          </a:solidFill>
                          <a:effectLst/>
                          <a:latin typeface="+mn-lt"/>
                          <a:ea typeface="Times New Roman" panose="02020603050405020304" pitchFamily="18" charset="0"/>
                          <a:cs typeface="Times New Roman" panose="02020603050405020304" pitchFamily="18" charset="0"/>
                        </a:rPr>
                      </a:br>
                      <a:r>
                        <a:rPr lang="es-CO" sz="1000" dirty="0">
                          <a:solidFill>
                            <a:srgbClr val="000000"/>
                          </a:solidFill>
                          <a:effectLst/>
                          <a:latin typeface="+mn-lt"/>
                          <a:ea typeface="Times New Roman" panose="02020603050405020304" pitchFamily="18" charset="0"/>
                          <a:cs typeface="Times New Roman" panose="02020603050405020304" pitchFamily="18" charset="0"/>
                        </a:rPr>
                        <a:t>2.3. Subutilización de los canales de comunicación existentes en la Universidad para la promoción de los programas y actividades de Bienestar Institucional</a:t>
                      </a:r>
                      <a:endParaRPr lang="es-CO" sz="12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3023701518"/>
                  </a:ext>
                </a:extLst>
              </a:tr>
              <a:tr h="726873">
                <a:tc vMerge="1">
                  <a:txBody>
                    <a:bodyPr/>
                    <a:lstStyle/>
                    <a:p>
                      <a:endParaRPr lang="es-CO"/>
                    </a:p>
                  </a:txBody>
                  <a:tcPr/>
                </a:tc>
                <a:tc>
                  <a:txBody>
                    <a:bodyPr/>
                    <a:lstStyle/>
                    <a:p>
                      <a:pPr marL="0" algn="l" defTabSz="914400" rtl="0" eaLnBrk="1" latinLnBrk="0" hangingPunct="1">
                        <a:lnSpc>
                          <a:spcPct val="107000"/>
                        </a:lnSpc>
                        <a:spcAft>
                          <a:spcPts val="800"/>
                        </a:spcAft>
                      </a:pPr>
                      <a:r>
                        <a:rPr lang="es-CO" sz="1000" kern="1200">
                          <a:solidFill>
                            <a:srgbClr val="000000"/>
                          </a:solidFill>
                          <a:effectLst/>
                          <a:latin typeface="+mn-lt"/>
                          <a:ea typeface="Times New Roman" panose="02020603050405020304" pitchFamily="18" charset="0"/>
                          <a:cs typeface="Times New Roman" panose="02020603050405020304" pitchFamily="18" charset="0"/>
                        </a:rPr>
                        <a:t>3. Debilidad  en la articulación de las dependencias y programas para la difusión y promoción de ofertas de bienestar docente, dificultando el conocimiento, la participación y visibilidad de las actividades. </a:t>
                      </a:r>
                    </a:p>
                  </a:txBody>
                  <a:tcPr marL="44450" marR="44450" marT="0" marB="0" anchor="ctr">
                    <a:solidFill>
                      <a:srgbClr val="F1D7B5"/>
                    </a:solidFill>
                  </a:tcPr>
                </a:tc>
                <a:tc>
                  <a:txBody>
                    <a:bodyPr/>
                    <a:lstStyle/>
                    <a:p>
                      <a:pPr marL="0" algn="l" defTabSz="914400" rtl="0" eaLnBrk="1" latinLnBrk="0" hangingPunct="1">
                        <a:lnSpc>
                          <a:spcPct val="107000"/>
                        </a:lnSpc>
                        <a:spcAft>
                          <a:spcPts val="800"/>
                        </a:spcAft>
                      </a:pPr>
                      <a:r>
                        <a:rPr lang="es-CO" sz="1000" kern="1200" dirty="0">
                          <a:solidFill>
                            <a:srgbClr val="000000"/>
                          </a:solidFill>
                          <a:effectLst/>
                          <a:latin typeface="+mn-lt"/>
                          <a:ea typeface="Times New Roman" panose="02020603050405020304" pitchFamily="18" charset="0"/>
                          <a:cs typeface="Times New Roman" panose="02020603050405020304" pitchFamily="18" charset="0"/>
                        </a:rPr>
                        <a:t>3.1 Fallas en los canales de comunicación entre las dependencias </a:t>
                      </a:r>
                      <a:br>
                        <a:rPr lang="es-CO" sz="1000" kern="1200" dirty="0">
                          <a:solidFill>
                            <a:srgbClr val="000000"/>
                          </a:solidFill>
                          <a:effectLst/>
                          <a:latin typeface="+mn-lt"/>
                          <a:ea typeface="Times New Roman" panose="02020603050405020304" pitchFamily="18" charset="0"/>
                          <a:cs typeface="Times New Roman" panose="02020603050405020304" pitchFamily="18" charset="0"/>
                        </a:rPr>
                      </a:br>
                      <a:r>
                        <a:rPr lang="es-CO" sz="1000" kern="1200" dirty="0">
                          <a:solidFill>
                            <a:srgbClr val="000000"/>
                          </a:solidFill>
                          <a:effectLst/>
                          <a:latin typeface="+mn-lt"/>
                          <a:ea typeface="Times New Roman" panose="02020603050405020304" pitchFamily="18" charset="0"/>
                          <a:cs typeface="Times New Roman" panose="02020603050405020304" pitchFamily="18" charset="0"/>
                        </a:rPr>
                        <a:t>3.2  Falta de estrategias para la consolidación de la Oferta de servicios                                                                                </a:t>
                      </a:r>
                      <a:br>
                        <a:rPr lang="es-CO" sz="1000" kern="1200" dirty="0">
                          <a:solidFill>
                            <a:srgbClr val="000000"/>
                          </a:solidFill>
                          <a:effectLst/>
                          <a:latin typeface="+mn-lt"/>
                          <a:ea typeface="Times New Roman" panose="02020603050405020304" pitchFamily="18" charset="0"/>
                          <a:cs typeface="Times New Roman" panose="02020603050405020304" pitchFamily="18" charset="0"/>
                        </a:rPr>
                      </a:br>
                      <a:r>
                        <a:rPr lang="es-CO" sz="1000" kern="1200" dirty="0">
                          <a:solidFill>
                            <a:srgbClr val="000000"/>
                          </a:solidFill>
                          <a:effectLst/>
                          <a:latin typeface="+mn-lt"/>
                          <a:ea typeface="Times New Roman" panose="02020603050405020304" pitchFamily="18" charset="0"/>
                          <a:cs typeface="Times New Roman" panose="02020603050405020304" pitchFamily="18" charset="0"/>
                        </a:rPr>
                        <a:t>3.3 Falta de acompañamiento integral a los docentes </a:t>
                      </a:r>
                    </a:p>
                  </a:txBody>
                  <a:tcPr marL="44450" marR="44450" marT="0" marB="0" anchor="ctr">
                    <a:solidFill>
                      <a:srgbClr val="F1D7B5"/>
                    </a:solidFill>
                  </a:tcPr>
                </a:tc>
                <a:extLst>
                  <a:ext uri="{0D108BD9-81ED-4DB2-BD59-A6C34878D82A}">
                    <a16:rowId xmlns:a16="http://schemas.microsoft.com/office/drawing/2014/main" val="10003"/>
                  </a:ext>
                </a:extLst>
              </a:tr>
              <a:tr h="216996">
                <a:tc vMerge="1">
                  <a:txBody>
                    <a:bodyPr/>
                    <a:lstStyle/>
                    <a:p>
                      <a:endParaRPr lang="es-CO"/>
                    </a:p>
                  </a:txBody>
                  <a:tcPr/>
                </a:tc>
                <a:tc>
                  <a:txBody>
                    <a:bodyPr/>
                    <a:lstStyle/>
                    <a:p>
                      <a:pPr algn="ctr">
                        <a:lnSpc>
                          <a:spcPct val="107000"/>
                        </a:lnSpc>
                        <a:spcAft>
                          <a:spcPts val="0"/>
                        </a:spcAft>
                      </a:pPr>
                      <a:r>
                        <a:rPr lang="es-CO" sz="1600" b="1" dirty="0">
                          <a:effectLst/>
                        </a:rPr>
                        <a:t>Efectos directos</a:t>
                      </a:r>
                      <a:endParaRPr lang="es-CO"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DB9B45"/>
                    </a:solidFill>
                  </a:tcPr>
                </a:tc>
                <a:tc>
                  <a:txBody>
                    <a:bodyPr/>
                    <a:lstStyle/>
                    <a:p>
                      <a:pPr algn="ctr">
                        <a:lnSpc>
                          <a:spcPct val="107000"/>
                        </a:lnSpc>
                        <a:spcAft>
                          <a:spcPts val="0"/>
                        </a:spcAft>
                      </a:pPr>
                      <a:r>
                        <a:rPr lang="es-CO" sz="1600" b="1" dirty="0">
                          <a:effectLst/>
                        </a:rPr>
                        <a:t>Efectos indirectos</a:t>
                      </a:r>
                      <a:endParaRPr lang="es-CO"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DB9B45"/>
                    </a:solidFill>
                  </a:tcPr>
                </a:tc>
                <a:extLst>
                  <a:ext uri="{0D108BD9-81ED-4DB2-BD59-A6C34878D82A}">
                    <a16:rowId xmlns:a16="http://schemas.microsoft.com/office/drawing/2014/main" val="1890901300"/>
                  </a:ext>
                </a:extLst>
              </a:tr>
              <a:tr h="482787">
                <a:tc vMerge="1">
                  <a:txBody>
                    <a:bodyPr/>
                    <a:lstStyle/>
                    <a:p>
                      <a:endParaRPr lang="es-CO"/>
                    </a:p>
                  </a:txBody>
                  <a:tcPr/>
                </a:tc>
                <a:tc>
                  <a:txBody>
                    <a:bodyPr/>
                    <a:lstStyle/>
                    <a:p>
                      <a:pPr marL="0" algn="l" defTabSz="914400" rtl="0" eaLnBrk="1" latinLnBrk="0" hangingPunct="1">
                        <a:lnSpc>
                          <a:spcPct val="107000"/>
                        </a:lnSpc>
                        <a:spcAft>
                          <a:spcPts val="800"/>
                        </a:spcAft>
                      </a:pPr>
                      <a:r>
                        <a:rPr lang="es-CO" sz="1000" kern="1200" dirty="0">
                          <a:solidFill>
                            <a:srgbClr val="000000"/>
                          </a:solidFill>
                          <a:effectLst/>
                          <a:latin typeface="+mn-lt"/>
                          <a:ea typeface="Times New Roman" panose="02020603050405020304" pitchFamily="18" charset="0"/>
                          <a:cs typeface="Times New Roman" panose="02020603050405020304" pitchFamily="18" charset="0"/>
                        </a:rPr>
                        <a:t>1. Deficiente control de los resultados que permitan diagnosticar las condiciones de bienestar de la comunidad universitaria y el impacto al implementar las estrategias.</a:t>
                      </a:r>
                    </a:p>
                  </a:txBody>
                  <a:tcPr marL="44450" marR="44450" marT="0" marB="0" anchor="ctr">
                    <a:solidFill>
                      <a:srgbClr val="F1D7B5"/>
                    </a:solidFill>
                  </a:tcPr>
                </a:tc>
                <a:tc>
                  <a:txBody>
                    <a:bodyPr/>
                    <a:lstStyle/>
                    <a:p>
                      <a:pPr marL="0" algn="l" defTabSz="914400" rtl="0" eaLnBrk="1" latinLnBrk="0" hangingPunct="1">
                        <a:lnSpc>
                          <a:spcPct val="107000"/>
                        </a:lnSpc>
                        <a:spcAft>
                          <a:spcPts val="800"/>
                        </a:spcAft>
                      </a:pPr>
                      <a:r>
                        <a:rPr lang="es-CO" sz="1000" kern="1200" dirty="0">
                          <a:solidFill>
                            <a:srgbClr val="000000"/>
                          </a:solidFill>
                          <a:effectLst/>
                          <a:latin typeface="+mn-lt"/>
                          <a:ea typeface="Times New Roman" panose="02020603050405020304" pitchFamily="18" charset="0"/>
                          <a:cs typeface="Times New Roman" panose="02020603050405020304" pitchFamily="18" charset="0"/>
                        </a:rPr>
                        <a:t>1.1. Escasa elaboración de propuestas de mejora.</a:t>
                      </a:r>
                      <a:br>
                        <a:rPr lang="es-CO" sz="1000" kern="1200" dirty="0">
                          <a:solidFill>
                            <a:srgbClr val="000000"/>
                          </a:solidFill>
                          <a:effectLst/>
                          <a:latin typeface="+mn-lt"/>
                          <a:ea typeface="Times New Roman" panose="02020603050405020304" pitchFamily="18" charset="0"/>
                          <a:cs typeface="Times New Roman" panose="02020603050405020304" pitchFamily="18" charset="0"/>
                        </a:rPr>
                      </a:br>
                      <a:r>
                        <a:rPr lang="es-CO" sz="1000" kern="1200" dirty="0">
                          <a:solidFill>
                            <a:srgbClr val="000000"/>
                          </a:solidFill>
                          <a:effectLst/>
                          <a:latin typeface="+mn-lt"/>
                          <a:ea typeface="Times New Roman" panose="02020603050405020304" pitchFamily="18" charset="0"/>
                          <a:cs typeface="Times New Roman" panose="02020603050405020304" pitchFamily="18" charset="0"/>
                        </a:rPr>
                        <a:t>1.2. Desconocimiento de los impactos que causan los programas, proyectos y acciones de Bienestar.</a:t>
                      </a:r>
                    </a:p>
                  </a:txBody>
                  <a:tcPr marL="44450" marR="44450" marT="0" marB="0" anchor="ctr">
                    <a:solidFill>
                      <a:srgbClr val="F1D7B5"/>
                    </a:solidFill>
                  </a:tcPr>
                </a:tc>
                <a:extLst>
                  <a:ext uri="{0D108BD9-81ED-4DB2-BD59-A6C34878D82A}">
                    <a16:rowId xmlns:a16="http://schemas.microsoft.com/office/drawing/2014/main" val="404011323"/>
                  </a:ext>
                </a:extLst>
              </a:tr>
              <a:tr h="360744">
                <a:tc vMerge="1">
                  <a:txBody>
                    <a:bodyPr/>
                    <a:lstStyle/>
                    <a:p>
                      <a:pPr algn="ctr">
                        <a:lnSpc>
                          <a:spcPct val="107000"/>
                        </a:lnSpc>
                        <a:spcAft>
                          <a:spcPts val="1200"/>
                        </a:spcAft>
                      </a:pPr>
                      <a:endParaRPr lang="es-CO" sz="300"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F1D7B5"/>
                    </a:solidFill>
                  </a:tcPr>
                </a:tc>
                <a:tc>
                  <a:txBody>
                    <a:bodyPr/>
                    <a:lstStyle/>
                    <a:p>
                      <a:pPr marL="0" algn="l" defTabSz="914400" rtl="0" eaLnBrk="1" latinLnBrk="0" hangingPunct="1">
                        <a:lnSpc>
                          <a:spcPct val="107000"/>
                        </a:lnSpc>
                        <a:spcAft>
                          <a:spcPts val="800"/>
                        </a:spcAft>
                      </a:pPr>
                      <a:r>
                        <a:rPr lang="es-CO" sz="1000" kern="1200" dirty="0">
                          <a:solidFill>
                            <a:srgbClr val="000000"/>
                          </a:solidFill>
                          <a:effectLst/>
                          <a:latin typeface="+mn-lt"/>
                          <a:ea typeface="Times New Roman" panose="02020603050405020304" pitchFamily="18" charset="0"/>
                          <a:cs typeface="Times New Roman" panose="02020603050405020304" pitchFamily="18" charset="0"/>
                        </a:rPr>
                        <a:t>2. Información incompleta que no permite identificar si los resultados e impactos dan cuenta del avance en términos de la estrategia de bienestar.</a:t>
                      </a:r>
                    </a:p>
                  </a:txBody>
                  <a:tcPr marL="44450" marR="44450" marT="0" marB="0" anchor="ctr">
                    <a:solidFill>
                      <a:srgbClr val="F1D7B5"/>
                    </a:solidFill>
                  </a:tcPr>
                </a:tc>
                <a:tc>
                  <a:txBody>
                    <a:bodyPr/>
                    <a:lstStyle/>
                    <a:p>
                      <a:pPr marL="0" algn="l" defTabSz="914400" rtl="0" eaLnBrk="1" latinLnBrk="0" hangingPunct="1">
                        <a:lnSpc>
                          <a:spcPct val="107000"/>
                        </a:lnSpc>
                        <a:spcAft>
                          <a:spcPts val="800"/>
                        </a:spcAft>
                      </a:pPr>
                      <a:r>
                        <a:rPr lang="es-CO" sz="1000" kern="1200" dirty="0">
                          <a:solidFill>
                            <a:srgbClr val="000000"/>
                          </a:solidFill>
                          <a:effectLst/>
                          <a:latin typeface="+mn-lt"/>
                          <a:ea typeface="Times New Roman" panose="02020603050405020304" pitchFamily="18" charset="0"/>
                          <a:cs typeface="Times New Roman" panose="02020603050405020304" pitchFamily="18" charset="0"/>
                        </a:rPr>
                        <a:t>2.1. Escasa claridad en las metas e impactos medibles en cada proceso que desarrolle actividades dirigidas al Bienestar.</a:t>
                      </a:r>
                    </a:p>
                  </a:txBody>
                  <a:tcPr marL="44450" marR="44450" marT="0" marB="0" anchor="ctr">
                    <a:solidFill>
                      <a:srgbClr val="F1D7B5"/>
                    </a:solidFill>
                  </a:tcPr>
                </a:tc>
                <a:extLst>
                  <a:ext uri="{0D108BD9-81ED-4DB2-BD59-A6C34878D82A}">
                    <a16:rowId xmlns:a16="http://schemas.microsoft.com/office/drawing/2014/main" val="1788227127"/>
                  </a:ext>
                </a:extLst>
              </a:tr>
              <a:tr h="203781">
                <a:tc vMerge="1">
                  <a:txBody>
                    <a:bodyPr/>
                    <a:lstStyle/>
                    <a:p>
                      <a:pPr algn="ctr">
                        <a:lnSpc>
                          <a:spcPct val="107000"/>
                        </a:lnSpc>
                        <a:spcAft>
                          <a:spcPts val="1200"/>
                        </a:spcAft>
                      </a:pPr>
                      <a:endParaRPr lang="es-CO" sz="300"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F1D7B5"/>
                    </a:solidFill>
                  </a:tcPr>
                </a:tc>
                <a:tc>
                  <a:txBody>
                    <a:bodyPr/>
                    <a:lstStyle/>
                    <a:p>
                      <a:pPr marL="0" algn="l" defTabSz="914400" rtl="0" eaLnBrk="1" latinLnBrk="0" hangingPunct="1">
                        <a:lnSpc>
                          <a:spcPct val="107000"/>
                        </a:lnSpc>
                        <a:spcAft>
                          <a:spcPts val="800"/>
                        </a:spcAft>
                      </a:pPr>
                      <a:r>
                        <a:rPr lang="es-CO" sz="1000" kern="1200" dirty="0">
                          <a:solidFill>
                            <a:srgbClr val="000000"/>
                          </a:solidFill>
                          <a:effectLst/>
                          <a:latin typeface="+mn-lt"/>
                          <a:ea typeface="Times New Roman" panose="02020603050405020304" pitchFamily="18" charset="0"/>
                          <a:cs typeface="Times New Roman" panose="02020603050405020304" pitchFamily="18" charset="0"/>
                        </a:rPr>
                        <a:t>3.Desconocimiento de la comunidad universitaria por los programas, proyectos y accione dirigidas al bienestar</a:t>
                      </a:r>
                    </a:p>
                  </a:txBody>
                  <a:tcPr marL="44450" marR="44450" marT="0" marB="0" anchor="ctr">
                    <a:solidFill>
                      <a:srgbClr val="F1D7B5"/>
                    </a:solidFill>
                  </a:tcPr>
                </a:tc>
                <a:tc>
                  <a:txBody>
                    <a:bodyPr/>
                    <a:lstStyle/>
                    <a:p>
                      <a:pPr marL="0" algn="l" defTabSz="914400" rtl="0" eaLnBrk="1" latinLnBrk="0" hangingPunct="1">
                        <a:lnSpc>
                          <a:spcPct val="107000"/>
                        </a:lnSpc>
                        <a:spcAft>
                          <a:spcPts val="800"/>
                        </a:spcAft>
                      </a:pPr>
                      <a:r>
                        <a:rPr lang="es-CO" sz="1000" kern="1200" dirty="0">
                          <a:solidFill>
                            <a:srgbClr val="000000"/>
                          </a:solidFill>
                          <a:effectLst/>
                          <a:latin typeface="+mn-lt"/>
                          <a:ea typeface="Times New Roman" panose="02020603050405020304" pitchFamily="18" charset="0"/>
                          <a:cs typeface="Times New Roman" panose="02020603050405020304" pitchFamily="18" charset="0"/>
                        </a:rPr>
                        <a:t>3.1. No ha reconocimiento de la actividades y estrategias alrededor del Bienestar dirigido a los diferentes estamentos.</a:t>
                      </a:r>
                    </a:p>
                  </a:txBody>
                  <a:tcPr marL="44450" marR="44450" marT="0" marB="0" anchor="ctr">
                    <a:solidFill>
                      <a:srgbClr val="F1D7B5"/>
                    </a:solidFill>
                  </a:tcPr>
                </a:tc>
                <a:extLst>
                  <a:ext uri="{0D108BD9-81ED-4DB2-BD59-A6C34878D82A}">
                    <a16:rowId xmlns:a16="http://schemas.microsoft.com/office/drawing/2014/main" val="2309024326"/>
                  </a:ext>
                </a:extLst>
              </a:tr>
              <a:tr h="659487">
                <a:tc vMerge="1">
                  <a:txBody>
                    <a:bodyPr/>
                    <a:lstStyle/>
                    <a:p>
                      <a:pPr algn="ctr">
                        <a:lnSpc>
                          <a:spcPct val="107000"/>
                        </a:lnSpc>
                        <a:spcAft>
                          <a:spcPts val="1200"/>
                        </a:spcAft>
                      </a:pPr>
                      <a:endParaRPr lang="es-CO" sz="100"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F1D7B5"/>
                    </a:solidFill>
                  </a:tcPr>
                </a:tc>
                <a:tc>
                  <a:txBody>
                    <a:bodyPr/>
                    <a:lstStyle/>
                    <a:p>
                      <a:pPr marL="0" algn="l" defTabSz="914400" rtl="0" eaLnBrk="1" latinLnBrk="0" hangingPunct="1">
                        <a:lnSpc>
                          <a:spcPct val="107000"/>
                        </a:lnSpc>
                        <a:spcAft>
                          <a:spcPts val="800"/>
                        </a:spcAft>
                      </a:pPr>
                      <a:r>
                        <a:rPr lang="es-CO" sz="1000" kern="1200">
                          <a:solidFill>
                            <a:srgbClr val="000000"/>
                          </a:solidFill>
                          <a:effectLst/>
                          <a:latin typeface="+mn-lt"/>
                          <a:ea typeface="Times New Roman" panose="02020603050405020304" pitchFamily="18" charset="0"/>
                          <a:cs typeface="Times New Roman" panose="02020603050405020304" pitchFamily="18" charset="0"/>
                        </a:rPr>
                        <a:t>4. Poca participación de los Docentes en las estrategias relacionadas con el Bienestar. </a:t>
                      </a:r>
                    </a:p>
                  </a:txBody>
                  <a:tcPr marL="44450" marR="44450" marT="0" marB="0" anchor="ctr">
                    <a:solidFill>
                      <a:srgbClr val="F1D7B5"/>
                    </a:solidFill>
                  </a:tcPr>
                </a:tc>
                <a:tc>
                  <a:txBody>
                    <a:bodyPr/>
                    <a:lstStyle/>
                    <a:p>
                      <a:pPr marL="0" algn="l" defTabSz="914400" rtl="0" eaLnBrk="1" latinLnBrk="0" hangingPunct="1">
                        <a:lnSpc>
                          <a:spcPct val="107000"/>
                        </a:lnSpc>
                        <a:spcAft>
                          <a:spcPts val="800"/>
                        </a:spcAft>
                      </a:pPr>
                      <a:r>
                        <a:rPr lang="es-CO" sz="1000" kern="1200" dirty="0">
                          <a:solidFill>
                            <a:srgbClr val="000000"/>
                          </a:solidFill>
                          <a:effectLst/>
                          <a:latin typeface="+mn-lt"/>
                          <a:ea typeface="Times New Roman" panose="02020603050405020304" pitchFamily="18" charset="0"/>
                          <a:cs typeface="Times New Roman" panose="02020603050405020304" pitchFamily="18" charset="0"/>
                        </a:rPr>
                        <a:t>4.1. Desconocimiento de parte del docente de las estrategias que pueden generarle bienestar.   </a:t>
                      </a:r>
                    </a:p>
                  </a:txBody>
                  <a:tcPr marL="44450" marR="44450" marT="0" marB="0" anchor="ctr">
                    <a:solidFill>
                      <a:srgbClr val="F1D7B5"/>
                    </a:solidFill>
                  </a:tcPr>
                </a:tc>
                <a:extLst>
                  <a:ext uri="{0D108BD9-81ED-4DB2-BD59-A6C34878D82A}">
                    <a16:rowId xmlns:a16="http://schemas.microsoft.com/office/drawing/2014/main" val="10008"/>
                  </a:ext>
                </a:extLst>
              </a:tr>
            </a:tbl>
          </a:graphicData>
        </a:graphic>
      </p:graphicFrame>
      <p:sp>
        <p:nvSpPr>
          <p:cNvPr id="12" name="Rectángulo 11"/>
          <p:cNvSpPr/>
          <p:nvPr/>
        </p:nvSpPr>
        <p:spPr>
          <a:xfrm rot="16200000">
            <a:off x="6714420" y="3264195"/>
            <a:ext cx="4428565"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41. Implementación de la política de bienestar institucional</a:t>
            </a:r>
            <a:endParaRPr lang="es-CO" sz="800" dirty="0">
              <a:solidFill>
                <a:schemeClr val="bg1">
                  <a:lumMod val="50000"/>
                </a:schemeClr>
              </a:solidFill>
              <a:latin typeface="Arial Rounded MT Bold" panose="020F0704030504030204" pitchFamily="34" charset="0"/>
            </a:endParaRPr>
          </a:p>
          <a:p>
            <a:pPr algn="ct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20081263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06"/>
          <p:cNvGrpSpPr/>
          <p:nvPr/>
        </p:nvGrpSpPr>
        <p:grpSpPr>
          <a:xfrm>
            <a:off x="2191038" y="412377"/>
            <a:ext cx="6450938" cy="661471"/>
            <a:chOff x="4690885" y="1471730"/>
            <a:chExt cx="6531887" cy="1104489"/>
          </a:xfrm>
        </p:grpSpPr>
        <p:sp>
          <p:nvSpPr>
            <p:cNvPr id="8"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A26D16"/>
                </a:solidFill>
              </a:endParaRPr>
            </a:p>
          </p:txBody>
        </p:sp>
        <p:sp>
          <p:nvSpPr>
            <p:cNvPr id="9"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A26D16"/>
                  </a:solidFill>
                </a:rPr>
                <a:t>Descripción del proyecto</a:t>
              </a:r>
              <a:endParaRPr lang="es-CO" sz="2800" b="1" dirty="0">
                <a:solidFill>
                  <a:srgbClr val="A26D16"/>
                </a:solidFill>
              </a:endParaRPr>
            </a:p>
          </p:txBody>
        </p:sp>
      </p:grpSp>
      <p:graphicFrame>
        <p:nvGraphicFramePr>
          <p:cNvPr id="14" name="3 Diagrama"/>
          <p:cNvGraphicFramePr/>
          <p:nvPr>
            <p:extLst>
              <p:ext uri="{D42A27DB-BD31-4B8C-83A1-F6EECF244321}">
                <p14:modId xmlns:p14="http://schemas.microsoft.com/office/powerpoint/2010/main" val="3847011092"/>
              </p:ext>
            </p:extLst>
          </p:nvPr>
        </p:nvGraphicFramePr>
        <p:xfrm>
          <a:off x="3943560" y="1282125"/>
          <a:ext cx="4512402" cy="4549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ángulo 1"/>
          <p:cNvSpPr/>
          <p:nvPr/>
        </p:nvSpPr>
        <p:spPr>
          <a:xfrm>
            <a:off x="71718" y="1655093"/>
            <a:ext cx="3568379" cy="4524315"/>
          </a:xfrm>
          <a:prstGeom prst="rect">
            <a:avLst/>
          </a:prstGeom>
        </p:spPr>
        <p:txBody>
          <a:bodyPr wrap="square">
            <a:spAutoFit/>
          </a:bodyPr>
          <a:lstStyle/>
          <a:p>
            <a:pPr algn="just"/>
            <a:r>
              <a:rPr lang="es-CO" sz="1200" dirty="0"/>
              <a:t>La política de Bienestar Institucional hace parte del plan de gobierno del actual Rector, la cual la cual se complementa bajo las necesidades de alta dirección y los diferentes estamentos de la Universidad, el objetivo en términos generales de la misma es brindar oportunidades para el desarrollo humano desde la formación integral, la construcción de comunidad y la calidad de vida a estudiantes, docentes, administrativos y egresados, con proyectos dirigidos al desarrollo intelectual, físico, psicoactivo, social y cultural en ambientes favorables que proporcionan satisfacción a las personas de la institución en el cumplimiento de sus objetivos e intereses.</a:t>
            </a:r>
          </a:p>
          <a:p>
            <a:pPr algn="just"/>
            <a:r>
              <a:rPr lang="es-CO" sz="1200" dirty="0"/>
              <a:t> </a:t>
            </a:r>
          </a:p>
          <a:p>
            <a:pPr algn="just"/>
            <a:r>
              <a:rPr lang="es-CO" sz="1200" dirty="0"/>
              <a:t>Con el proyecto se busca generar un sistema de seguimiento de los programas, proyectos y acciones de la Política de Bienestar, con indicadores de gestión que permitan realizar monitoreo y control, articulando los procesos que le aportan al Bienestar Institucional. De este modo conocer el comportamiento en el proceso de implementación y tomar decisiones pertinentes que le aporten al mejoramiento y contribución del desarrollo humano integral de quienes conforman la comunidad universitaria.</a:t>
            </a:r>
          </a:p>
        </p:txBody>
      </p:sp>
      <p:sp>
        <p:nvSpPr>
          <p:cNvPr id="11" name="Rectángulo 10"/>
          <p:cNvSpPr/>
          <p:nvPr/>
        </p:nvSpPr>
        <p:spPr>
          <a:xfrm rot="16200000">
            <a:off x="6714420" y="3264195"/>
            <a:ext cx="4428565"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41. Implementación de la política de bienestar institucional</a:t>
            </a:r>
            <a:endParaRPr lang="es-CO" sz="800" dirty="0">
              <a:solidFill>
                <a:schemeClr val="bg1">
                  <a:lumMod val="50000"/>
                </a:schemeClr>
              </a:solidFill>
              <a:latin typeface="Arial Rounded MT Bold" panose="020F0704030504030204" pitchFamily="34" charset="0"/>
            </a:endParaRPr>
          </a:p>
          <a:p>
            <a:pPr algn="ct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4289145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06"/>
          <p:cNvGrpSpPr/>
          <p:nvPr/>
        </p:nvGrpSpPr>
        <p:grpSpPr>
          <a:xfrm>
            <a:off x="2191038" y="412377"/>
            <a:ext cx="6450938" cy="661471"/>
            <a:chOff x="4690885" y="1471730"/>
            <a:chExt cx="6531887" cy="1104489"/>
          </a:xfrm>
        </p:grpSpPr>
        <p:sp>
          <p:nvSpPr>
            <p:cNvPr id="6"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A26D16"/>
                </a:solidFill>
              </a:endParaRPr>
            </a:p>
          </p:txBody>
        </p:sp>
        <p:sp>
          <p:nvSpPr>
            <p:cNvPr id="10"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A26D16"/>
                  </a:solidFill>
                </a:rPr>
                <a:t>Objetivos del proyecto</a:t>
              </a:r>
              <a:endParaRPr lang="es-CO" sz="2800" b="1" dirty="0">
                <a:solidFill>
                  <a:srgbClr val="A26D16"/>
                </a:solidFill>
              </a:endParaRPr>
            </a:p>
          </p:txBody>
        </p:sp>
      </p:grpSp>
      <p:sp>
        <p:nvSpPr>
          <p:cNvPr id="12" name="TextBox 12"/>
          <p:cNvSpPr txBox="1">
            <a:spLocks/>
          </p:cNvSpPr>
          <p:nvPr/>
        </p:nvSpPr>
        <p:spPr>
          <a:xfrm>
            <a:off x="198343" y="1370635"/>
            <a:ext cx="7886700" cy="4801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pPr algn="l"/>
            <a:r>
              <a:rPr lang="es-CO" dirty="0" smtClean="0">
                <a:solidFill>
                  <a:srgbClr val="A26D16"/>
                </a:solidFill>
              </a:rPr>
              <a:t>General</a:t>
            </a:r>
            <a:endParaRPr lang="es-CO" dirty="0">
              <a:solidFill>
                <a:srgbClr val="A26D16"/>
              </a:solidFill>
            </a:endParaRPr>
          </a:p>
        </p:txBody>
      </p:sp>
      <p:sp>
        <p:nvSpPr>
          <p:cNvPr id="13" name="TextBox 12"/>
          <p:cNvSpPr txBox="1">
            <a:spLocks/>
          </p:cNvSpPr>
          <p:nvPr/>
        </p:nvSpPr>
        <p:spPr>
          <a:xfrm>
            <a:off x="198343" y="2678360"/>
            <a:ext cx="7886700" cy="4801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pPr algn="l"/>
            <a:r>
              <a:rPr lang="es-CO" dirty="0" smtClean="0">
                <a:solidFill>
                  <a:srgbClr val="A26D16"/>
                </a:solidFill>
              </a:rPr>
              <a:t>Específicos</a:t>
            </a:r>
            <a:endParaRPr lang="es-CO" dirty="0">
              <a:solidFill>
                <a:srgbClr val="A26D16"/>
              </a:solidFill>
            </a:endParaRPr>
          </a:p>
        </p:txBody>
      </p:sp>
      <p:sp>
        <p:nvSpPr>
          <p:cNvPr id="2" name="Rectángulo 1"/>
          <p:cNvSpPr/>
          <p:nvPr/>
        </p:nvSpPr>
        <p:spPr>
          <a:xfrm>
            <a:off x="198343" y="1901442"/>
            <a:ext cx="8327090" cy="646331"/>
          </a:xfrm>
          <a:prstGeom prst="rect">
            <a:avLst/>
          </a:prstGeom>
        </p:spPr>
        <p:txBody>
          <a:bodyPr wrap="square">
            <a:spAutoFit/>
          </a:bodyPr>
          <a:lstStyle/>
          <a:p>
            <a:r>
              <a:rPr lang="es-CO" dirty="0"/>
              <a:t>Establecer un sistema de seguimiento y comunicación que facilite los procesos asociados a la Política de Bienestar.</a:t>
            </a:r>
          </a:p>
        </p:txBody>
      </p:sp>
      <p:sp>
        <p:nvSpPr>
          <p:cNvPr id="3" name="Rectángulo 2"/>
          <p:cNvSpPr/>
          <p:nvPr/>
        </p:nvSpPr>
        <p:spPr>
          <a:xfrm>
            <a:off x="198343" y="3289078"/>
            <a:ext cx="7608176" cy="3693319"/>
          </a:xfrm>
          <a:prstGeom prst="rect">
            <a:avLst/>
          </a:prstGeom>
        </p:spPr>
        <p:txBody>
          <a:bodyPr wrap="square">
            <a:spAutoFit/>
          </a:bodyPr>
          <a:lstStyle/>
          <a:p>
            <a:pPr marL="285750" lvl="0" indent="-285750">
              <a:buFont typeface="Wingdings" panose="05000000000000000000" pitchFamily="2" charset="2"/>
              <a:buChar char="Ø"/>
            </a:pPr>
            <a:r>
              <a:rPr lang="es-CO" dirty="0"/>
              <a:t>Implementar un sistema de seguimiento con los respectivos indicadores que permitan analizar los resultados de los programas, proyectos y acciones de la Política de Bienestar.</a:t>
            </a:r>
          </a:p>
          <a:p>
            <a:r>
              <a:rPr lang="es-CO" dirty="0"/>
              <a:t> </a:t>
            </a:r>
          </a:p>
          <a:p>
            <a:pPr marL="285750" lvl="0" indent="-285750">
              <a:buFont typeface="Wingdings" panose="05000000000000000000" pitchFamily="2" charset="2"/>
              <a:buChar char="Ø"/>
            </a:pPr>
            <a:r>
              <a:rPr lang="es-CO" dirty="0"/>
              <a:t>Implementar estrategias para la comunicación y difusión de los programas y actividades encaminadas al bienestar </a:t>
            </a:r>
            <a:r>
              <a:rPr lang="es-CO" dirty="0" smtClean="0"/>
              <a:t>institucional.</a:t>
            </a:r>
          </a:p>
          <a:p>
            <a:pPr marL="285750" lvl="0" indent="-285750">
              <a:buFont typeface="Wingdings" panose="05000000000000000000" pitchFamily="2" charset="2"/>
              <a:buChar char="Ø"/>
            </a:pPr>
            <a:endParaRPr lang="es-CO" dirty="0"/>
          </a:p>
          <a:p>
            <a:pPr marL="285750" indent="-285750" algn="just">
              <a:buFont typeface="Wingdings" panose="05000000000000000000" pitchFamily="2" charset="2"/>
              <a:buChar char="Ø"/>
            </a:pPr>
            <a:r>
              <a:rPr lang="es-CO" dirty="0"/>
              <a:t>Implementar un programa de acompañamiento integral para los docentes, que permita identificar las necesidades, a fin de establecer unas líneas estratégicas de  acercamiento y orientación, que contribuyan a mejorar, la calidad de vida y las condiciones de trabajo del docente;   en articulación con las dependencias y programas de las Vicerrectorías.</a:t>
            </a:r>
          </a:p>
          <a:p>
            <a:pPr marL="285750" lvl="0" indent="-285750">
              <a:buFont typeface="Wingdings" panose="05000000000000000000" pitchFamily="2" charset="2"/>
              <a:buChar char="Ø"/>
            </a:pPr>
            <a:endParaRPr lang="es-CO" dirty="0"/>
          </a:p>
        </p:txBody>
      </p:sp>
      <p:sp>
        <p:nvSpPr>
          <p:cNvPr id="14" name="Rectángulo 13"/>
          <p:cNvSpPr/>
          <p:nvPr/>
        </p:nvSpPr>
        <p:spPr>
          <a:xfrm rot="16200000">
            <a:off x="6714420" y="3264195"/>
            <a:ext cx="4428565"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41. Implementación de la política de bienestar institucional</a:t>
            </a:r>
            <a:endParaRPr lang="es-CO" sz="800" dirty="0">
              <a:solidFill>
                <a:schemeClr val="bg1">
                  <a:lumMod val="50000"/>
                </a:schemeClr>
              </a:solidFill>
              <a:latin typeface="Arial Rounded MT Bold" panose="020F0704030504030204" pitchFamily="34" charset="0"/>
            </a:endParaRPr>
          </a:p>
          <a:p>
            <a:pPr algn="ct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3735099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06"/>
          <p:cNvGrpSpPr/>
          <p:nvPr/>
        </p:nvGrpSpPr>
        <p:grpSpPr>
          <a:xfrm>
            <a:off x="2191038" y="412377"/>
            <a:ext cx="6450938" cy="661471"/>
            <a:chOff x="4690885" y="1471730"/>
            <a:chExt cx="6531887" cy="1104489"/>
          </a:xfrm>
        </p:grpSpPr>
        <p:sp>
          <p:nvSpPr>
            <p:cNvPr id="6"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A26D16"/>
                </a:solidFill>
              </a:endParaRPr>
            </a:p>
          </p:txBody>
        </p:sp>
        <p:sp>
          <p:nvSpPr>
            <p:cNvPr id="10"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A26D16"/>
                  </a:solidFill>
                </a:rPr>
                <a:t>Planes operativos</a:t>
              </a:r>
              <a:endParaRPr lang="es-CO" sz="2800" b="1" dirty="0">
                <a:solidFill>
                  <a:srgbClr val="A26D16"/>
                </a:solidFill>
              </a:endParaRPr>
            </a:p>
          </p:txBody>
        </p:sp>
      </p:grpSp>
      <p:graphicFrame>
        <p:nvGraphicFramePr>
          <p:cNvPr id="12" name="Tabla 11"/>
          <p:cNvGraphicFramePr>
            <a:graphicFrameLocks noGrp="1"/>
          </p:cNvGraphicFramePr>
          <p:nvPr>
            <p:extLst>
              <p:ext uri="{D42A27DB-BD31-4B8C-83A1-F6EECF244321}">
                <p14:modId xmlns:p14="http://schemas.microsoft.com/office/powerpoint/2010/main" val="595129200"/>
              </p:ext>
            </p:extLst>
          </p:nvPr>
        </p:nvGraphicFramePr>
        <p:xfrm>
          <a:off x="136828" y="1219189"/>
          <a:ext cx="7674508" cy="4963415"/>
        </p:xfrm>
        <a:graphic>
          <a:graphicData uri="http://schemas.openxmlformats.org/drawingml/2006/table">
            <a:tbl>
              <a:tblPr firstRow="1" firstCol="1" bandRow="1">
                <a:tableStyleId>{5940675A-B579-460E-94D1-54222C63F5DA}</a:tableStyleId>
              </a:tblPr>
              <a:tblGrid>
                <a:gridCol w="2501872">
                  <a:extLst>
                    <a:ext uri="{9D8B030D-6E8A-4147-A177-3AD203B41FA5}">
                      <a16:colId xmlns:a16="http://schemas.microsoft.com/office/drawing/2014/main" val="622973615"/>
                    </a:ext>
                  </a:extLst>
                </a:gridCol>
                <a:gridCol w="5172636">
                  <a:extLst>
                    <a:ext uri="{9D8B030D-6E8A-4147-A177-3AD203B41FA5}">
                      <a16:colId xmlns:a16="http://schemas.microsoft.com/office/drawing/2014/main" val="2008709917"/>
                    </a:ext>
                  </a:extLst>
                </a:gridCol>
              </a:tblGrid>
              <a:tr h="205241">
                <a:tc>
                  <a:txBody>
                    <a:bodyPr/>
                    <a:lstStyle/>
                    <a:p>
                      <a:pPr algn="ctr">
                        <a:lnSpc>
                          <a:spcPct val="107000"/>
                        </a:lnSpc>
                        <a:spcAft>
                          <a:spcPts val="0"/>
                        </a:spcAft>
                      </a:pPr>
                      <a:r>
                        <a:rPr lang="es-CO" sz="1800" b="1" dirty="0" smtClean="0">
                          <a:solidFill>
                            <a:schemeClr val="tx1"/>
                          </a:solidFill>
                          <a:effectLst/>
                        </a:rPr>
                        <a:t>Plan operativo</a:t>
                      </a:r>
                      <a:endParaRPr lang="es-CO"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gn="ctr">
                        <a:lnSpc>
                          <a:spcPct val="107000"/>
                        </a:lnSpc>
                        <a:spcAft>
                          <a:spcPts val="0"/>
                        </a:spcAft>
                      </a:pPr>
                      <a:r>
                        <a:rPr lang="es-CO" sz="1800" b="1" dirty="0" smtClean="0">
                          <a:solidFill>
                            <a:schemeClr val="tx1"/>
                          </a:solidFill>
                          <a:effectLst/>
                        </a:rPr>
                        <a:t>Acciones</a:t>
                      </a:r>
                      <a:endParaRPr lang="es-CO"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extLst>
                  <a:ext uri="{0D108BD9-81ED-4DB2-BD59-A6C34878D82A}">
                    <a16:rowId xmlns:a16="http://schemas.microsoft.com/office/drawing/2014/main" val="3686363448"/>
                  </a:ext>
                </a:extLst>
              </a:tr>
              <a:tr h="485289">
                <a:tc>
                  <a:txBody>
                    <a:bodyPr/>
                    <a:lstStyle/>
                    <a:p>
                      <a:pPr algn="ctr">
                        <a:lnSpc>
                          <a:spcPct val="107000"/>
                        </a:lnSpc>
                        <a:spcAft>
                          <a:spcPts val="0"/>
                        </a:spcAft>
                      </a:pPr>
                      <a:r>
                        <a:rPr lang="es-CO" sz="2000" b="1" kern="1200" dirty="0" smtClean="0">
                          <a:solidFill>
                            <a:schemeClr val="tx1"/>
                          </a:solidFill>
                          <a:effectLst/>
                          <a:latin typeface="+mn-lt"/>
                          <a:ea typeface="+mn-ea"/>
                          <a:cs typeface="+mn-cs"/>
                        </a:rPr>
                        <a:t>Seguimiento de la política de Bienestar Institucional</a:t>
                      </a:r>
                      <a:endParaRPr lang="es-CO" sz="11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CO" sz="1800" kern="1200" dirty="0" smtClean="0">
                          <a:solidFill>
                            <a:schemeClr val="tx1"/>
                          </a:solidFill>
                          <a:effectLst/>
                          <a:latin typeface="+mn-lt"/>
                          <a:ea typeface="+mn-ea"/>
                          <a:cs typeface="+mn-cs"/>
                        </a:rPr>
                        <a:t>Diseñar el sistema de seguimiento de la Política de bienestar articulado a los indicadores de la misma. Articular el sistema de seguimiento de la política con la medición de calidad de vida. Implementación del sistema integrado de seguimiento de la Política de Bienestar. Verificación de la efectividad del sistema de seguimiento. Generación y análisis de resultados sobre la articulación de la medición de Calidad de Vida y Bienestar.</a:t>
                      </a:r>
                      <a:endParaRPr lang="es-CO" sz="500" dirty="0">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F1D7B5"/>
                    </a:solidFill>
                  </a:tcPr>
                </a:tc>
                <a:extLst>
                  <a:ext uri="{0D108BD9-81ED-4DB2-BD59-A6C34878D82A}">
                    <a16:rowId xmlns:a16="http://schemas.microsoft.com/office/drawing/2014/main" val="3877856177"/>
                  </a:ext>
                </a:extLst>
              </a:tr>
              <a:tr h="485289">
                <a:tc>
                  <a:txBody>
                    <a:bodyPr/>
                    <a:lstStyle/>
                    <a:p>
                      <a:pPr algn="ctr">
                        <a:lnSpc>
                          <a:spcPct val="107000"/>
                        </a:lnSpc>
                        <a:spcAft>
                          <a:spcPts val="0"/>
                        </a:spcAft>
                      </a:pPr>
                      <a:r>
                        <a:rPr lang="es-CO" sz="2000" b="1" kern="1200" dirty="0" smtClean="0">
                          <a:solidFill>
                            <a:schemeClr val="tx1"/>
                          </a:solidFill>
                          <a:effectLst/>
                          <a:latin typeface="+mn-lt"/>
                          <a:ea typeface="+mn-ea"/>
                          <a:cs typeface="+mn-cs"/>
                        </a:rPr>
                        <a:t>Divulgación y comunicación de Política de Bienestar Institucional</a:t>
                      </a:r>
                      <a:endParaRPr lang="es-CO" sz="11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CO" sz="1800" kern="1200" dirty="0" smtClean="0">
                          <a:solidFill>
                            <a:schemeClr val="tx1"/>
                          </a:solidFill>
                          <a:effectLst/>
                          <a:latin typeface="+mn-lt"/>
                          <a:ea typeface="+mn-ea"/>
                          <a:cs typeface="+mn-cs"/>
                        </a:rPr>
                        <a:t>Elaborar un plan de comunicaciones de la Política de bienestar Institucional. Socialización de Acuerdo y plan de implementación de la Política de Bienestar Institucional. Implementación del plan de comunicaciones de la Política de bienestar Institucional. Evaluación del plan de comunicación. Retroalimentación y mejoras al plan de comunicación</a:t>
                      </a:r>
                      <a:endParaRPr lang="es-CO" sz="500" dirty="0">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F1D7B5"/>
                    </a:solidFill>
                  </a:tcPr>
                </a:tc>
                <a:extLst>
                  <a:ext uri="{0D108BD9-81ED-4DB2-BD59-A6C34878D82A}">
                    <a16:rowId xmlns:a16="http://schemas.microsoft.com/office/drawing/2014/main" val="3333210819"/>
                  </a:ext>
                </a:extLst>
              </a:tr>
            </a:tbl>
          </a:graphicData>
        </a:graphic>
      </p:graphicFrame>
      <p:sp>
        <p:nvSpPr>
          <p:cNvPr id="7" name="Rectángulo 6"/>
          <p:cNvSpPr/>
          <p:nvPr/>
        </p:nvSpPr>
        <p:spPr>
          <a:xfrm rot="16200000">
            <a:off x="6714420" y="3264195"/>
            <a:ext cx="4428565"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41. Implementación de la política de bienestar institucional</a:t>
            </a:r>
            <a:endParaRPr lang="es-CO" sz="800" dirty="0">
              <a:solidFill>
                <a:schemeClr val="bg1">
                  <a:lumMod val="50000"/>
                </a:schemeClr>
              </a:solidFill>
              <a:latin typeface="Arial Rounded MT Bold" panose="020F0704030504030204" pitchFamily="34" charset="0"/>
            </a:endParaRPr>
          </a:p>
          <a:p>
            <a:pPr algn="ct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4264764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06"/>
          <p:cNvGrpSpPr/>
          <p:nvPr/>
        </p:nvGrpSpPr>
        <p:grpSpPr>
          <a:xfrm>
            <a:off x="2191038" y="412377"/>
            <a:ext cx="6450938" cy="661471"/>
            <a:chOff x="4690885" y="1471730"/>
            <a:chExt cx="6531887" cy="1104489"/>
          </a:xfrm>
        </p:grpSpPr>
        <p:sp>
          <p:nvSpPr>
            <p:cNvPr id="6"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A26D16"/>
                </a:solidFill>
              </a:endParaRPr>
            </a:p>
          </p:txBody>
        </p:sp>
        <p:sp>
          <p:nvSpPr>
            <p:cNvPr id="10"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A26D16"/>
                  </a:solidFill>
                </a:rPr>
                <a:t>Planes operativos</a:t>
              </a:r>
              <a:endParaRPr lang="es-CO" sz="2800" b="1" dirty="0">
                <a:solidFill>
                  <a:srgbClr val="A26D16"/>
                </a:solidFill>
              </a:endParaRPr>
            </a:p>
          </p:txBody>
        </p:sp>
      </p:grpSp>
      <p:graphicFrame>
        <p:nvGraphicFramePr>
          <p:cNvPr id="12" name="Tabla 11"/>
          <p:cNvGraphicFramePr>
            <a:graphicFrameLocks noGrp="1"/>
          </p:cNvGraphicFramePr>
          <p:nvPr>
            <p:extLst>
              <p:ext uri="{D42A27DB-BD31-4B8C-83A1-F6EECF244321}">
                <p14:modId xmlns:p14="http://schemas.microsoft.com/office/powerpoint/2010/main" val="425303215"/>
              </p:ext>
            </p:extLst>
          </p:nvPr>
        </p:nvGraphicFramePr>
        <p:xfrm>
          <a:off x="164122" y="1563076"/>
          <a:ext cx="7674508" cy="4683633"/>
        </p:xfrm>
        <a:graphic>
          <a:graphicData uri="http://schemas.openxmlformats.org/drawingml/2006/table">
            <a:tbl>
              <a:tblPr firstRow="1" firstCol="1" bandRow="1">
                <a:tableStyleId>{5940675A-B579-460E-94D1-54222C63F5DA}</a:tableStyleId>
              </a:tblPr>
              <a:tblGrid>
                <a:gridCol w="2501872">
                  <a:extLst>
                    <a:ext uri="{9D8B030D-6E8A-4147-A177-3AD203B41FA5}">
                      <a16:colId xmlns:a16="http://schemas.microsoft.com/office/drawing/2014/main" val="622973615"/>
                    </a:ext>
                  </a:extLst>
                </a:gridCol>
                <a:gridCol w="5172636">
                  <a:extLst>
                    <a:ext uri="{9D8B030D-6E8A-4147-A177-3AD203B41FA5}">
                      <a16:colId xmlns:a16="http://schemas.microsoft.com/office/drawing/2014/main" val="2008709917"/>
                    </a:ext>
                  </a:extLst>
                </a:gridCol>
              </a:tblGrid>
              <a:tr h="205241">
                <a:tc>
                  <a:txBody>
                    <a:bodyPr/>
                    <a:lstStyle/>
                    <a:p>
                      <a:pPr algn="ctr">
                        <a:lnSpc>
                          <a:spcPct val="107000"/>
                        </a:lnSpc>
                        <a:spcAft>
                          <a:spcPts val="0"/>
                        </a:spcAft>
                      </a:pPr>
                      <a:r>
                        <a:rPr lang="es-CO" sz="1800" b="1" dirty="0" smtClean="0">
                          <a:solidFill>
                            <a:schemeClr val="tx1"/>
                          </a:solidFill>
                          <a:effectLst/>
                        </a:rPr>
                        <a:t>Plan operativo</a:t>
                      </a:r>
                      <a:endParaRPr lang="es-CO"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gn="ctr">
                        <a:lnSpc>
                          <a:spcPct val="107000"/>
                        </a:lnSpc>
                        <a:spcAft>
                          <a:spcPts val="0"/>
                        </a:spcAft>
                      </a:pPr>
                      <a:r>
                        <a:rPr lang="es-CO" sz="1800" b="1" dirty="0" smtClean="0">
                          <a:solidFill>
                            <a:schemeClr val="tx1"/>
                          </a:solidFill>
                          <a:effectLst/>
                        </a:rPr>
                        <a:t>Acciones</a:t>
                      </a:r>
                      <a:endParaRPr lang="es-CO"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extLst>
                  <a:ext uri="{0D108BD9-81ED-4DB2-BD59-A6C34878D82A}">
                    <a16:rowId xmlns:a16="http://schemas.microsoft.com/office/drawing/2014/main" val="3686363448"/>
                  </a:ext>
                </a:extLst>
              </a:tr>
              <a:tr h="2008436">
                <a:tc>
                  <a:txBody>
                    <a:bodyPr/>
                    <a:lstStyle/>
                    <a:p>
                      <a:pPr algn="ctr">
                        <a:lnSpc>
                          <a:spcPct val="107000"/>
                        </a:lnSpc>
                        <a:spcAft>
                          <a:spcPts val="0"/>
                        </a:spcAft>
                      </a:pPr>
                      <a:r>
                        <a:rPr lang="es-CO" sz="2000" b="1" kern="1200" smtClean="0">
                          <a:solidFill>
                            <a:schemeClr val="tx1"/>
                          </a:solidFill>
                          <a:effectLst/>
                          <a:latin typeface="+mn-lt"/>
                          <a:ea typeface="+mn-ea"/>
                          <a:cs typeface="+mn-cs"/>
                        </a:rPr>
                        <a:t>Programa de Acompañamiento Integral Docentes  PAID</a:t>
                      </a:r>
                      <a:endParaRPr lang="es-CO" sz="2000" b="1" kern="1200" dirty="0">
                        <a:solidFill>
                          <a:schemeClr val="tx1"/>
                        </a:solidFill>
                        <a:effectLst/>
                        <a:latin typeface="+mn-lt"/>
                        <a:ea typeface="+mn-ea"/>
                        <a:cs typeface="+mn-cs"/>
                      </a:endParaRPr>
                    </a:p>
                  </a:txBody>
                  <a:tcPr marL="32592" marR="32592" marT="0" marB="0" anchor="ctr">
                    <a:solidFill>
                      <a:srgbClr val="DB9B45"/>
                    </a:solidFill>
                  </a:tcPr>
                </a:tc>
                <a:tc>
                  <a:txBody>
                    <a:bodyPr/>
                    <a:lstStyle/>
                    <a:p>
                      <a:pPr lvl="0" algn="just"/>
                      <a:r>
                        <a:rPr lang="es-CO" sz="1500" kern="1200" dirty="0" smtClean="0">
                          <a:solidFill>
                            <a:schemeClr val="tx1"/>
                          </a:solidFill>
                          <a:effectLst/>
                          <a:latin typeface="+mn-lt"/>
                          <a:ea typeface="+mn-ea"/>
                          <a:cs typeface="+mn-cs"/>
                        </a:rPr>
                        <a:t>Sensibilización  y socialización del programa de acompañamiento integral –PAID. Aplicación de prueba Diagnóstica Línea Base y SAT y análisis de datos. Creación y uso de módulos y registros PAID. (Sistema de agendamiento, registros de atención). Consolidación y difusión, oferta de acciones de bienestar. Implementación de plan de comunicaciones. Generación y manejo de Indicadores y estadísticas. Medición del Impacto del programa PAID. Implementación de las líneas de acompañamiento biopsicosocial, bienestar laboral, desarrollo docente y acompañamiento familiar:</a:t>
                      </a:r>
                    </a:p>
                    <a:p>
                      <a:pPr algn="just"/>
                      <a:r>
                        <a:rPr lang="es-CO" sz="1500" kern="1200" dirty="0" smtClean="0">
                          <a:solidFill>
                            <a:schemeClr val="tx1"/>
                          </a:solidFill>
                          <a:effectLst/>
                          <a:latin typeface="+mn-lt"/>
                          <a:ea typeface="+mn-ea"/>
                          <a:cs typeface="+mn-cs"/>
                        </a:rPr>
                        <a:t> </a:t>
                      </a:r>
                    </a:p>
                    <a:p>
                      <a:pPr marL="285750" lvl="0" indent="-285750" algn="just">
                        <a:buFont typeface="Wingdings" panose="05000000000000000000" pitchFamily="2" charset="2"/>
                        <a:buChar char="ü"/>
                      </a:pPr>
                      <a:r>
                        <a:rPr lang="es-CO" sz="1500" kern="1200" dirty="0" smtClean="0">
                          <a:solidFill>
                            <a:schemeClr val="tx1"/>
                          </a:solidFill>
                          <a:effectLst/>
                          <a:latin typeface="+mn-lt"/>
                          <a:ea typeface="+mn-ea"/>
                          <a:cs typeface="+mn-cs"/>
                        </a:rPr>
                        <a:t>Biopsicosocial: Seguridad y salud en el trabajo. Salud Mental. Salud Física. Promoción y prevención de la salud. </a:t>
                      </a:r>
                    </a:p>
                    <a:p>
                      <a:pPr marL="285750" lvl="0" indent="-285750" algn="just">
                        <a:buFont typeface="Wingdings" panose="05000000000000000000" pitchFamily="2" charset="2"/>
                        <a:buChar char="ü"/>
                      </a:pPr>
                      <a:r>
                        <a:rPr lang="es-CO" sz="1500" kern="1200" dirty="0" smtClean="0">
                          <a:solidFill>
                            <a:schemeClr val="tx1"/>
                          </a:solidFill>
                          <a:effectLst/>
                          <a:latin typeface="+mn-lt"/>
                          <a:ea typeface="+mn-ea"/>
                          <a:cs typeface="+mn-cs"/>
                        </a:rPr>
                        <a:t>Bienestar laboral: Desarrollo Humano. Pre-retiro Laboral. Inclusión Social y Género. </a:t>
                      </a:r>
                    </a:p>
                    <a:p>
                      <a:pPr marL="285750" lvl="0" indent="-285750" algn="just">
                        <a:buFont typeface="Wingdings" panose="05000000000000000000" pitchFamily="2" charset="2"/>
                        <a:buChar char="ü"/>
                      </a:pPr>
                      <a:r>
                        <a:rPr lang="es-CO" sz="1500" kern="1200" dirty="0" smtClean="0">
                          <a:solidFill>
                            <a:schemeClr val="tx1"/>
                          </a:solidFill>
                          <a:effectLst/>
                          <a:latin typeface="+mn-lt"/>
                          <a:ea typeface="+mn-ea"/>
                          <a:cs typeface="+mn-cs"/>
                        </a:rPr>
                        <a:t>Formación docente: Formación permanente. Educación  Financiera. Normativa. </a:t>
                      </a:r>
                    </a:p>
                    <a:p>
                      <a:pPr marL="285750" lvl="0" indent="-285750" algn="just">
                        <a:buFont typeface="Wingdings" panose="05000000000000000000" pitchFamily="2" charset="2"/>
                        <a:buChar char="ü"/>
                      </a:pPr>
                      <a:r>
                        <a:rPr lang="es-CO" sz="1500" kern="1200" dirty="0" smtClean="0">
                          <a:solidFill>
                            <a:schemeClr val="tx1"/>
                          </a:solidFill>
                          <a:effectLst/>
                          <a:latin typeface="+mn-lt"/>
                          <a:ea typeface="+mn-ea"/>
                          <a:cs typeface="+mn-cs"/>
                        </a:rPr>
                        <a:t>Acompañamiento familiar: Promoción integral de la salud física y mental. Deporte, recreación, cultura y aprovechamiento del tiempo libre.</a:t>
                      </a:r>
                    </a:p>
                    <a:p>
                      <a:pPr marL="0" marR="0" lvl="0" indent="0" algn="just" defTabSz="914400" rtl="0" eaLnBrk="1" fontAlgn="auto" latinLnBrk="0" hangingPunct="1">
                        <a:lnSpc>
                          <a:spcPct val="107000"/>
                        </a:lnSpc>
                        <a:spcBef>
                          <a:spcPts val="0"/>
                        </a:spcBef>
                        <a:spcAft>
                          <a:spcPts val="0"/>
                        </a:spcAft>
                        <a:buClrTx/>
                        <a:buSzTx/>
                        <a:buFontTx/>
                        <a:buNone/>
                        <a:tabLst/>
                        <a:defRPr/>
                      </a:pPr>
                      <a:endParaRPr lang="es-CO" sz="300" dirty="0">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F1D7B5"/>
                    </a:solidFill>
                  </a:tcPr>
                </a:tc>
                <a:extLst>
                  <a:ext uri="{0D108BD9-81ED-4DB2-BD59-A6C34878D82A}">
                    <a16:rowId xmlns:a16="http://schemas.microsoft.com/office/drawing/2014/main" val="10001"/>
                  </a:ext>
                </a:extLst>
              </a:tr>
            </a:tbl>
          </a:graphicData>
        </a:graphic>
      </p:graphicFrame>
      <p:sp>
        <p:nvSpPr>
          <p:cNvPr id="7" name="Rectángulo 6"/>
          <p:cNvSpPr/>
          <p:nvPr/>
        </p:nvSpPr>
        <p:spPr>
          <a:xfrm rot="16200000">
            <a:off x="6714420" y="3264195"/>
            <a:ext cx="4428565"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41. Implementación de la política de bienestar institucional</a:t>
            </a:r>
            <a:endParaRPr lang="es-CO" sz="800" dirty="0">
              <a:solidFill>
                <a:schemeClr val="bg1">
                  <a:lumMod val="50000"/>
                </a:schemeClr>
              </a:solidFill>
              <a:latin typeface="Arial Rounded MT Bold" panose="020F0704030504030204" pitchFamily="34" charset="0"/>
            </a:endParaRPr>
          </a:p>
          <a:p>
            <a:pPr algn="ct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1324979408"/>
      </p:ext>
    </p:extLst>
  </p:cSld>
  <p:clrMapOvr>
    <a:masterClrMapping/>
  </p:clrMapOvr>
</p:sld>
</file>

<file path=ppt/theme/theme1.xml><?xml version="1.0" encoding="utf-8"?>
<a:theme xmlns:a="http://schemas.openxmlformats.org/drawingml/2006/main" name="Tema de Office">
  <a:themeElements>
    <a:clrScheme name="Rojo">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ntilla Presentaciones" id="{DEBE8DB2-F645-45A6-9D9A-FECF618B095A}" vid="{89755DBF-F4C9-4372-9FFF-6D7F6A005EF8}"/>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4106</TotalTime>
  <Words>1521</Words>
  <Application>Microsoft Office PowerPoint</Application>
  <PresentationFormat>Presentación en pantalla (4:3)</PresentationFormat>
  <Paragraphs>93</Paragraphs>
  <Slides>8</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8</vt:i4>
      </vt:variant>
    </vt:vector>
  </HeadingPairs>
  <TitlesOfParts>
    <vt:vector size="17" baseType="lpstr">
      <vt:lpstr>Arial</vt:lpstr>
      <vt:lpstr>Arial Narrow</vt:lpstr>
      <vt:lpstr>Arial Rounded MT Bold</vt:lpstr>
      <vt:lpstr>Calibri</vt:lpstr>
      <vt:lpstr>Calibri Light</vt:lpstr>
      <vt:lpstr>Khmer UI</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UTP</dc:creator>
  <cp:lastModifiedBy>julian andrés valencia quintero</cp:lastModifiedBy>
  <cp:revision>579</cp:revision>
  <cp:lastPrinted>2017-05-16T14:27:28Z</cp:lastPrinted>
  <dcterms:created xsi:type="dcterms:W3CDTF">2017-03-06T22:18:18Z</dcterms:created>
  <dcterms:modified xsi:type="dcterms:W3CDTF">2024-03-20T15:37:40Z</dcterms:modified>
</cp:coreProperties>
</file>