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64" r:id="rId2"/>
    <p:sldId id="265" r:id="rId3"/>
    <p:sldId id="266" r:id="rId4"/>
    <p:sldId id="270" r:id="rId5"/>
    <p:sldId id="267" r:id="rId6"/>
    <p:sldId id="268" r:id="rId7"/>
    <p:sldId id="269" r:id="rId8"/>
  </p:sldIdLst>
  <p:sldSz cx="9144000" cy="6858000" type="screen4x3"/>
  <p:notesSz cx="7010400" cy="92964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UTP" initials="UU" lastIdx="6" clrIdx="0">
    <p:extLst>
      <p:ext uri="{19B8F6BF-5375-455C-9EA6-DF929625EA0E}">
        <p15:presenceInfo xmlns:p15="http://schemas.microsoft.com/office/powerpoint/2012/main" userId="Usuario UT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6D16"/>
    <a:srgbClr val="DB9B45"/>
    <a:srgbClr val="F1D7B5"/>
    <a:srgbClr val="0A99A3"/>
    <a:srgbClr val="0070C0"/>
    <a:srgbClr val="0893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96405" autoAdjust="0"/>
  </p:normalViewPr>
  <p:slideViewPr>
    <p:cSldViewPr snapToGrid="0">
      <p:cViewPr varScale="1">
        <p:scale>
          <a:sx n="107" d="100"/>
          <a:sy n="107" d="100"/>
        </p:scale>
        <p:origin x="1632" y="11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1FBE78-41BB-4F9B-8392-C5F342476F31}"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CO"/>
        </a:p>
      </dgm:t>
    </dgm:pt>
    <dgm:pt modelId="{B179C4C9-470C-4C96-B2DB-FF7D387B7DD1}">
      <dgm:prSet phldrT="[Texto]" custT="1"/>
      <dgm:spPr>
        <a:solidFill>
          <a:srgbClr val="A26D16"/>
        </a:solidFill>
        <a:ln>
          <a:solidFill>
            <a:srgbClr val="A26D16"/>
          </a:solidFill>
        </a:ln>
      </dgm:spPr>
      <dgm:t>
        <a:bodyPr/>
        <a:lstStyle/>
        <a:p>
          <a:pPr algn="ctr"/>
          <a:r>
            <a:rPr lang="es-CO" sz="2400" dirty="0" smtClean="0">
              <a:latin typeface="+mn-lt"/>
              <a:cs typeface="Khmer UI" panose="020B0502040204020203" pitchFamily="34" charset="0"/>
            </a:rPr>
            <a:t>Involucrados</a:t>
          </a:r>
          <a:endParaRPr lang="es-CO" sz="2400" dirty="0">
            <a:latin typeface="+mn-lt"/>
            <a:cs typeface="Khmer UI" panose="020B0502040204020203" pitchFamily="34" charset="0"/>
          </a:endParaRPr>
        </a:p>
      </dgm:t>
    </dgm:pt>
    <dgm:pt modelId="{7ABB9D2C-C86B-4A1F-9278-F06CA29374E2}" type="parTrans" cxnId="{81D2BC63-A6B8-444D-859D-FC24DA5BD77C}">
      <dgm:prSet/>
      <dgm:spPr/>
      <dgm:t>
        <a:bodyPr/>
        <a:lstStyle/>
        <a:p>
          <a:pPr algn="l"/>
          <a:endParaRPr lang="es-CO">
            <a:latin typeface="+mn-lt"/>
          </a:endParaRPr>
        </a:p>
      </dgm:t>
    </dgm:pt>
    <dgm:pt modelId="{C6FE23B2-DBA5-49F9-A64E-D679919A9EC0}" type="sibTrans" cxnId="{81D2BC63-A6B8-444D-859D-FC24DA5BD77C}">
      <dgm:prSet/>
      <dgm:spPr/>
      <dgm:t>
        <a:bodyPr/>
        <a:lstStyle/>
        <a:p>
          <a:pPr algn="l"/>
          <a:endParaRPr lang="es-CO">
            <a:latin typeface="+mn-lt"/>
          </a:endParaRPr>
        </a:p>
      </dgm:t>
    </dgm:pt>
    <dgm:pt modelId="{1662B5CF-E877-45F9-A755-120F1FE4C29B}">
      <dgm:prSet phldrT="[Texto]" custT="1"/>
      <dgm:spPr>
        <a:ln>
          <a:solidFill>
            <a:srgbClr val="A26D16"/>
          </a:solidFill>
        </a:ln>
      </dgm:spPr>
      <dgm:t>
        <a:bodyPr/>
        <a:lstStyle/>
        <a:p>
          <a:pPr algn="just"/>
          <a:r>
            <a:rPr lang="es-CO" sz="1200" b="1" u="none" dirty="0" smtClean="0">
              <a:solidFill>
                <a:schemeClr val="tx2">
                  <a:lumMod val="50000"/>
                </a:schemeClr>
              </a:solidFill>
              <a:latin typeface="+mn-lt"/>
              <a:cs typeface="Khmer UI" panose="020B0502040204020203" pitchFamily="34" charset="0"/>
            </a:rPr>
            <a:t>Unidades organizacionales: </a:t>
          </a:r>
          <a:r>
            <a:rPr lang="es-CO" sz="1050" dirty="0" smtClean="0"/>
            <a:t>Egresados, jubilados, Comunidad externa, Vicerrectorías (Administrativa, académica, investigación, Facultad Ciencias de la salud, Ciencias de la educación, Gestión de servicios institucionales.</a:t>
          </a:r>
          <a:endParaRPr lang="es-CO" sz="900" b="0" dirty="0">
            <a:solidFill>
              <a:schemeClr val="tx2">
                <a:lumMod val="50000"/>
              </a:schemeClr>
            </a:solidFill>
            <a:latin typeface="+mn-lt"/>
            <a:cs typeface="Khmer UI" panose="020B0502040204020203" pitchFamily="34" charset="0"/>
          </a:endParaRPr>
        </a:p>
      </dgm:t>
    </dgm:pt>
    <dgm:pt modelId="{7B38EB80-BE65-41F5-9BB7-929EF5D4D956}" type="parTrans" cxnId="{B837D475-4455-4857-ADA7-D1C66C72C69C}">
      <dgm:prSet/>
      <dgm:spPr>
        <a:ln>
          <a:solidFill>
            <a:srgbClr val="A26D16"/>
          </a:solidFill>
        </a:ln>
      </dgm:spPr>
      <dgm:t>
        <a:bodyPr/>
        <a:lstStyle/>
        <a:p>
          <a:pPr algn="l"/>
          <a:endParaRPr lang="es-CO">
            <a:latin typeface="+mn-lt"/>
          </a:endParaRPr>
        </a:p>
      </dgm:t>
    </dgm:pt>
    <dgm:pt modelId="{F6509B12-9D90-4726-A799-FDB1A81D5816}" type="sibTrans" cxnId="{B837D475-4455-4857-ADA7-D1C66C72C69C}">
      <dgm:prSet/>
      <dgm:spPr/>
      <dgm:t>
        <a:bodyPr/>
        <a:lstStyle/>
        <a:p>
          <a:pPr algn="l"/>
          <a:endParaRPr lang="es-CO">
            <a:latin typeface="+mn-lt"/>
          </a:endParaRPr>
        </a:p>
      </dgm:t>
    </dgm:pt>
    <dgm:pt modelId="{7417BE97-B00C-42EA-9827-823E7FE653F8}">
      <dgm:prSet phldrT="[Texto]" custT="1"/>
      <dgm:spPr>
        <a:ln>
          <a:solidFill>
            <a:srgbClr val="A26D16"/>
          </a:solidFill>
        </a:ln>
      </dgm:spPr>
      <dgm:t>
        <a:bodyPr/>
        <a:lstStyle/>
        <a:p>
          <a:pPr algn="just"/>
          <a:r>
            <a:rPr lang="es-CO" sz="1200" b="1" u="none" dirty="0" smtClean="0">
              <a:solidFill>
                <a:schemeClr val="tx2">
                  <a:lumMod val="50000"/>
                </a:schemeClr>
              </a:solidFill>
              <a:latin typeface="+mn-lt"/>
              <a:cs typeface="Khmer UI" panose="020B0502040204020203" pitchFamily="34" charset="0"/>
            </a:rPr>
            <a:t>Beneficiarios:</a:t>
          </a:r>
          <a:r>
            <a:rPr lang="es-CO" sz="1050" b="1" u="none" dirty="0" smtClean="0">
              <a:solidFill>
                <a:schemeClr val="tx2">
                  <a:lumMod val="50000"/>
                </a:schemeClr>
              </a:solidFill>
              <a:latin typeface="+mn-lt"/>
              <a:cs typeface="Khmer UI" panose="020B0502040204020203" pitchFamily="34" charset="0"/>
            </a:rPr>
            <a:t> </a:t>
          </a:r>
          <a:r>
            <a:rPr lang="es-CO" sz="1050" dirty="0" smtClean="0"/>
            <a:t>La población está integrada por estudiantes, docentes y administrativos, y comunidad externa como: jubilados, egresados y otra comunidad usuaria de los servicios y espacios de la Universidad Tecnológica de Pereira.</a:t>
          </a:r>
          <a:endParaRPr lang="es-CO" sz="700" b="0" dirty="0">
            <a:latin typeface="+mn-lt"/>
          </a:endParaRPr>
        </a:p>
      </dgm:t>
    </dgm:pt>
    <dgm:pt modelId="{8741F14A-8A3A-4CE9-A4EC-A5E8CABEE01E}" type="parTrans" cxnId="{1BDA1869-1F10-4F09-9B7C-E4440C8A610B}">
      <dgm:prSet/>
      <dgm:spPr>
        <a:ln>
          <a:solidFill>
            <a:srgbClr val="A26D16"/>
          </a:solidFill>
        </a:ln>
      </dgm:spPr>
      <dgm:t>
        <a:bodyPr/>
        <a:lstStyle/>
        <a:p>
          <a:pPr algn="l"/>
          <a:endParaRPr lang="es-CO">
            <a:latin typeface="+mn-lt"/>
          </a:endParaRPr>
        </a:p>
      </dgm:t>
    </dgm:pt>
    <dgm:pt modelId="{3A2731F4-0A45-4759-AA9C-700012852665}" type="sibTrans" cxnId="{1BDA1869-1F10-4F09-9B7C-E4440C8A610B}">
      <dgm:prSet/>
      <dgm:spPr/>
      <dgm:t>
        <a:bodyPr/>
        <a:lstStyle/>
        <a:p>
          <a:pPr algn="l"/>
          <a:endParaRPr lang="es-CO">
            <a:latin typeface="+mn-lt"/>
          </a:endParaRPr>
        </a:p>
      </dgm:t>
    </dgm:pt>
    <dgm:pt modelId="{BF20F388-806A-4E2C-9FC2-197BB19A7E11}">
      <dgm:prSet custT="1"/>
      <dgm:spPr>
        <a:ln>
          <a:solidFill>
            <a:srgbClr val="A26D16"/>
          </a:solidFill>
        </a:ln>
      </dgm:spPr>
      <dgm:t>
        <a:bodyPr/>
        <a:lstStyle/>
        <a:p>
          <a:pPr algn="just"/>
          <a:r>
            <a:rPr lang="es-CO" sz="1200" b="1" dirty="0" smtClean="0">
              <a:solidFill>
                <a:schemeClr val="tx2">
                  <a:lumMod val="50000"/>
                </a:schemeClr>
              </a:solidFill>
              <a:latin typeface="+mn-lt"/>
              <a:cs typeface="Khmer UI" panose="020B0502040204020203" pitchFamily="34" charset="0"/>
            </a:rPr>
            <a:t>Entidades externas a la UTP: </a:t>
          </a:r>
          <a:r>
            <a:rPr lang="es-CO" sz="1050" dirty="0" smtClean="0"/>
            <a:t>Secretaría de cultura de Pereira, secretaría de deportes recreación y cultura departamental-Ministerios.  Entidades territoriales, DNP, Coldeportes Nacional, Ascundeportes, Ministerio de educación.</a:t>
          </a:r>
          <a:endParaRPr lang="es-ES" sz="100" b="0" dirty="0">
            <a:solidFill>
              <a:schemeClr val="tx2">
                <a:lumMod val="50000"/>
              </a:schemeClr>
            </a:solidFill>
            <a:latin typeface="+mn-lt"/>
            <a:cs typeface="Khmer UI" panose="020B0502040204020203" pitchFamily="34" charset="0"/>
          </a:endParaRPr>
        </a:p>
      </dgm:t>
    </dgm:pt>
    <dgm:pt modelId="{32CA2B84-E3B2-40CF-8DC7-4B5119850B6B}" type="parTrans" cxnId="{CF4167F8-C89B-4EB1-8990-42F3FF232973}">
      <dgm:prSet/>
      <dgm:spPr>
        <a:ln>
          <a:solidFill>
            <a:srgbClr val="A26D16"/>
          </a:solidFill>
        </a:ln>
      </dgm:spPr>
      <dgm:t>
        <a:bodyPr/>
        <a:lstStyle/>
        <a:p>
          <a:pPr algn="l"/>
          <a:endParaRPr lang="es-ES">
            <a:latin typeface="+mn-lt"/>
          </a:endParaRPr>
        </a:p>
      </dgm:t>
    </dgm:pt>
    <dgm:pt modelId="{379E3FF8-599F-4F0E-B5BF-BA2DFB03D5E4}" type="sibTrans" cxnId="{CF4167F8-C89B-4EB1-8990-42F3FF232973}">
      <dgm:prSet/>
      <dgm:spPr/>
      <dgm:t>
        <a:bodyPr/>
        <a:lstStyle/>
        <a:p>
          <a:pPr algn="l"/>
          <a:endParaRPr lang="es-ES">
            <a:latin typeface="+mn-lt"/>
          </a:endParaRPr>
        </a:p>
      </dgm:t>
    </dgm:pt>
    <dgm:pt modelId="{BF04E78F-DF12-4DEC-B477-983045056C04}" type="pres">
      <dgm:prSet presAssocID="{7C1FBE78-41BB-4F9B-8392-C5F342476F31}" presName="diagram" presStyleCnt="0">
        <dgm:presLayoutVars>
          <dgm:chPref val="1"/>
          <dgm:dir/>
          <dgm:animOne val="branch"/>
          <dgm:animLvl val="lvl"/>
          <dgm:resizeHandles/>
        </dgm:presLayoutVars>
      </dgm:prSet>
      <dgm:spPr/>
      <dgm:t>
        <a:bodyPr/>
        <a:lstStyle/>
        <a:p>
          <a:endParaRPr lang="es-CO"/>
        </a:p>
      </dgm:t>
    </dgm:pt>
    <dgm:pt modelId="{E227DAD1-F467-420A-B380-0C10B7BC1D4E}" type="pres">
      <dgm:prSet presAssocID="{B179C4C9-470C-4C96-B2DB-FF7D387B7DD1}" presName="root" presStyleCnt="0"/>
      <dgm:spPr/>
    </dgm:pt>
    <dgm:pt modelId="{0EA29DDA-452F-42D0-B9B3-D6011D6A5AF4}" type="pres">
      <dgm:prSet presAssocID="{B179C4C9-470C-4C96-B2DB-FF7D387B7DD1}" presName="rootComposite" presStyleCnt="0"/>
      <dgm:spPr/>
    </dgm:pt>
    <dgm:pt modelId="{43B793F1-E25B-4798-840C-71A691210AAE}" type="pres">
      <dgm:prSet presAssocID="{B179C4C9-470C-4C96-B2DB-FF7D387B7DD1}" presName="rootText" presStyleLbl="node1" presStyleIdx="0" presStyleCnt="1" custScaleX="173283" custLinFactNeighborY="-7962"/>
      <dgm:spPr/>
      <dgm:t>
        <a:bodyPr/>
        <a:lstStyle/>
        <a:p>
          <a:endParaRPr lang="es-CO"/>
        </a:p>
      </dgm:t>
    </dgm:pt>
    <dgm:pt modelId="{548B17C6-F4E6-4766-9BB3-86301585D37C}" type="pres">
      <dgm:prSet presAssocID="{B179C4C9-470C-4C96-B2DB-FF7D387B7DD1}" presName="rootConnector" presStyleLbl="node1" presStyleIdx="0" presStyleCnt="1"/>
      <dgm:spPr/>
      <dgm:t>
        <a:bodyPr/>
        <a:lstStyle/>
        <a:p>
          <a:endParaRPr lang="es-CO"/>
        </a:p>
      </dgm:t>
    </dgm:pt>
    <dgm:pt modelId="{E4CB1E92-35CA-41FA-94B9-F78D02A0FF01}" type="pres">
      <dgm:prSet presAssocID="{B179C4C9-470C-4C96-B2DB-FF7D387B7DD1}" presName="childShape" presStyleCnt="0"/>
      <dgm:spPr/>
    </dgm:pt>
    <dgm:pt modelId="{107B593D-2B7E-47A1-B237-2D44EE17772E}" type="pres">
      <dgm:prSet presAssocID="{7B38EB80-BE65-41F5-9BB7-929EF5D4D956}" presName="Name13" presStyleLbl="parChTrans1D2" presStyleIdx="0" presStyleCnt="3"/>
      <dgm:spPr/>
      <dgm:t>
        <a:bodyPr/>
        <a:lstStyle/>
        <a:p>
          <a:endParaRPr lang="es-CO"/>
        </a:p>
      </dgm:t>
    </dgm:pt>
    <dgm:pt modelId="{2E354829-817D-4754-BC75-12C2FE807605}" type="pres">
      <dgm:prSet presAssocID="{1662B5CF-E877-45F9-A755-120F1FE4C29B}" presName="childText" presStyleLbl="bgAcc1" presStyleIdx="0" presStyleCnt="3" custScaleX="369711" custScaleY="89758" custLinFactNeighborX="828">
        <dgm:presLayoutVars>
          <dgm:bulletEnabled val="1"/>
        </dgm:presLayoutVars>
      </dgm:prSet>
      <dgm:spPr/>
      <dgm:t>
        <a:bodyPr/>
        <a:lstStyle/>
        <a:p>
          <a:endParaRPr lang="es-CO"/>
        </a:p>
      </dgm:t>
    </dgm:pt>
    <dgm:pt modelId="{94DEC999-591D-4E68-9D00-6890F125307D}" type="pres">
      <dgm:prSet presAssocID="{32CA2B84-E3B2-40CF-8DC7-4B5119850B6B}" presName="Name13" presStyleLbl="parChTrans1D2" presStyleIdx="1" presStyleCnt="3"/>
      <dgm:spPr/>
      <dgm:t>
        <a:bodyPr/>
        <a:lstStyle/>
        <a:p>
          <a:endParaRPr lang="es-ES"/>
        </a:p>
      </dgm:t>
    </dgm:pt>
    <dgm:pt modelId="{77177CDA-8FC8-4405-B9E3-1F740F4F6D67}" type="pres">
      <dgm:prSet presAssocID="{BF20F388-806A-4E2C-9FC2-197BB19A7E11}" presName="childText" presStyleLbl="bgAcc1" presStyleIdx="1" presStyleCnt="3" custScaleX="371667" custScaleY="94199">
        <dgm:presLayoutVars>
          <dgm:bulletEnabled val="1"/>
        </dgm:presLayoutVars>
      </dgm:prSet>
      <dgm:spPr/>
      <dgm:t>
        <a:bodyPr/>
        <a:lstStyle/>
        <a:p>
          <a:endParaRPr lang="es-ES"/>
        </a:p>
      </dgm:t>
    </dgm:pt>
    <dgm:pt modelId="{983EE482-34B4-4DDE-A5BB-56DAF2F5E8D4}" type="pres">
      <dgm:prSet presAssocID="{8741F14A-8A3A-4CE9-A4EC-A5E8CABEE01E}" presName="Name13" presStyleLbl="parChTrans1D2" presStyleIdx="2" presStyleCnt="3"/>
      <dgm:spPr/>
      <dgm:t>
        <a:bodyPr/>
        <a:lstStyle/>
        <a:p>
          <a:endParaRPr lang="es-CO"/>
        </a:p>
      </dgm:t>
    </dgm:pt>
    <dgm:pt modelId="{7F59EE3C-302F-405E-AC56-4165D36EEAEB}" type="pres">
      <dgm:prSet presAssocID="{7417BE97-B00C-42EA-9827-823E7FE653F8}" presName="childText" presStyleLbl="bgAcc1" presStyleIdx="2" presStyleCnt="3" custScaleX="372984" custScaleY="133913">
        <dgm:presLayoutVars>
          <dgm:bulletEnabled val="1"/>
        </dgm:presLayoutVars>
      </dgm:prSet>
      <dgm:spPr/>
      <dgm:t>
        <a:bodyPr/>
        <a:lstStyle/>
        <a:p>
          <a:endParaRPr lang="es-CO"/>
        </a:p>
      </dgm:t>
    </dgm:pt>
  </dgm:ptLst>
  <dgm:cxnLst>
    <dgm:cxn modelId="{B1AAD808-141C-478A-B3C0-2244A9A2F6F1}" type="presOf" srcId="{8741F14A-8A3A-4CE9-A4EC-A5E8CABEE01E}" destId="{983EE482-34B4-4DDE-A5BB-56DAF2F5E8D4}" srcOrd="0" destOrd="0" presId="urn:microsoft.com/office/officeart/2005/8/layout/hierarchy3"/>
    <dgm:cxn modelId="{745EFAEE-D4B6-4611-859E-B545EAD6A392}" type="presOf" srcId="{B179C4C9-470C-4C96-B2DB-FF7D387B7DD1}" destId="{548B17C6-F4E6-4766-9BB3-86301585D37C}" srcOrd="1" destOrd="0" presId="urn:microsoft.com/office/officeart/2005/8/layout/hierarchy3"/>
    <dgm:cxn modelId="{DACF9CF2-39FC-471B-814C-CA01EAD698C1}" type="presOf" srcId="{1662B5CF-E877-45F9-A755-120F1FE4C29B}" destId="{2E354829-817D-4754-BC75-12C2FE807605}" srcOrd="0" destOrd="0" presId="urn:microsoft.com/office/officeart/2005/8/layout/hierarchy3"/>
    <dgm:cxn modelId="{81D2BC63-A6B8-444D-859D-FC24DA5BD77C}" srcId="{7C1FBE78-41BB-4F9B-8392-C5F342476F31}" destId="{B179C4C9-470C-4C96-B2DB-FF7D387B7DD1}" srcOrd="0" destOrd="0" parTransId="{7ABB9D2C-C86B-4A1F-9278-F06CA29374E2}" sibTransId="{C6FE23B2-DBA5-49F9-A64E-D679919A9EC0}"/>
    <dgm:cxn modelId="{577D1FB0-53BC-4247-98B5-8EF1DC0E533A}" type="presOf" srcId="{B179C4C9-470C-4C96-B2DB-FF7D387B7DD1}" destId="{43B793F1-E25B-4798-840C-71A691210AAE}" srcOrd="0" destOrd="0" presId="urn:microsoft.com/office/officeart/2005/8/layout/hierarchy3"/>
    <dgm:cxn modelId="{101C63DC-015E-4425-9955-E91A744604FE}" type="presOf" srcId="{7C1FBE78-41BB-4F9B-8392-C5F342476F31}" destId="{BF04E78F-DF12-4DEC-B477-983045056C04}" srcOrd="0" destOrd="0" presId="urn:microsoft.com/office/officeart/2005/8/layout/hierarchy3"/>
    <dgm:cxn modelId="{4DF72102-D7DE-45B2-B3C1-0264A6F4E650}" type="presOf" srcId="{7B38EB80-BE65-41F5-9BB7-929EF5D4D956}" destId="{107B593D-2B7E-47A1-B237-2D44EE17772E}" srcOrd="0" destOrd="0" presId="urn:microsoft.com/office/officeart/2005/8/layout/hierarchy3"/>
    <dgm:cxn modelId="{AEABFE96-6F7C-411E-8EEF-AF3D4B43F6FC}" type="presOf" srcId="{BF20F388-806A-4E2C-9FC2-197BB19A7E11}" destId="{77177CDA-8FC8-4405-B9E3-1F740F4F6D67}" srcOrd="0" destOrd="0" presId="urn:microsoft.com/office/officeart/2005/8/layout/hierarchy3"/>
    <dgm:cxn modelId="{6FE687D9-1385-4057-91B4-8797DE620546}" type="presOf" srcId="{7417BE97-B00C-42EA-9827-823E7FE653F8}" destId="{7F59EE3C-302F-405E-AC56-4165D36EEAEB}" srcOrd="0" destOrd="0" presId="urn:microsoft.com/office/officeart/2005/8/layout/hierarchy3"/>
    <dgm:cxn modelId="{CF4167F8-C89B-4EB1-8990-42F3FF232973}" srcId="{B179C4C9-470C-4C96-B2DB-FF7D387B7DD1}" destId="{BF20F388-806A-4E2C-9FC2-197BB19A7E11}" srcOrd="1" destOrd="0" parTransId="{32CA2B84-E3B2-40CF-8DC7-4B5119850B6B}" sibTransId="{379E3FF8-599F-4F0E-B5BF-BA2DFB03D5E4}"/>
    <dgm:cxn modelId="{1BDA1869-1F10-4F09-9B7C-E4440C8A610B}" srcId="{B179C4C9-470C-4C96-B2DB-FF7D387B7DD1}" destId="{7417BE97-B00C-42EA-9827-823E7FE653F8}" srcOrd="2" destOrd="0" parTransId="{8741F14A-8A3A-4CE9-A4EC-A5E8CABEE01E}" sibTransId="{3A2731F4-0A45-4759-AA9C-700012852665}"/>
    <dgm:cxn modelId="{55121D5D-4DB5-4F78-8635-35027734B4D6}" type="presOf" srcId="{32CA2B84-E3B2-40CF-8DC7-4B5119850B6B}" destId="{94DEC999-591D-4E68-9D00-6890F125307D}" srcOrd="0" destOrd="0" presId="urn:microsoft.com/office/officeart/2005/8/layout/hierarchy3"/>
    <dgm:cxn modelId="{B837D475-4455-4857-ADA7-D1C66C72C69C}" srcId="{B179C4C9-470C-4C96-B2DB-FF7D387B7DD1}" destId="{1662B5CF-E877-45F9-A755-120F1FE4C29B}" srcOrd="0" destOrd="0" parTransId="{7B38EB80-BE65-41F5-9BB7-929EF5D4D956}" sibTransId="{F6509B12-9D90-4726-A799-FDB1A81D5816}"/>
    <dgm:cxn modelId="{44985903-C9E4-412C-9F53-0395968A6495}" type="presParOf" srcId="{BF04E78F-DF12-4DEC-B477-983045056C04}" destId="{E227DAD1-F467-420A-B380-0C10B7BC1D4E}" srcOrd="0" destOrd="0" presId="urn:microsoft.com/office/officeart/2005/8/layout/hierarchy3"/>
    <dgm:cxn modelId="{513FF6C1-9FD6-436F-93FA-B7F85EEB84AC}" type="presParOf" srcId="{E227DAD1-F467-420A-B380-0C10B7BC1D4E}" destId="{0EA29DDA-452F-42D0-B9B3-D6011D6A5AF4}" srcOrd="0" destOrd="0" presId="urn:microsoft.com/office/officeart/2005/8/layout/hierarchy3"/>
    <dgm:cxn modelId="{12413F40-127D-4673-AB18-E6C589FF4DF5}" type="presParOf" srcId="{0EA29DDA-452F-42D0-B9B3-D6011D6A5AF4}" destId="{43B793F1-E25B-4798-840C-71A691210AAE}" srcOrd="0" destOrd="0" presId="urn:microsoft.com/office/officeart/2005/8/layout/hierarchy3"/>
    <dgm:cxn modelId="{0C6DA2D1-5FBE-4F60-A82A-27E26492366B}" type="presParOf" srcId="{0EA29DDA-452F-42D0-B9B3-D6011D6A5AF4}" destId="{548B17C6-F4E6-4766-9BB3-86301585D37C}" srcOrd="1" destOrd="0" presId="urn:microsoft.com/office/officeart/2005/8/layout/hierarchy3"/>
    <dgm:cxn modelId="{ED2A04AA-73E0-4486-B1F3-6B76A4517C51}" type="presParOf" srcId="{E227DAD1-F467-420A-B380-0C10B7BC1D4E}" destId="{E4CB1E92-35CA-41FA-94B9-F78D02A0FF01}" srcOrd="1" destOrd="0" presId="urn:microsoft.com/office/officeart/2005/8/layout/hierarchy3"/>
    <dgm:cxn modelId="{C1077E06-DB30-465B-8FA2-D8A7B8B90FAE}" type="presParOf" srcId="{E4CB1E92-35CA-41FA-94B9-F78D02A0FF01}" destId="{107B593D-2B7E-47A1-B237-2D44EE17772E}" srcOrd="0" destOrd="0" presId="urn:microsoft.com/office/officeart/2005/8/layout/hierarchy3"/>
    <dgm:cxn modelId="{3AECADBA-482E-4378-AC1A-9C9FDBCC219C}" type="presParOf" srcId="{E4CB1E92-35CA-41FA-94B9-F78D02A0FF01}" destId="{2E354829-817D-4754-BC75-12C2FE807605}" srcOrd="1" destOrd="0" presId="urn:microsoft.com/office/officeart/2005/8/layout/hierarchy3"/>
    <dgm:cxn modelId="{45258EFD-3D70-4F63-B96D-324335D9D6E1}" type="presParOf" srcId="{E4CB1E92-35CA-41FA-94B9-F78D02A0FF01}" destId="{94DEC999-591D-4E68-9D00-6890F125307D}" srcOrd="2" destOrd="0" presId="urn:microsoft.com/office/officeart/2005/8/layout/hierarchy3"/>
    <dgm:cxn modelId="{031D1F64-ED86-4AD1-898C-A6BB996A6F09}" type="presParOf" srcId="{E4CB1E92-35CA-41FA-94B9-F78D02A0FF01}" destId="{77177CDA-8FC8-4405-B9E3-1F740F4F6D67}" srcOrd="3" destOrd="0" presId="urn:microsoft.com/office/officeart/2005/8/layout/hierarchy3"/>
    <dgm:cxn modelId="{2FD9FA34-0558-4452-845A-F6DA4A0E0C6E}" type="presParOf" srcId="{E4CB1E92-35CA-41FA-94B9-F78D02A0FF01}" destId="{983EE482-34B4-4DDE-A5BB-56DAF2F5E8D4}" srcOrd="4" destOrd="0" presId="urn:microsoft.com/office/officeart/2005/8/layout/hierarchy3"/>
    <dgm:cxn modelId="{9135FB0D-E531-4F7B-A34D-CF9BA18DCBD3}" type="presParOf" srcId="{E4CB1E92-35CA-41FA-94B9-F78D02A0FF01}" destId="{7F59EE3C-302F-405E-AC56-4165D36EEAEB}" srcOrd="5" destOrd="0" presId="urn:microsoft.com/office/officeart/2005/8/layout/hierarchy3"/>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B793F1-E25B-4798-840C-71A691210AAE}">
      <dsp:nvSpPr>
        <dsp:cNvPr id="0" name=""/>
        <dsp:cNvSpPr/>
      </dsp:nvSpPr>
      <dsp:spPr>
        <a:xfrm>
          <a:off x="3552" y="438788"/>
          <a:ext cx="2429770" cy="701098"/>
        </a:xfrm>
        <a:prstGeom prst="roundRect">
          <a:avLst>
            <a:gd name="adj" fmla="val 10000"/>
          </a:avLst>
        </a:prstGeom>
        <a:solidFill>
          <a:srgbClr val="A26D16"/>
        </a:solidFill>
        <a:ln w="12700" cap="flat" cmpd="sng" algn="ctr">
          <a:solidFill>
            <a:srgbClr val="A26D1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CO" sz="2400" kern="1200" dirty="0" smtClean="0">
              <a:latin typeface="+mn-lt"/>
              <a:cs typeface="Khmer UI" panose="020B0502040204020203" pitchFamily="34" charset="0"/>
            </a:rPr>
            <a:t>Involucrados</a:t>
          </a:r>
          <a:endParaRPr lang="es-CO" sz="2400" kern="1200" dirty="0">
            <a:latin typeface="+mn-lt"/>
            <a:cs typeface="Khmer UI" panose="020B0502040204020203" pitchFamily="34" charset="0"/>
          </a:endParaRPr>
        </a:p>
      </dsp:txBody>
      <dsp:txXfrm>
        <a:off x="24086" y="459322"/>
        <a:ext cx="2388702" cy="660030"/>
      </dsp:txXfrm>
    </dsp:sp>
    <dsp:sp modelId="{107B593D-2B7E-47A1-B237-2D44EE17772E}">
      <dsp:nvSpPr>
        <dsp:cNvPr id="0" name=""/>
        <dsp:cNvSpPr/>
      </dsp:nvSpPr>
      <dsp:spPr>
        <a:xfrm>
          <a:off x="246529" y="1139887"/>
          <a:ext cx="252265" cy="545742"/>
        </a:xfrm>
        <a:custGeom>
          <a:avLst/>
          <a:gdLst/>
          <a:ahLst/>
          <a:cxnLst/>
          <a:rect l="0" t="0" r="0" b="0"/>
          <a:pathLst>
            <a:path>
              <a:moveTo>
                <a:pt x="0" y="0"/>
              </a:moveTo>
              <a:lnTo>
                <a:pt x="0" y="545742"/>
              </a:lnTo>
              <a:lnTo>
                <a:pt x="252265" y="545742"/>
              </a:lnTo>
            </a:path>
          </a:pathLst>
        </a:custGeom>
        <a:noFill/>
        <a:ln w="12700" cap="flat" cmpd="sng" algn="ctr">
          <a:solidFill>
            <a:srgbClr val="A26D16"/>
          </a:solidFill>
          <a:prstDash val="solid"/>
          <a:miter lim="800000"/>
        </a:ln>
        <a:effectLst/>
      </dsp:spPr>
      <dsp:style>
        <a:lnRef idx="2">
          <a:scrgbClr r="0" g="0" b="0"/>
        </a:lnRef>
        <a:fillRef idx="0">
          <a:scrgbClr r="0" g="0" b="0"/>
        </a:fillRef>
        <a:effectRef idx="0">
          <a:scrgbClr r="0" g="0" b="0"/>
        </a:effectRef>
        <a:fontRef idx="minor"/>
      </dsp:style>
    </dsp:sp>
    <dsp:sp modelId="{2E354829-817D-4754-BC75-12C2FE807605}">
      <dsp:nvSpPr>
        <dsp:cNvPr id="0" name=""/>
        <dsp:cNvSpPr/>
      </dsp:nvSpPr>
      <dsp:spPr>
        <a:xfrm>
          <a:off x="498794" y="1370983"/>
          <a:ext cx="4147263" cy="629292"/>
        </a:xfrm>
        <a:prstGeom prst="roundRect">
          <a:avLst>
            <a:gd name="adj" fmla="val 10000"/>
          </a:avLst>
        </a:prstGeom>
        <a:solidFill>
          <a:schemeClr val="lt1">
            <a:alpha val="90000"/>
            <a:hueOff val="0"/>
            <a:satOff val="0"/>
            <a:lumOff val="0"/>
            <a:alphaOff val="0"/>
          </a:schemeClr>
        </a:solidFill>
        <a:ln w="12700" cap="flat" cmpd="sng" algn="ctr">
          <a:solidFill>
            <a:srgbClr val="A26D1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u="none" kern="1200" dirty="0" smtClean="0">
              <a:solidFill>
                <a:schemeClr val="tx2">
                  <a:lumMod val="50000"/>
                </a:schemeClr>
              </a:solidFill>
              <a:latin typeface="+mn-lt"/>
              <a:cs typeface="Khmer UI" panose="020B0502040204020203" pitchFamily="34" charset="0"/>
            </a:rPr>
            <a:t>Unidades organizacionales: </a:t>
          </a:r>
          <a:r>
            <a:rPr lang="es-CO" sz="1050" kern="1200" dirty="0" smtClean="0"/>
            <a:t>Egresados, jubilados, Comunidad externa, Vicerrectorías (Administrativa, académica, investigación, Facultad Ciencias de la salud, Ciencias de la educación, Gestión de servicios institucionales.</a:t>
          </a:r>
          <a:endParaRPr lang="es-CO" sz="900" b="0" kern="1200" dirty="0">
            <a:solidFill>
              <a:schemeClr val="tx2">
                <a:lumMod val="50000"/>
              </a:schemeClr>
            </a:solidFill>
            <a:latin typeface="+mn-lt"/>
            <a:cs typeface="Khmer UI" panose="020B0502040204020203" pitchFamily="34" charset="0"/>
          </a:endParaRPr>
        </a:p>
      </dsp:txBody>
      <dsp:txXfrm>
        <a:off x="517225" y="1389414"/>
        <a:ext cx="4110401" cy="592430"/>
      </dsp:txXfrm>
    </dsp:sp>
    <dsp:sp modelId="{94DEC999-591D-4E68-9D00-6890F125307D}">
      <dsp:nvSpPr>
        <dsp:cNvPr id="0" name=""/>
        <dsp:cNvSpPr/>
      </dsp:nvSpPr>
      <dsp:spPr>
        <a:xfrm>
          <a:off x="246529" y="1139887"/>
          <a:ext cx="242977" cy="1365877"/>
        </a:xfrm>
        <a:custGeom>
          <a:avLst/>
          <a:gdLst/>
          <a:ahLst/>
          <a:cxnLst/>
          <a:rect l="0" t="0" r="0" b="0"/>
          <a:pathLst>
            <a:path>
              <a:moveTo>
                <a:pt x="0" y="0"/>
              </a:moveTo>
              <a:lnTo>
                <a:pt x="0" y="1365877"/>
              </a:lnTo>
              <a:lnTo>
                <a:pt x="242977" y="1365877"/>
              </a:lnTo>
            </a:path>
          </a:pathLst>
        </a:custGeom>
        <a:noFill/>
        <a:ln w="12700" cap="flat" cmpd="sng" algn="ctr">
          <a:solidFill>
            <a:srgbClr val="A26D16"/>
          </a:solidFill>
          <a:prstDash val="solid"/>
          <a:miter lim="800000"/>
        </a:ln>
        <a:effectLst/>
      </dsp:spPr>
      <dsp:style>
        <a:lnRef idx="2">
          <a:scrgbClr r="0" g="0" b="0"/>
        </a:lnRef>
        <a:fillRef idx="0">
          <a:scrgbClr r="0" g="0" b="0"/>
        </a:fillRef>
        <a:effectRef idx="0">
          <a:scrgbClr r="0" g="0" b="0"/>
        </a:effectRef>
        <a:fontRef idx="minor"/>
      </dsp:style>
    </dsp:sp>
    <dsp:sp modelId="{77177CDA-8FC8-4405-B9E3-1F740F4F6D67}">
      <dsp:nvSpPr>
        <dsp:cNvPr id="0" name=""/>
        <dsp:cNvSpPr/>
      </dsp:nvSpPr>
      <dsp:spPr>
        <a:xfrm>
          <a:off x="489506" y="2175551"/>
          <a:ext cx="4169205" cy="660428"/>
        </a:xfrm>
        <a:prstGeom prst="roundRect">
          <a:avLst>
            <a:gd name="adj" fmla="val 10000"/>
          </a:avLst>
        </a:prstGeom>
        <a:solidFill>
          <a:schemeClr val="lt1">
            <a:alpha val="90000"/>
            <a:hueOff val="0"/>
            <a:satOff val="0"/>
            <a:lumOff val="0"/>
            <a:alphaOff val="0"/>
          </a:schemeClr>
        </a:solidFill>
        <a:ln w="12700" cap="flat" cmpd="sng" algn="ctr">
          <a:solidFill>
            <a:srgbClr val="A26D1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kern="1200" dirty="0" smtClean="0">
              <a:solidFill>
                <a:schemeClr val="tx2">
                  <a:lumMod val="50000"/>
                </a:schemeClr>
              </a:solidFill>
              <a:latin typeface="+mn-lt"/>
              <a:cs typeface="Khmer UI" panose="020B0502040204020203" pitchFamily="34" charset="0"/>
            </a:rPr>
            <a:t>Entidades externas a la UTP: </a:t>
          </a:r>
          <a:r>
            <a:rPr lang="es-CO" sz="1050" kern="1200" dirty="0" smtClean="0"/>
            <a:t>Secretaría de cultura de Pereira, secretaría de deportes recreación y cultura departamental-Ministerios.  Entidades territoriales, DNP, Coldeportes Nacional, Ascundeportes, Ministerio de educación.</a:t>
          </a:r>
          <a:endParaRPr lang="es-ES" sz="100" b="0" kern="1200" dirty="0">
            <a:solidFill>
              <a:schemeClr val="tx2">
                <a:lumMod val="50000"/>
              </a:schemeClr>
            </a:solidFill>
            <a:latin typeface="+mn-lt"/>
            <a:cs typeface="Khmer UI" panose="020B0502040204020203" pitchFamily="34" charset="0"/>
          </a:endParaRPr>
        </a:p>
      </dsp:txBody>
      <dsp:txXfrm>
        <a:off x="508849" y="2194894"/>
        <a:ext cx="4130519" cy="621742"/>
      </dsp:txXfrm>
    </dsp:sp>
    <dsp:sp modelId="{983EE482-34B4-4DDE-A5BB-56DAF2F5E8D4}">
      <dsp:nvSpPr>
        <dsp:cNvPr id="0" name=""/>
        <dsp:cNvSpPr/>
      </dsp:nvSpPr>
      <dsp:spPr>
        <a:xfrm>
          <a:off x="246529" y="1139887"/>
          <a:ext cx="242977" cy="2340797"/>
        </a:xfrm>
        <a:custGeom>
          <a:avLst/>
          <a:gdLst/>
          <a:ahLst/>
          <a:cxnLst/>
          <a:rect l="0" t="0" r="0" b="0"/>
          <a:pathLst>
            <a:path>
              <a:moveTo>
                <a:pt x="0" y="0"/>
              </a:moveTo>
              <a:lnTo>
                <a:pt x="0" y="2340797"/>
              </a:lnTo>
              <a:lnTo>
                <a:pt x="242977" y="2340797"/>
              </a:lnTo>
            </a:path>
          </a:pathLst>
        </a:custGeom>
        <a:noFill/>
        <a:ln w="12700" cap="flat" cmpd="sng" algn="ctr">
          <a:solidFill>
            <a:srgbClr val="A26D16"/>
          </a:solidFill>
          <a:prstDash val="solid"/>
          <a:miter lim="800000"/>
        </a:ln>
        <a:effectLst/>
      </dsp:spPr>
      <dsp:style>
        <a:lnRef idx="2">
          <a:scrgbClr r="0" g="0" b="0"/>
        </a:lnRef>
        <a:fillRef idx="0">
          <a:scrgbClr r="0" g="0" b="0"/>
        </a:fillRef>
        <a:effectRef idx="0">
          <a:scrgbClr r="0" g="0" b="0"/>
        </a:effectRef>
        <a:fontRef idx="minor"/>
      </dsp:style>
    </dsp:sp>
    <dsp:sp modelId="{7F59EE3C-302F-405E-AC56-4165D36EEAEB}">
      <dsp:nvSpPr>
        <dsp:cNvPr id="0" name=""/>
        <dsp:cNvSpPr/>
      </dsp:nvSpPr>
      <dsp:spPr>
        <a:xfrm>
          <a:off x="489506" y="3011254"/>
          <a:ext cx="4183979" cy="938862"/>
        </a:xfrm>
        <a:prstGeom prst="roundRect">
          <a:avLst>
            <a:gd name="adj" fmla="val 10000"/>
          </a:avLst>
        </a:prstGeom>
        <a:solidFill>
          <a:schemeClr val="lt1">
            <a:alpha val="90000"/>
            <a:hueOff val="0"/>
            <a:satOff val="0"/>
            <a:lumOff val="0"/>
            <a:alphaOff val="0"/>
          </a:schemeClr>
        </a:solidFill>
        <a:ln w="12700" cap="flat" cmpd="sng" algn="ctr">
          <a:solidFill>
            <a:srgbClr val="A26D1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u="none" kern="1200" dirty="0" smtClean="0">
              <a:solidFill>
                <a:schemeClr val="tx2">
                  <a:lumMod val="50000"/>
                </a:schemeClr>
              </a:solidFill>
              <a:latin typeface="+mn-lt"/>
              <a:cs typeface="Khmer UI" panose="020B0502040204020203" pitchFamily="34" charset="0"/>
            </a:rPr>
            <a:t>Beneficiarios:</a:t>
          </a:r>
          <a:r>
            <a:rPr lang="es-CO" sz="1050" b="1" u="none" kern="1200" dirty="0" smtClean="0">
              <a:solidFill>
                <a:schemeClr val="tx2">
                  <a:lumMod val="50000"/>
                </a:schemeClr>
              </a:solidFill>
              <a:latin typeface="+mn-lt"/>
              <a:cs typeface="Khmer UI" panose="020B0502040204020203" pitchFamily="34" charset="0"/>
            </a:rPr>
            <a:t> </a:t>
          </a:r>
          <a:r>
            <a:rPr lang="es-CO" sz="1050" kern="1200" dirty="0" smtClean="0"/>
            <a:t>La población está integrada por estudiantes, docentes y administrativos, y comunidad externa como: jubilados, egresados y otra comunidad usuaria de los servicios y espacios de la Universidad Tecnológica de Pereira.</a:t>
          </a:r>
          <a:endParaRPr lang="es-CO" sz="700" b="0" kern="1200" dirty="0">
            <a:latin typeface="+mn-lt"/>
          </a:endParaRPr>
        </a:p>
      </dsp:txBody>
      <dsp:txXfrm>
        <a:off x="517004" y="3038752"/>
        <a:ext cx="4128983" cy="88386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DE02990-A6AB-4213-B420-404A20E59F7F}" type="datetimeFigureOut">
              <a:rPr lang="es-CO" smtClean="0"/>
              <a:t>20/03/2024</a:t>
            </a:fld>
            <a:endParaRPr lang="es-CO" dirty="0"/>
          </a:p>
        </p:txBody>
      </p:sp>
      <p:sp>
        <p:nvSpPr>
          <p:cNvPr id="4" name="Marcador de imagen de diapositiva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271117E-C91F-4BCB-B907-251B7F613742}" type="slidenum">
              <a:rPr lang="es-CO" smtClean="0"/>
              <a:t>‹Nº›</a:t>
            </a:fld>
            <a:endParaRPr lang="es-CO" dirty="0"/>
          </a:p>
        </p:txBody>
      </p:sp>
    </p:spTree>
    <p:extLst>
      <p:ext uri="{BB962C8B-B14F-4D97-AF65-F5344CB8AC3E}">
        <p14:creationId xmlns:p14="http://schemas.microsoft.com/office/powerpoint/2010/main" val="384310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5271117E-C91F-4BCB-B907-251B7F613742}" type="slidenum">
              <a:rPr lang="es-CO" smtClean="0"/>
              <a:t>1</a:t>
            </a:fld>
            <a:endParaRPr lang="es-CO" dirty="0"/>
          </a:p>
        </p:txBody>
      </p:sp>
    </p:spTree>
    <p:extLst>
      <p:ext uri="{BB962C8B-B14F-4D97-AF65-F5344CB8AC3E}">
        <p14:creationId xmlns:p14="http://schemas.microsoft.com/office/powerpoint/2010/main" val="34240537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1361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20/03/2024</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712637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34835"/>
            <a:ext cx="1971675" cy="504212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1134835"/>
            <a:ext cx="5800725" cy="504212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20/03/2024</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720073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881743"/>
            <a:ext cx="7886700" cy="808946"/>
          </a:xfrm>
        </p:spPr>
        <p:txBody>
          <a:bodyPr vert="horz" lIns="91440" tIns="45720" rIns="91440" bIns="45720" rtlCol="0" anchor="ctr">
            <a:noAutofit/>
          </a:bodyPr>
          <a:lstStyle>
            <a:lvl1pPr>
              <a:defRPr lang="en-US" dirty="0">
                <a:solidFill>
                  <a:schemeClr val="accent5"/>
                </a:solidFill>
              </a:defRPr>
            </a:lvl1pPr>
          </a:lstStyle>
          <a:p>
            <a:pPr marL="0" lvl="0" algn="ctr"/>
            <a:r>
              <a:rPr lang="es-ES" dirty="0"/>
              <a:t>Haga clic para modificar el estilo de título del patrón</a:t>
            </a:r>
            <a:endParaRPr lang="en-US" dirty="0"/>
          </a:p>
        </p:txBody>
      </p:sp>
      <p:sp>
        <p:nvSpPr>
          <p:cNvPr id="3" name="Content Placeholder 2"/>
          <p:cNvSpPr>
            <a:spLocks noGrp="1"/>
          </p:cNvSpPr>
          <p:nvPr>
            <p:ph idx="1"/>
          </p:nvPr>
        </p:nvSpPr>
        <p:spPr/>
        <p:txBody>
          <a:bodyPr/>
          <a:lstStyle>
            <a:lvl1pPr algn="just">
              <a:defRPr>
                <a:solidFill>
                  <a:schemeClr val="tx2"/>
                </a:solidFill>
                <a:latin typeface="+mj-lt"/>
              </a:defRPr>
            </a:lvl1pPr>
            <a:lvl2pPr algn="just">
              <a:defRPr>
                <a:solidFill>
                  <a:schemeClr val="tx2"/>
                </a:solidFill>
                <a:latin typeface="+mj-lt"/>
              </a:defRPr>
            </a:lvl2pPr>
            <a:lvl3pPr algn="just">
              <a:defRPr>
                <a:solidFill>
                  <a:schemeClr val="tx2"/>
                </a:solidFill>
                <a:latin typeface="+mj-lt"/>
              </a:defRPr>
            </a:lvl3pPr>
            <a:lvl4pPr algn="just">
              <a:defRPr>
                <a:solidFill>
                  <a:schemeClr val="tx2"/>
                </a:solidFill>
                <a:latin typeface="+mj-lt"/>
              </a:defRPr>
            </a:lvl4pPr>
            <a:lvl5pPr algn="just">
              <a:defRPr>
                <a:solidFill>
                  <a:schemeClr val="tx2"/>
                </a:solidFill>
                <a:latin typeface="+mj-lt"/>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20/03/2024</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pic>
        <p:nvPicPr>
          <p:cNvPr id="8" name="Imagen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20990" y="5748867"/>
            <a:ext cx="985618" cy="957874"/>
          </a:xfrm>
          <a:prstGeom prst="rect">
            <a:avLst/>
          </a:prstGeom>
        </p:spPr>
      </p:pic>
    </p:spTree>
    <p:extLst>
      <p:ext uri="{BB962C8B-B14F-4D97-AF65-F5344CB8AC3E}">
        <p14:creationId xmlns:p14="http://schemas.microsoft.com/office/powerpoint/2010/main" val="1687180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4BE6725-CAAA-4356-8325-39E40B4FA7D0}" type="datetimeFigureOut">
              <a:rPr lang="es-CO" smtClean="0"/>
              <a:t>20/03/2024</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
        <p:nvSpPr>
          <p:cNvPr id="7" name="Title 1"/>
          <p:cNvSpPr>
            <a:spLocks noGrp="1"/>
          </p:cNvSpPr>
          <p:nvPr>
            <p:ph type="title" hasCustomPrompt="1"/>
          </p:nvPr>
        </p:nvSpPr>
        <p:spPr>
          <a:xfrm>
            <a:off x="628650" y="1779552"/>
            <a:ext cx="7886700" cy="1917806"/>
          </a:xfrm>
        </p:spPr>
        <p:txBody>
          <a:bodyPr vert="horz" lIns="91440" tIns="45720" rIns="91440" bIns="45720" rtlCol="0" anchor="ctr">
            <a:normAutofit/>
          </a:bodyPr>
          <a:lstStyle>
            <a:lvl1pPr>
              <a:defRPr lang="en-US" sz="4800" cap="none" spc="0" dirty="0">
                <a:ln w="0"/>
                <a:solidFill>
                  <a:schemeClr val="accent5"/>
                </a:solidFill>
                <a:effectLst>
                  <a:outerShdw blurRad="38100" dist="25400" dir="5400000" algn="ctr" rotWithShape="0">
                    <a:srgbClr val="6E747A">
                      <a:alpha val="43000"/>
                    </a:srgbClr>
                  </a:outerShdw>
                </a:effectLst>
              </a:defRPr>
            </a:lvl1pPr>
          </a:lstStyle>
          <a:p>
            <a:pPr marL="0" lvl="0" algn="ctr"/>
            <a:r>
              <a:rPr lang="es-ES" dirty="0"/>
              <a:t>HAGA CLIC PARA MODIFICAR EL ESTILO DE TÍTULO DEL PATRÓN</a:t>
            </a:r>
            <a:endParaRPr lang="en-US" dirty="0"/>
          </a:p>
        </p:txBody>
      </p:sp>
      <p:sp>
        <p:nvSpPr>
          <p:cNvPr id="8" name="Text Placeholder 2"/>
          <p:cNvSpPr>
            <a:spLocks noGrp="1"/>
          </p:cNvSpPr>
          <p:nvPr>
            <p:ph type="body" idx="1"/>
          </p:nvPr>
        </p:nvSpPr>
        <p:spPr>
          <a:xfrm>
            <a:off x="628650" y="3975653"/>
            <a:ext cx="7886700" cy="1221892"/>
          </a:xfrm>
        </p:spPr>
        <p:txBody>
          <a:bodyPr vert="horz" lIns="91440" tIns="45720" rIns="91440" bIns="45720" rtlCol="0" anchor="ctr">
            <a:normAutofit/>
          </a:bodyPr>
          <a:lstStyle>
            <a:lvl1pPr>
              <a:defRPr lang="es-ES" b="1" cap="none" spc="0">
                <a:ln w="0"/>
                <a:solidFill>
                  <a:schemeClr val="tx1"/>
                </a:solidFill>
                <a:effectLst>
                  <a:outerShdw blurRad="38100" dist="25400" dir="5400000" algn="ctr" rotWithShape="0">
                    <a:srgbClr val="6E747A">
                      <a:alpha val="43000"/>
                    </a:srgbClr>
                  </a:outerShdw>
                </a:effectLst>
                <a:latin typeface="+mn-lt"/>
                <a:ea typeface="+mj-ea"/>
                <a:cs typeface="+mj-cs"/>
              </a:defRPr>
            </a:lvl1pPr>
          </a:lstStyle>
          <a:p>
            <a:pPr marL="0" lvl="0" algn="ctr">
              <a:spcBef>
                <a:spcPct val="0"/>
              </a:spcBef>
              <a:buNone/>
            </a:pPr>
            <a:r>
              <a:rPr lang="es-ES" dirty="0"/>
              <a:t>Haga clic para modificar el estilo de texto del patrón</a:t>
            </a:r>
          </a:p>
        </p:txBody>
      </p:sp>
    </p:spTree>
    <p:extLst>
      <p:ext uri="{BB962C8B-B14F-4D97-AF65-F5344CB8AC3E}">
        <p14:creationId xmlns:p14="http://schemas.microsoft.com/office/powerpoint/2010/main" val="783720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4BE6725-CAAA-4356-8325-39E40B4FA7D0}" type="datetimeFigureOut">
              <a:rPr lang="es-CO" smtClean="0"/>
              <a:t>20/03/2024</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588091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922564"/>
            <a:ext cx="7886700" cy="768125"/>
          </a:xfrm>
        </p:spPr>
        <p:txBody>
          <a:bodyPr/>
          <a:lstStyle>
            <a:lvl1pPr algn="ctr">
              <a:defRPr/>
            </a:lvl1p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4BE6725-CAAA-4356-8325-39E40B4FA7D0}" type="datetimeFigureOut">
              <a:rPr lang="es-CO" smtClean="0"/>
              <a:t>20/03/2024</a:t>
            </a:fld>
            <a:endParaRPr lang="es-CO" dirty="0"/>
          </a:p>
        </p:txBody>
      </p:sp>
      <p:sp>
        <p:nvSpPr>
          <p:cNvPr id="8" name="Footer Placeholder 7"/>
          <p:cNvSpPr>
            <a:spLocks noGrp="1"/>
          </p:cNvSpPr>
          <p:nvPr>
            <p:ph type="ftr" sz="quarter" idx="11"/>
          </p:nvPr>
        </p:nvSpPr>
        <p:spPr/>
        <p:txBody>
          <a:bodyPr/>
          <a:lstStyle/>
          <a:p>
            <a:endParaRPr lang="es-CO" dirty="0"/>
          </a:p>
        </p:txBody>
      </p:sp>
      <p:sp>
        <p:nvSpPr>
          <p:cNvPr id="9" name="Slide Number Placeholder 8"/>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432317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Date Placeholder 2"/>
          <p:cNvSpPr>
            <a:spLocks noGrp="1"/>
          </p:cNvSpPr>
          <p:nvPr>
            <p:ph type="dt" sz="half" idx="10"/>
          </p:nvPr>
        </p:nvSpPr>
        <p:spPr/>
        <p:txBody>
          <a:bodyPr/>
          <a:lstStyle/>
          <a:p>
            <a:fld id="{E4BE6725-CAAA-4356-8325-39E40B4FA7D0}" type="datetimeFigureOut">
              <a:rPr lang="es-CO" smtClean="0"/>
              <a:t>20/03/2024</a:t>
            </a:fld>
            <a:endParaRPr lang="es-CO" dirty="0"/>
          </a:p>
        </p:txBody>
      </p:sp>
      <p:sp>
        <p:nvSpPr>
          <p:cNvPr id="4" name="Footer Placeholder 3"/>
          <p:cNvSpPr>
            <a:spLocks noGrp="1"/>
          </p:cNvSpPr>
          <p:nvPr>
            <p:ph type="ftr" sz="quarter" idx="11"/>
          </p:nvPr>
        </p:nvSpPr>
        <p:spPr/>
        <p:txBody>
          <a:bodyPr/>
          <a:lstStyle/>
          <a:p>
            <a:endParaRPr lang="es-CO" dirty="0"/>
          </a:p>
        </p:txBody>
      </p:sp>
      <p:sp>
        <p:nvSpPr>
          <p:cNvPr id="5" name="Slide Number Placeholder 4"/>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409162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BE6725-CAAA-4356-8325-39E40B4FA7D0}" type="datetimeFigureOut">
              <a:rPr lang="es-CO" smtClean="0"/>
              <a:t>20/03/2024</a:t>
            </a:fld>
            <a:endParaRPr lang="es-CO" dirty="0"/>
          </a:p>
        </p:txBody>
      </p:sp>
      <p:sp>
        <p:nvSpPr>
          <p:cNvPr id="3" name="Footer Placeholder 2"/>
          <p:cNvSpPr>
            <a:spLocks noGrp="1"/>
          </p:cNvSpPr>
          <p:nvPr>
            <p:ph type="ftr" sz="quarter" idx="11"/>
          </p:nvPr>
        </p:nvSpPr>
        <p:spPr/>
        <p:txBody>
          <a:bodyPr/>
          <a:lstStyle/>
          <a:p>
            <a:endParaRPr lang="es-CO" dirty="0"/>
          </a:p>
        </p:txBody>
      </p:sp>
      <p:sp>
        <p:nvSpPr>
          <p:cNvPr id="4" name="Slide Number Placeholder 3"/>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985455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134835"/>
            <a:ext cx="2949178" cy="1861457"/>
          </a:xfrm>
        </p:spPr>
        <p:txBody>
          <a:bodyPr anchor="b"/>
          <a:lstStyle>
            <a:lvl1pPr>
              <a:defRPr sz="3200"/>
            </a:lvl1pPr>
          </a:lstStyle>
          <a:p>
            <a:r>
              <a:rPr lang="es-ES" dirty="0"/>
              <a:t>Haga clic para modificar el estilo de título del patrón</a:t>
            </a:r>
            <a:endParaRPr lang="en-US" dirty="0"/>
          </a:p>
        </p:txBody>
      </p:sp>
      <p:sp>
        <p:nvSpPr>
          <p:cNvPr id="3" name="Content Placeholder 2"/>
          <p:cNvSpPr>
            <a:spLocks noGrp="1"/>
          </p:cNvSpPr>
          <p:nvPr>
            <p:ph idx="1"/>
          </p:nvPr>
        </p:nvSpPr>
        <p:spPr>
          <a:xfrm>
            <a:off x="3887391" y="1134835"/>
            <a:ext cx="4629150" cy="4726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3094264"/>
            <a:ext cx="2949178" cy="277472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20/03/2024</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2953885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094014"/>
            <a:ext cx="2949178" cy="1831292"/>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1094014"/>
            <a:ext cx="4629150" cy="4767037"/>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29841" y="2996294"/>
            <a:ext cx="2949178" cy="28726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20/03/2024</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830701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898071"/>
            <a:ext cx="7886700" cy="792618"/>
          </a:xfrm>
          <a:prstGeom prst="rect">
            <a:avLst/>
          </a:prstGeom>
        </p:spPr>
        <p:txBody>
          <a:bodyPr vert="horz" lIns="91440" tIns="45720" rIns="91440" bIns="45720" rtlCol="0" anchor="ctr">
            <a:noAutofit/>
          </a:bodyPr>
          <a:lstStyle/>
          <a:p>
            <a:pPr marL="0" lvl="0" algn="ctr"/>
            <a:r>
              <a:rPr lang="es-ES" dirty="0"/>
              <a:t>Haga clic para modificar el estilo de título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BE6725-CAAA-4356-8325-39E40B4FA7D0}" type="datetimeFigureOut">
              <a:rPr lang="es-CO" smtClean="0"/>
              <a:t>20/03/2024</a:t>
            </a:fld>
            <a:endParaRPr lang="es-CO"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761199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60240" y="107580"/>
            <a:ext cx="2143235" cy="2082907"/>
          </a:xfrm>
          <a:prstGeom prst="rect">
            <a:avLst/>
          </a:prstGeom>
        </p:spPr>
      </p:pic>
      <p:pic>
        <p:nvPicPr>
          <p:cNvPr id="3" name="Imagen 2"/>
          <p:cNvPicPr>
            <a:picLocks noChangeAspect="1"/>
          </p:cNvPicPr>
          <p:nvPr/>
        </p:nvPicPr>
        <p:blipFill>
          <a:blip r:embed="rId4"/>
          <a:stretch>
            <a:fillRect/>
          </a:stretch>
        </p:blipFill>
        <p:spPr>
          <a:xfrm>
            <a:off x="794778" y="1047470"/>
            <a:ext cx="3409670" cy="570006"/>
          </a:xfrm>
          <a:prstGeom prst="rect">
            <a:avLst/>
          </a:prstGeom>
        </p:spPr>
      </p:pic>
      <p:grpSp>
        <p:nvGrpSpPr>
          <p:cNvPr id="4" name="Group 106"/>
          <p:cNvGrpSpPr/>
          <p:nvPr/>
        </p:nvGrpSpPr>
        <p:grpSpPr>
          <a:xfrm>
            <a:off x="385486" y="3792237"/>
            <a:ext cx="3756208" cy="1212690"/>
            <a:chOff x="3812494" y="1454131"/>
            <a:chExt cx="7410278" cy="1161571"/>
          </a:xfrm>
        </p:grpSpPr>
        <p:sp>
          <p:nvSpPr>
            <p:cNvPr id="5" name="Rectangle 3"/>
            <p:cNvSpPr/>
            <p:nvPr/>
          </p:nvSpPr>
          <p:spPr>
            <a:xfrm>
              <a:off x="4690884" y="1454131"/>
              <a:ext cx="6465956" cy="11220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6" name="TextBox 12"/>
            <p:cNvSpPr txBox="1"/>
            <p:nvPr/>
          </p:nvSpPr>
          <p:spPr>
            <a:xfrm>
              <a:off x="5486398" y="1465970"/>
              <a:ext cx="5736374" cy="1149732"/>
            </a:xfrm>
            <a:prstGeom prst="rect">
              <a:avLst/>
            </a:prstGeom>
            <a:noFill/>
          </p:spPr>
          <p:txBody>
            <a:bodyPr wrap="square" rtlCol="0" anchor="ctr">
              <a:spAutoFit/>
            </a:bodyPr>
            <a:lstStyle/>
            <a:p>
              <a:r>
                <a:rPr lang="es-CO" b="1" dirty="0"/>
                <a:t>Proyecto</a:t>
              </a:r>
            </a:p>
            <a:p>
              <a:r>
                <a:rPr lang="es-CO" dirty="0"/>
                <a:t>C</a:t>
              </a:r>
              <a:r>
                <a:rPr lang="es-CO" dirty="0" smtClean="0"/>
                <a:t>ultura</a:t>
              </a:r>
              <a:r>
                <a:rPr lang="es-CO" dirty="0"/>
                <a:t>, desarrollo humano y deporte </a:t>
              </a:r>
              <a:r>
                <a:rPr lang="es-CO" dirty="0" smtClean="0"/>
                <a:t>universitario como </a:t>
              </a:r>
              <a:r>
                <a:rPr lang="es-CO" dirty="0"/>
                <a:t>estilo de vida UTP</a:t>
              </a:r>
            </a:p>
          </p:txBody>
        </p:sp>
        <p:sp>
          <p:nvSpPr>
            <p:cNvPr id="7" name="Oval 102"/>
            <p:cNvSpPr>
              <a:spLocks noChangeAspect="1"/>
            </p:cNvSpPr>
            <p:nvPr/>
          </p:nvSpPr>
          <p:spPr>
            <a:xfrm>
              <a:off x="3812494" y="1454131"/>
              <a:ext cx="1726102" cy="1122088"/>
            </a:xfrm>
            <a:prstGeom prst="ellipse">
              <a:avLst/>
            </a:prstGeom>
            <a:solidFill>
              <a:srgbClr val="A26D16"/>
            </a:soli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2800" kern="0" dirty="0" smtClean="0">
                  <a:solidFill>
                    <a:schemeClr val="bg1"/>
                  </a:solidFill>
                  <a:latin typeface="Arial" pitchFamily="34" charset="0"/>
                  <a:cs typeface="Arial" pitchFamily="34" charset="0"/>
                </a:rPr>
                <a:t>44</a:t>
              </a:r>
              <a:endParaRPr lang="en-US" sz="2800" kern="0" dirty="0">
                <a:solidFill>
                  <a:schemeClr val="bg1"/>
                </a:solidFill>
                <a:latin typeface="Arial" pitchFamily="34" charset="0"/>
                <a:cs typeface="Arial" pitchFamily="34" charset="0"/>
              </a:endParaRPr>
            </a:p>
          </p:txBody>
        </p:sp>
      </p:grpSp>
      <p:pic>
        <p:nvPicPr>
          <p:cNvPr id="8" name="Imagen 7"/>
          <p:cNvPicPr>
            <a:picLocks noChangeAspect="1"/>
          </p:cNvPicPr>
          <p:nvPr/>
        </p:nvPicPr>
        <p:blipFill>
          <a:blip r:embed="rId5"/>
          <a:stretch>
            <a:fillRect/>
          </a:stretch>
        </p:blipFill>
        <p:spPr>
          <a:xfrm>
            <a:off x="596819" y="2082907"/>
            <a:ext cx="3805587" cy="1285046"/>
          </a:xfrm>
          <a:prstGeom prst="rect">
            <a:avLst/>
          </a:prstGeom>
        </p:spPr>
      </p:pic>
      <p:pic>
        <p:nvPicPr>
          <p:cNvPr id="10" name="Imagen 9"/>
          <p:cNvPicPr/>
          <p:nvPr/>
        </p:nvPicPr>
        <p:blipFill>
          <a:blip r:embed="rId6"/>
          <a:stretch>
            <a:fillRect/>
          </a:stretch>
        </p:blipFill>
        <p:spPr>
          <a:xfrm>
            <a:off x="4902974" y="3756377"/>
            <a:ext cx="4133450" cy="2662352"/>
          </a:xfrm>
          <a:prstGeom prst="rect">
            <a:avLst/>
          </a:prstGeom>
          <a:ln>
            <a:noFill/>
          </a:ln>
          <a:effectLst>
            <a:outerShdw blurRad="190500" algn="tl" rotWithShape="0">
              <a:srgbClr val="000000">
                <a:alpha val="70000"/>
              </a:srgbClr>
            </a:outerShdw>
          </a:effectLst>
        </p:spPr>
      </p:pic>
      <p:sp>
        <p:nvSpPr>
          <p:cNvPr id="11" name="Rectángulo 10">
            <a:extLst>
              <a:ext uri="{FF2B5EF4-FFF2-40B4-BE49-F238E27FC236}">
                <a16:creationId xmlns:a16="http://schemas.microsoft.com/office/drawing/2014/main" id="{CFE0E246-5F80-4A2F-ACCE-0CB977473BE4}"/>
              </a:ext>
            </a:extLst>
          </p:cNvPr>
          <p:cNvSpPr/>
          <p:nvPr/>
        </p:nvSpPr>
        <p:spPr>
          <a:xfrm>
            <a:off x="280527" y="5209001"/>
            <a:ext cx="3278944" cy="13126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07000"/>
              </a:lnSpc>
              <a:spcAft>
                <a:spcPts val="800"/>
              </a:spcAft>
            </a:pPr>
            <a:r>
              <a:rPr lang="es-CO" sz="1000" u="sng"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Nota:</a:t>
            </a:r>
            <a:r>
              <a:rPr lang="es-CO" sz="10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El portafolio de proyectos se construye de acuerdo con el horizonte de tiempo del período Rectoral (2020 -2023), por lo tanto, se proyectan las metas de los proyectos al año 2024 y una vez se cuente con el programa de gobierno 2024 - 2027 del Rector electo, se realizará el proceso de fortalecimiento del PDI y actualización/formulación de proyectos articulados al nuevo periodo Rectoral</a:t>
            </a:r>
            <a:r>
              <a:rPr lang="es-CO" sz="1100" dirty="0">
                <a:effectLst/>
                <a:latin typeface="Arial Narrow" panose="020B0606020202030204" pitchFamily="34" charset="0"/>
                <a:ea typeface="Calibri" panose="020F0502020204030204" pitchFamily="34" charset="0"/>
                <a:cs typeface="Times New Roman" panose="02020603050405020304" pitchFamily="18" charset="0"/>
              </a:rPr>
              <a:t> </a:t>
            </a:r>
            <a:endParaRPr lang="es-CO" sz="1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058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A26D16"/>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a:solidFill>
                    <a:srgbClr val="A26D16"/>
                  </a:solidFill>
                </a:rPr>
                <a:t>Información general del proyecto</a:t>
              </a:r>
            </a:p>
          </p:txBody>
        </p:sp>
      </p:grpSp>
      <p:sp>
        <p:nvSpPr>
          <p:cNvPr id="7" name="Rectángulo 6"/>
          <p:cNvSpPr/>
          <p:nvPr/>
        </p:nvSpPr>
        <p:spPr>
          <a:xfrm rot="16200000">
            <a:off x="6696494" y="3121379"/>
            <a:ext cx="4428565" cy="215444"/>
          </a:xfrm>
          <a:prstGeom prst="rect">
            <a:avLst/>
          </a:prstGeom>
        </p:spPr>
        <p:txBody>
          <a:bodyPr wrap="square">
            <a:spAutoFit/>
          </a:bodyPr>
          <a:lstStyle/>
          <a:p>
            <a:r>
              <a:rPr lang="es-CO" sz="800" dirty="0" smtClean="0">
                <a:solidFill>
                  <a:schemeClr val="bg1">
                    <a:lumMod val="50000"/>
                  </a:schemeClr>
                </a:solidFill>
                <a:latin typeface="Arial Rounded MT Bold" panose="020F0704030504030204" pitchFamily="34" charset="0"/>
              </a:rPr>
              <a:t>44. </a:t>
            </a:r>
            <a:r>
              <a:rPr lang="es-CO" sz="800" dirty="0">
                <a:solidFill>
                  <a:schemeClr val="bg1">
                    <a:lumMod val="50000"/>
                  </a:schemeClr>
                </a:solidFill>
                <a:latin typeface="Arial Rounded MT Bold" panose="020F0704030504030204" pitchFamily="34" charset="0"/>
              </a:rPr>
              <a:t>Cultura, desarrollo humano y deporte universitario como estilo de vida UTP</a:t>
            </a:r>
          </a:p>
        </p:txBody>
      </p:sp>
      <p:graphicFrame>
        <p:nvGraphicFramePr>
          <p:cNvPr id="8" name="Tabla 7"/>
          <p:cNvGraphicFramePr>
            <a:graphicFrameLocks noGrp="1"/>
          </p:cNvGraphicFramePr>
          <p:nvPr>
            <p:extLst>
              <p:ext uri="{D42A27DB-BD31-4B8C-83A1-F6EECF244321}">
                <p14:modId xmlns:p14="http://schemas.microsoft.com/office/powerpoint/2010/main" val="24431278"/>
              </p:ext>
            </p:extLst>
          </p:nvPr>
        </p:nvGraphicFramePr>
        <p:xfrm>
          <a:off x="259257" y="1219190"/>
          <a:ext cx="7468319" cy="5404461"/>
        </p:xfrm>
        <a:graphic>
          <a:graphicData uri="http://schemas.openxmlformats.org/drawingml/2006/table">
            <a:tbl>
              <a:tblPr firstRow="1" firstCol="1" bandRow="1">
                <a:tableStyleId>{5940675A-B579-460E-94D1-54222C63F5DA}</a:tableStyleId>
              </a:tblPr>
              <a:tblGrid>
                <a:gridCol w="2302990">
                  <a:extLst>
                    <a:ext uri="{9D8B030D-6E8A-4147-A177-3AD203B41FA5}">
                      <a16:colId xmlns:a16="http://schemas.microsoft.com/office/drawing/2014/main" val="622973615"/>
                    </a:ext>
                  </a:extLst>
                </a:gridCol>
                <a:gridCol w="5165329">
                  <a:extLst>
                    <a:ext uri="{9D8B030D-6E8A-4147-A177-3AD203B41FA5}">
                      <a16:colId xmlns:a16="http://schemas.microsoft.com/office/drawing/2014/main" val="2008709917"/>
                    </a:ext>
                  </a:extLst>
                </a:gridCol>
              </a:tblGrid>
              <a:tr h="180168">
                <a:tc>
                  <a:txBody>
                    <a:bodyPr/>
                    <a:lstStyle/>
                    <a:p>
                      <a:pPr algn="ctr">
                        <a:lnSpc>
                          <a:spcPct val="107000"/>
                        </a:lnSpc>
                        <a:spcAft>
                          <a:spcPts val="0"/>
                        </a:spcAft>
                      </a:pPr>
                      <a:r>
                        <a:rPr lang="es-CO" sz="1400" b="1" dirty="0">
                          <a:effectLst/>
                        </a:rPr>
                        <a:t>Código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100" dirty="0">
                          <a:solidFill>
                            <a:srgbClr val="000000"/>
                          </a:solidFill>
                          <a:effectLst/>
                          <a:latin typeface="+mn-lt"/>
                          <a:ea typeface="Times New Roman" panose="02020603050405020304" pitchFamily="18" charset="0"/>
                          <a:cs typeface="Times New Roman" panose="02020603050405020304" pitchFamily="18" charset="0"/>
                        </a:rPr>
                        <a:t>PDI2028 – BCV - 44</a:t>
                      </a:r>
                      <a:endParaRPr lang="es-CO" sz="14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3686363448"/>
                  </a:ext>
                </a:extLst>
              </a:tr>
              <a:tr h="360335">
                <a:tc>
                  <a:txBody>
                    <a:bodyPr/>
                    <a:lstStyle/>
                    <a:p>
                      <a:pPr algn="ctr">
                        <a:lnSpc>
                          <a:spcPct val="107000"/>
                        </a:lnSpc>
                        <a:spcAft>
                          <a:spcPts val="0"/>
                        </a:spcAft>
                      </a:pPr>
                      <a:r>
                        <a:rPr lang="es-CO" sz="1400" b="1" dirty="0">
                          <a:effectLst/>
                        </a:rPr>
                        <a:t>Dependencia responsable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100" dirty="0">
                          <a:solidFill>
                            <a:srgbClr val="000000"/>
                          </a:solidFill>
                          <a:effectLst/>
                          <a:latin typeface="+mn-lt"/>
                          <a:ea typeface="Times New Roman" panose="02020603050405020304" pitchFamily="18" charset="0"/>
                          <a:cs typeface="Times New Roman" panose="02020603050405020304" pitchFamily="18" charset="0"/>
                        </a:rPr>
                        <a:t>Vicerrectoría de Responsabilidad Social y Bienestar Universitario</a:t>
                      </a:r>
                      <a:endParaRPr lang="es-CO" sz="14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3877856177"/>
                  </a:ext>
                </a:extLst>
              </a:tr>
              <a:tr h="180168">
                <a:tc>
                  <a:txBody>
                    <a:bodyPr/>
                    <a:lstStyle/>
                    <a:p>
                      <a:pPr algn="ctr">
                        <a:lnSpc>
                          <a:spcPct val="107000"/>
                        </a:lnSpc>
                        <a:spcAft>
                          <a:spcPts val="0"/>
                        </a:spcAft>
                      </a:pPr>
                      <a:r>
                        <a:rPr lang="es-CO" sz="1400" b="1" dirty="0">
                          <a:effectLst/>
                        </a:rPr>
                        <a:t>Pilar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100" dirty="0">
                          <a:solidFill>
                            <a:srgbClr val="000000"/>
                          </a:solidFill>
                          <a:effectLst/>
                          <a:latin typeface="+mn-lt"/>
                          <a:ea typeface="Times New Roman" panose="02020603050405020304" pitchFamily="18" charset="0"/>
                          <a:cs typeface="Times New Roman" panose="02020603050405020304" pitchFamily="18" charset="0"/>
                        </a:rPr>
                        <a:t>Bienestar Institucional, Calidad de Vida e Inclusión en contextos universitarios</a:t>
                      </a:r>
                      <a:endParaRPr lang="es-CO" sz="14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3739004125"/>
                  </a:ext>
                </a:extLst>
              </a:tr>
              <a:tr h="180168">
                <a:tc>
                  <a:txBody>
                    <a:bodyPr/>
                    <a:lstStyle/>
                    <a:p>
                      <a:pPr algn="ctr">
                        <a:lnSpc>
                          <a:spcPct val="107000"/>
                        </a:lnSpc>
                        <a:spcAft>
                          <a:spcPts val="0"/>
                        </a:spcAft>
                      </a:pPr>
                      <a:r>
                        <a:rPr lang="es-CO" sz="1400" b="1" dirty="0">
                          <a:effectLst/>
                        </a:rPr>
                        <a:t>Programa</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gn="just">
                        <a:lnSpc>
                          <a:spcPct val="107000"/>
                        </a:lnSpc>
                        <a:spcAft>
                          <a:spcPts val="0"/>
                        </a:spcAft>
                      </a:pPr>
                      <a:r>
                        <a:rPr lang="es-CO" sz="1100" dirty="0">
                          <a:solidFill>
                            <a:srgbClr val="000000"/>
                          </a:solidFill>
                          <a:effectLst/>
                          <a:latin typeface="+mn-lt"/>
                          <a:ea typeface="Times New Roman" panose="02020603050405020304" pitchFamily="18" charset="0"/>
                          <a:cs typeface="Times New Roman" panose="02020603050405020304" pitchFamily="18" charset="0"/>
                        </a:rPr>
                        <a:t>Formación Vivencial</a:t>
                      </a:r>
                      <a:endParaRPr lang="es-CO" sz="14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2434544576"/>
                  </a:ext>
                </a:extLst>
              </a:tr>
              <a:tr h="236692">
                <a:tc rowSpan="3">
                  <a:txBody>
                    <a:bodyPr/>
                    <a:lstStyle/>
                    <a:p>
                      <a:pPr algn="ctr">
                        <a:lnSpc>
                          <a:spcPct val="107000"/>
                        </a:lnSpc>
                        <a:spcAft>
                          <a:spcPts val="0"/>
                        </a:spcAft>
                      </a:pPr>
                      <a:r>
                        <a:rPr lang="es-CO" sz="1400" b="1" dirty="0">
                          <a:effectLst/>
                        </a:rPr>
                        <a:t>Procesos asociados </a:t>
                      </a:r>
                      <a:br>
                        <a:rPr lang="es-CO" sz="1400" b="1" dirty="0">
                          <a:effectLst/>
                        </a:rPr>
                      </a:br>
                      <a:r>
                        <a:rPr lang="es-CO" sz="1400" b="1" dirty="0">
                          <a:effectLst/>
                        </a:rPr>
                        <a:t>(Sistema Integral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100" dirty="0">
                          <a:solidFill>
                            <a:srgbClr val="000000"/>
                          </a:solidFill>
                          <a:effectLst/>
                          <a:latin typeface="+mn-lt"/>
                          <a:ea typeface="Times New Roman" panose="02020603050405020304" pitchFamily="18" charset="0"/>
                          <a:cs typeface="Times New Roman" panose="02020603050405020304" pitchFamily="18" charset="0"/>
                        </a:rPr>
                        <a:t>De apoyo - Bienestar Institucional</a:t>
                      </a:r>
                      <a:endParaRPr lang="es-CO" sz="14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617654418"/>
                  </a:ext>
                </a:extLst>
              </a:tr>
              <a:tr h="236692">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100" dirty="0">
                          <a:solidFill>
                            <a:srgbClr val="000000"/>
                          </a:solidFill>
                          <a:effectLst/>
                          <a:latin typeface="+mn-lt"/>
                          <a:ea typeface="Times New Roman" panose="02020603050405020304" pitchFamily="18" charset="0"/>
                          <a:cs typeface="Times New Roman" panose="02020603050405020304" pitchFamily="18" charset="0"/>
                        </a:rPr>
                        <a:t>Misionales - Docencia</a:t>
                      </a:r>
                      <a:endParaRPr lang="es-CO" sz="14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2963796950"/>
                  </a:ext>
                </a:extLst>
              </a:tr>
              <a:tr h="236692">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100" dirty="0">
                          <a:solidFill>
                            <a:srgbClr val="000000"/>
                          </a:solidFill>
                          <a:effectLst/>
                          <a:latin typeface="+mn-lt"/>
                          <a:ea typeface="Times New Roman" panose="02020603050405020304" pitchFamily="18" charset="0"/>
                          <a:cs typeface="Times New Roman" panose="02020603050405020304" pitchFamily="18" charset="0"/>
                        </a:rPr>
                        <a:t>Misionales - Extensión y proyección social</a:t>
                      </a:r>
                      <a:endParaRPr lang="es-CO" sz="14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2969345096"/>
                  </a:ext>
                </a:extLst>
              </a:tr>
              <a:tr h="135267">
                <a:tc rowSpan="3">
                  <a:txBody>
                    <a:bodyPr/>
                    <a:lstStyle/>
                    <a:p>
                      <a:pPr algn="ctr">
                        <a:lnSpc>
                          <a:spcPct val="107000"/>
                        </a:lnSpc>
                        <a:spcAft>
                          <a:spcPts val="0"/>
                        </a:spcAft>
                      </a:pPr>
                      <a:r>
                        <a:rPr lang="es-CO" sz="1400" b="1" dirty="0">
                          <a:effectLst/>
                        </a:rPr>
                        <a:t>Factores de calidad institucional a los que apunta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100" dirty="0">
                          <a:solidFill>
                            <a:srgbClr val="000000"/>
                          </a:solidFill>
                          <a:effectLst/>
                          <a:latin typeface="+mn-lt"/>
                          <a:ea typeface="Times New Roman" panose="02020603050405020304" pitchFamily="18" charset="0"/>
                          <a:cs typeface="Times New Roman" panose="02020603050405020304" pitchFamily="18" charset="0"/>
                        </a:rPr>
                        <a:t>2. Estudiantes</a:t>
                      </a:r>
                      <a:endParaRPr lang="es-CO" sz="14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2495133300"/>
                  </a:ext>
                </a:extLst>
              </a:tr>
              <a:tr h="135267">
                <a:tc vMerge="1">
                  <a:txBody>
                    <a:bodyPr/>
                    <a:lstStyle/>
                    <a:p>
                      <a:endParaRPr lang="es-CO"/>
                    </a:p>
                  </a:txBody>
                  <a:tcPr/>
                </a:tc>
                <a:tc>
                  <a:txBody>
                    <a:bodyPr/>
                    <a:lstStyle/>
                    <a:p>
                      <a:pPr>
                        <a:lnSpc>
                          <a:spcPct val="107000"/>
                        </a:lnSpc>
                        <a:spcAft>
                          <a:spcPts val="0"/>
                        </a:spcAft>
                      </a:pPr>
                      <a:r>
                        <a:rPr lang="es-CO" sz="1100" dirty="0">
                          <a:solidFill>
                            <a:srgbClr val="000000"/>
                          </a:solidFill>
                          <a:effectLst/>
                          <a:latin typeface="+mn-lt"/>
                          <a:ea typeface="Times New Roman" panose="02020603050405020304" pitchFamily="18" charset="0"/>
                          <a:cs typeface="Times New Roman" panose="02020603050405020304" pitchFamily="18" charset="0"/>
                        </a:rPr>
                        <a:t>4. Procesos académicos</a:t>
                      </a:r>
                      <a:endParaRPr lang="es-CO" sz="14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1942310214"/>
                  </a:ext>
                </a:extLst>
              </a:tr>
              <a:tr h="269969">
                <a:tc vMerge="1">
                  <a:txBody>
                    <a:bodyPr/>
                    <a:lstStyle/>
                    <a:p>
                      <a:endParaRPr lang="es-CO"/>
                    </a:p>
                  </a:txBody>
                  <a:tcPr/>
                </a:tc>
                <a:tc>
                  <a:txBody>
                    <a:bodyPr/>
                    <a:lstStyle/>
                    <a:p>
                      <a:pPr>
                        <a:lnSpc>
                          <a:spcPct val="107000"/>
                        </a:lnSpc>
                        <a:spcAft>
                          <a:spcPts val="0"/>
                        </a:spcAft>
                      </a:pPr>
                      <a:r>
                        <a:rPr lang="es-CO" sz="1100" dirty="0">
                          <a:solidFill>
                            <a:srgbClr val="000000"/>
                          </a:solidFill>
                          <a:effectLst/>
                          <a:latin typeface="+mn-lt"/>
                          <a:ea typeface="Times New Roman" panose="02020603050405020304" pitchFamily="18" charset="0"/>
                          <a:cs typeface="Times New Roman" panose="02020603050405020304" pitchFamily="18" charset="0"/>
                        </a:rPr>
                        <a:t>5. Visibilidad  nacional e internacional</a:t>
                      </a:r>
                      <a:endParaRPr lang="es-CO" sz="14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1045666369"/>
                  </a:ext>
                </a:extLst>
              </a:tr>
              <a:tr h="386095">
                <a:tc>
                  <a:txBody>
                    <a:bodyPr/>
                    <a:lstStyle/>
                    <a:p>
                      <a:pPr algn="ctr">
                        <a:lnSpc>
                          <a:spcPct val="107000"/>
                        </a:lnSpc>
                        <a:spcAft>
                          <a:spcPts val="0"/>
                        </a:spcAft>
                      </a:pPr>
                      <a:r>
                        <a:rPr lang="es-CO" sz="1400" b="1" dirty="0">
                          <a:effectLst/>
                        </a:rPr>
                        <a:t>Otras instancias o dependencias participantes </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gn="just">
                        <a:lnSpc>
                          <a:spcPct val="107000"/>
                        </a:lnSpc>
                        <a:spcAft>
                          <a:spcPts val="0"/>
                        </a:spcAft>
                      </a:pPr>
                      <a:r>
                        <a:rPr lang="es-CO" sz="1100" dirty="0">
                          <a:solidFill>
                            <a:srgbClr val="000000"/>
                          </a:solidFill>
                          <a:effectLst/>
                          <a:latin typeface="+mn-lt"/>
                          <a:ea typeface="Times New Roman" panose="02020603050405020304" pitchFamily="18" charset="0"/>
                          <a:cs typeface="Times New Roman" panose="02020603050405020304" pitchFamily="18" charset="0"/>
                        </a:rPr>
                        <a:t>Egresados, jubilados, Comunidad externa, Vicerrectorías (Administrativa, académica, investigación, Facultad Ciencias de la salud, Ciencias de la educación, Gestión de servicios institucionales.</a:t>
                      </a:r>
                      <a:endParaRPr lang="es-CO" sz="14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1339687320"/>
                  </a:ext>
                </a:extLst>
              </a:tr>
              <a:tr h="135267">
                <a:tc rowSpan="5">
                  <a:txBody>
                    <a:bodyPr/>
                    <a:lstStyle/>
                    <a:p>
                      <a:pPr algn="ctr">
                        <a:lnSpc>
                          <a:spcPct val="107000"/>
                        </a:lnSpc>
                        <a:spcAft>
                          <a:spcPts val="0"/>
                        </a:spcAft>
                      </a:pPr>
                      <a:r>
                        <a:rPr lang="es-CO" sz="1400" b="1" dirty="0">
                          <a:effectLst/>
                        </a:rPr>
                        <a:t>Programas a los cuales le aporta indirectamente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100" dirty="0">
                          <a:solidFill>
                            <a:srgbClr val="000000"/>
                          </a:solidFill>
                          <a:effectLst/>
                          <a:latin typeface="+mn-lt"/>
                          <a:ea typeface="Times New Roman" panose="02020603050405020304" pitchFamily="18" charset="0"/>
                          <a:cs typeface="Times New Roman" panose="02020603050405020304" pitchFamily="18" charset="0"/>
                        </a:rPr>
                        <a:t>Gestión curricular</a:t>
                      </a:r>
                      <a:endParaRPr lang="es-CO" sz="14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2082502029"/>
                  </a:ext>
                </a:extLst>
              </a:tr>
              <a:tr h="135267">
                <a:tc vMerge="1">
                  <a:txBody>
                    <a:bodyPr/>
                    <a:lstStyle/>
                    <a:p>
                      <a:endParaRPr lang="es-CO"/>
                    </a:p>
                  </a:txBody>
                  <a:tcPr/>
                </a:tc>
                <a:tc>
                  <a:txBody>
                    <a:bodyPr/>
                    <a:lstStyle/>
                    <a:p>
                      <a:pPr>
                        <a:lnSpc>
                          <a:spcPct val="107000"/>
                        </a:lnSpc>
                        <a:spcAft>
                          <a:spcPts val="800"/>
                        </a:spcAft>
                      </a:pPr>
                      <a:r>
                        <a:rPr lang="es-CO" sz="1100" dirty="0">
                          <a:solidFill>
                            <a:srgbClr val="000000"/>
                          </a:solidFill>
                          <a:effectLst/>
                          <a:latin typeface="+mn-lt"/>
                          <a:ea typeface="Times New Roman" panose="02020603050405020304" pitchFamily="18" charset="0"/>
                          <a:cs typeface="Times New Roman" panose="02020603050405020304" pitchFamily="18" charset="0"/>
                        </a:rPr>
                        <a:t>Gestión de egresados</a:t>
                      </a:r>
                      <a:endParaRPr lang="es-CO" sz="14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1141007381"/>
                  </a:ext>
                </a:extLst>
              </a:tr>
              <a:tr h="135267">
                <a:tc vMerge="1">
                  <a:txBody>
                    <a:bodyPr/>
                    <a:lstStyle/>
                    <a:p>
                      <a:endParaRPr lang="es-CO"/>
                    </a:p>
                  </a:txBody>
                  <a:tcPr/>
                </a:tc>
                <a:tc>
                  <a:txBody>
                    <a:bodyPr/>
                    <a:lstStyle/>
                    <a:p>
                      <a:pPr>
                        <a:lnSpc>
                          <a:spcPct val="107000"/>
                        </a:lnSpc>
                        <a:spcAft>
                          <a:spcPts val="800"/>
                        </a:spcAft>
                      </a:pPr>
                      <a:r>
                        <a:rPr lang="es-CO" sz="1100" dirty="0">
                          <a:solidFill>
                            <a:srgbClr val="000000"/>
                          </a:solidFill>
                          <a:effectLst/>
                          <a:latin typeface="+mn-lt"/>
                          <a:ea typeface="Times New Roman" panose="02020603050405020304" pitchFamily="18" charset="0"/>
                          <a:cs typeface="Times New Roman" panose="02020603050405020304" pitchFamily="18" charset="0"/>
                        </a:rPr>
                        <a:t>Acceso, inserción y acompañamiento estudiantil</a:t>
                      </a:r>
                      <a:endParaRPr lang="es-CO" sz="14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3958416569"/>
                  </a:ext>
                </a:extLst>
              </a:tr>
              <a:tr h="135267">
                <a:tc vMerge="1">
                  <a:txBody>
                    <a:bodyPr/>
                    <a:lstStyle/>
                    <a:p>
                      <a:endParaRPr lang="es-CO"/>
                    </a:p>
                  </a:txBody>
                  <a:tcPr/>
                </a:tc>
                <a:tc>
                  <a:txBody>
                    <a:bodyPr/>
                    <a:lstStyle/>
                    <a:p>
                      <a:pPr>
                        <a:lnSpc>
                          <a:spcPct val="107000"/>
                        </a:lnSpc>
                        <a:spcAft>
                          <a:spcPts val="800"/>
                        </a:spcAft>
                      </a:pPr>
                      <a:r>
                        <a:rPr lang="es-CO" sz="1100" dirty="0">
                          <a:solidFill>
                            <a:srgbClr val="000000"/>
                          </a:solidFill>
                          <a:effectLst/>
                          <a:latin typeface="+mn-lt"/>
                          <a:ea typeface="Times New Roman" panose="02020603050405020304" pitchFamily="18" charset="0"/>
                          <a:cs typeface="Times New Roman" panose="02020603050405020304" pitchFamily="18" charset="0"/>
                        </a:rPr>
                        <a:t>Internacionalización integral de la Universidad</a:t>
                      </a:r>
                      <a:endParaRPr lang="es-CO" sz="14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2927432947"/>
                  </a:ext>
                </a:extLst>
              </a:tr>
              <a:tr h="386095">
                <a:tc vMerge="1">
                  <a:txBody>
                    <a:bodyPr/>
                    <a:lstStyle/>
                    <a:p>
                      <a:endParaRPr lang="es-CO"/>
                    </a:p>
                  </a:txBody>
                  <a:tcPr/>
                </a:tc>
                <a:tc>
                  <a:txBody>
                    <a:bodyPr/>
                    <a:lstStyle/>
                    <a:p>
                      <a:pPr>
                        <a:lnSpc>
                          <a:spcPct val="107000"/>
                        </a:lnSpc>
                        <a:spcAft>
                          <a:spcPts val="800"/>
                        </a:spcAft>
                      </a:pPr>
                      <a:r>
                        <a:rPr lang="es-CO" sz="1100" dirty="0">
                          <a:solidFill>
                            <a:srgbClr val="000000"/>
                          </a:solidFill>
                          <a:effectLst/>
                          <a:latin typeface="+mn-lt"/>
                          <a:ea typeface="Times New Roman" panose="02020603050405020304" pitchFamily="18" charset="0"/>
                          <a:cs typeface="Times New Roman" panose="02020603050405020304" pitchFamily="18" charset="0"/>
                        </a:rPr>
                        <a:t>Consolidación de la investigación institucional con impacto en la sociedad y reconocimiento nacional e internacional a través de la generación de conocimiento y la creación artística</a:t>
                      </a:r>
                      <a:endParaRPr lang="es-CO" sz="14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2829678958"/>
                  </a:ext>
                </a:extLst>
              </a:tr>
              <a:tr h="355038">
                <a:tc rowSpan="4">
                  <a:txBody>
                    <a:bodyPr/>
                    <a:lstStyle/>
                    <a:p>
                      <a:pPr algn="ctr">
                        <a:lnSpc>
                          <a:spcPct val="107000"/>
                        </a:lnSpc>
                        <a:spcAft>
                          <a:spcPts val="0"/>
                        </a:spcAft>
                      </a:pPr>
                      <a:r>
                        <a:rPr lang="es-CO" sz="1400" b="1" dirty="0">
                          <a:effectLst/>
                        </a:rPr>
                        <a:t>Objetivos de Desarrollo Sostenible (ODS) a los cuales le aporta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100" dirty="0">
                          <a:solidFill>
                            <a:srgbClr val="000000"/>
                          </a:solidFill>
                          <a:effectLst/>
                          <a:latin typeface="+mn-lt"/>
                          <a:ea typeface="Times New Roman" panose="02020603050405020304" pitchFamily="18" charset="0"/>
                          <a:cs typeface="Times New Roman" panose="02020603050405020304" pitchFamily="18" charset="0"/>
                        </a:rPr>
                        <a:t>3. Garantizar una vida sana y promover el bienestar para todos en todas las edades</a:t>
                      </a:r>
                      <a:endParaRPr lang="es-CO" sz="14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3171362131"/>
                  </a:ext>
                </a:extLst>
              </a:tr>
              <a:tr h="257396">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100" dirty="0">
                          <a:solidFill>
                            <a:srgbClr val="000000"/>
                          </a:solidFill>
                          <a:effectLst/>
                          <a:latin typeface="+mn-lt"/>
                          <a:ea typeface="Times New Roman" panose="02020603050405020304" pitchFamily="18" charset="0"/>
                          <a:cs typeface="Times New Roman" panose="02020603050405020304" pitchFamily="18" charset="0"/>
                        </a:rPr>
                        <a:t>4. Garantizar una educación inclusiva, equitativa y de calidad y promover oportunidades de aprendizaje durante toda la vida para todos</a:t>
                      </a:r>
                      <a:endParaRPr lang="es-CO" sz="14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1038980253"/>
                  </a:ext>
                </a:extLst>
              </a:tr>
              <a:tr h="180216">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100" dirty="0">
                          <a:solidFill>
                            <a:srgbClr val="000000"/>
                          </a:solidFill>
                          <a:effectLst/>
                          <a:latin typeface="+mn-lt"/>
                          <a:ea typeface="Times New Roman" panose="02020603050405020304" pitchFamily="18" charset="0"/>
                          <a:cs typeface="Times New Roman" panose="02020603050405020304" pitchFamily="18" charset="0"/>
                        </a:rPr>
                        <a:t>5. Lograr la igualdad entre todos los géneros y empoderar a todas las mujeres y las niñas</a:t>
                      </a:r>
                      <a:endParaRPr lang="es-CO" sz="14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1810649066"/>
                  </a:ext>
                </a:extLst>
              </a:tr>
              <a:tr h="180216">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100" dirty="0">
                          <a:solidFill>
                            <a:srgbClr val="000000"/>
                          </a:solidFill>
                          <a:effectLst/>
                          <a:latin typeface="+mn-lt"/>
                          <a:ea typeface="Times New Roman" panose="02020603050405020304" pitchFamily="18" charset="0"/>
                          <a:cs typeface="Times New Roman" panose="02020603050405020304" pitchFamily="18" charset="0"/>
                        </a:rPr>
                        <a:t>16. Promover sociedades justas, pacíficas e inclusivas</a:t>
                      </a:r>
                      <a:endParaRPr lang="es-CO" sz="14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3783091153"/>
                  </a:ext>
                </a:extLst>
              </a:tr>
            </a:tbl>
          </a:graphicData>
        </a:graphic>
      </p:graphicFrame>
    </p:spTree>
    <p:extLst>
      <p:ext uri="{BB962C8B-B14F-4D97-AF65-F5344CB8AC3E}">
        <p14:creationId xmlns:p14="http://schemas.microsoft.com/office/powerpoint/2010/main" val="7269390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06"/>
          <p:cNvGrpSpPr/>
          <p:nvPr/>
        </p:nvGrpSpPr>
        <p:grpSpPr>
          <a:xfrm>
            <a:off x="1613647" y="306933"/>
            <a:ext cx="7028330" cy="892552"/>
            <a:chOff x="4690885" y="1295665"/>
            <a:chExt cx="6531887" cy="1490336"/>
          </a:xfrm>
        </p:grpSpPr>
        <p:sp>
          <p:nvSpPr>
            <p:cNvPr id="8"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rgbClr val="A26D16"/>
                </a:solidFill>
              </a:endParaRPr>
            </a:p>
          </p:txBody>
        </p:sp>
        <p:sp>
          <p:nvSpPr>
            <p:cNvPr id="9" name="TextBox 12"/>
            <p:cNvSpPr txBox="1"/>
            <p:nvPr/>
          </p:nvSpPr>
          <p:spPr>
            <a:xfrm>
              <a:off x="5486401" y="1295665"/>
              <a:ext cx="5736371" cy="1490336"/>
            </a:xfrm>
            <a:prstGeom prst="rect">
              <a:avLst/>
            </a:prstGeom>
            <a:noFill/>
          </p:spPr>
          <p:txBody>
            <a:bodyPr wrap="square" rtlCol="0" anchor="ctr">
              <a:spAutoFit/>
            </a:bodyPr>
            <a:lstStyle/>
            <a:p>
              <a:r>
                <a:rPr lang="es-CO" sz="2500" b="1" dirty="0" smtClean="0">
                  <a:solidFill>
                    <a:srgbClr val="A26D16"/>
                  </a:solidFill>
                </a:rPr>
                <a:t>Identificación del problema, necesidad u oportunidad </a:t>
              </a:r>
              <a:endParaRPr lang="es-CO" sz="2500" b="1" dirty="0">
                <a:solidFill>
                  <a:srgbClr val="A26D16"/>
                </a:solidFill>
              </a:endParaRPr>
            </a:p>
          </p:txBody>
        </p:sp>
      </p:grpSp>
      <p:sp>
        <p:nvSpPr>
          <p:cNvPr id="2" name="Rectángulo 1"/>
          <p:cNvSpPr/>
          <p:nvPr/>
        </p:nvSpPr>
        <p:spPr>
          <a:xfrm>
            <a:off x="291350" y="1529046"/>
            <a:ext cx="7655859" cy="4770537"/>
          </a:xfrm>
          <a:prstGeom prst="rect">
            <a:avLst/>
          </a:prstGeom>
        </p:spPr>
        <p:txBody>
          <a:bodyPr wrap="square">
            <a:spAutoFit/>
          </a:bodyPr>
          <a:lstStyle/>
          <a:p>
            <a:pPr algn="just"/>
            <a:r>
              <a:rPr lang="es-CO" sz="1600" dirty="0"/>
              <a:t>El Modelo funcional  del deporte Universitario, de la cultura y visión del desarrollo humano en la  UTP actualmente,  es  insuficiente de acuerdo al crecimiento actual,  así como las necesidades de la comunidad interna y externa que  han venido creciendo permanentemente, y con ella, sus gustos, expectativas e intereses en lo deportivo, a lo que la oferta institucional se ha quedado corta (insuficiente y restringida) en lo referente a programas, servicios y espacios deportivos que podría ofrecer.  </a:t>
            </a:r>
            <a:endParaRPr lang="es-CO" sz="1600" dirty="0" smtClean="0"/>
          </a:p>
          <a:p>
            <a:pPr algn="just"/>
            <a:endParaRPr lang="es-CO" sz="1600" dirty="0"/>
          </a:p>
          <a:p>
            <a:pPr algn="just"/>
            <a:r>
              <a:rPr lang="es-CO" sz="1600" dirty="0" smtClean="0"/>
              <a:t>En </a:t>
            </a:r>
            <a:r>
              <a:rPr lang="es-CO" sz="1600" dirty="0"/>
              <a:t>este sentido se considera que las políticas, visión  y objetivos institucionales de la UTP,  están desarticuladas a tal demanda, así como al contexto, tendencias  y normatividad  del deporte Universitario a nivel nacional y   por consiguiente al modelo de la  UTP en sus componentes de deporte formativo, recreativo, competitivo, hábitos saludables, club deportivo y el uso de los escenarios deportivos, presuntamente debido a la  falta de claridad por parte de las dependencias involucradas en la toma de decisiones para el desarrollo de este modelo  y todo lo que requiere (necesidades en materia de talento humano, espacios, preparación y entrenamiento del deporte competitivo, implementación) para su adecuado y óptimo desarrollo que atienda la demanda creciente. Esto conlleva a que sea insuficiente la asignación de recursos económicos para el desarrollo de la estrategia deportiva UTP y en ella el crecimiento en calidad y cantidad no solo de los programas deportivos, sino de los escenarios existentes.       </a:t>
            </a:r>
          </a:p>
        </p:txBody>
      </p:sp>
      <p:sp>
        <p:nvSpPr>
          <p:cNvPr id="10" name="Rectángulo 9"/>
          <p:cNvSpPr/>
          <p:nvPr/>
        </p:nvSpPr>
        <p:spPr>
          <a:xfrm rot="16200000">
            <a:off x="6696494" y="3121379"/>
            <a:ext cx="4428565" cy="215444"/>
          </a:xfrm>
          <a:prstGeom prst="rect">
            <a:avLst/>
          </a:prstGeom>
        </p:spPr>
        <p:txBody>
          <a:bodyPr wrap="square">
            <a:spAutoFit/>
          </a:bodyPr>
          <a:lstStyle/>
          <a:p>
            <a:r>
              <a:rPr lang="es-CO" sz="800" dirty="0" smtClean="0">
                <a:solidFill>
                  <a:schemeClr val="bg1">
                    <a:lumMod val="50000"/>
                  </a:schemeClr>
                </a:solidFill>
                <a:latin typeface="Arial Rounded MT Bold" panose="020F0704030504030204" pitchFamily="34" charset="0"/>
              </a:rPr>
              <a:t>44. </a:t>
            </a:r>
            <a:r>
              <a:rPr lang="es-CO" sz="800" dirty="0">
                <a:solidFill>
                  <a:schemeClr val="bg1">
                    <a:lumMod val="50000"/>
                  </a:schemeClr>
                </a:solidFill>
                <a:latin typeface="Arial Rounded MT Bold" panose="020F0704030504030204" pitchFamily="34" charset="0"/>
              </a:rPr>
              <a:t>Cultura, desarrollo humano y deporte universitario como estilo de vida UTP</a:t>
            </a:r>
          </a:p>
        </p:txBody>
      </p:sp>
    </p:spTree>
    <p:extLst>
      <p:ext uri="{BB962C8B-B14F-4D97-AF65-F5344CB8AC3E}">
        <p14:creationId xmlns:p14="http://schemas.microsoft.com/office/powerpoint/2010/main" val="3563770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06"/>
          <p:cNvGrpSpPr/>
          <p:nvPr/>
        </p:nvGrpSpPr>
        <p:grpSpPr>
          <a:xfrm>
            <a:off x="1613647" y="306933"/>
            <a:ext cx="7028330" cy="892552"/>
            <a:chOff x="4690885" y="1295665"/>
            <a:chExt cx="6531887" cy="1490336"/>
          </a:xfrm>
        </p:grpSpPr>
        <p:sp>
          <p:nvSpPr>
            <p:cNvPr id="8"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rgbClr val="A26D16"/>
                </a:solidFill>
              </a:endParaRPr>
            </a:p>
          </p:txBody>
        </p:sp>
        <p:sp>
          <p:nvSpPr>
            <p:cNvPr id="9" name="TextBox 12"/>
            <p:cNvSpPr txBox="1"/>
            <p:nvPr/>
          </p:nvSpPr>
          <p:spPr>
            <a:xfrm>
              <a:off x="5486401" y="1295665"/>
              <a:ext cx="5736371" cy="1490336"/>
            </a:xfrm>
            <a:prstGeom prst="rect">
              <a:avLst/>
            </a:prstGeom>
            <a:noFill/>
          </p:spPr>
          <p:txBody>
            <a:bodyPr wrap="square" rtlCol="0" anchor="ctr">
              <a:spAutoFit/>
            </a:bodyPr>
            <a:lstStyle/>
            <a:p>
              <a:r>
                <a:rPr lang="es-CO" sz="2500" b="1" dirty="0" smtClean="0">
                  <a:solidFill>
                    <a:srgbClr val="A26D16"/>
                  </a:solidFill>
                </a:rPr>
                <a:t>Identificación del problema, necesidad u oportunidad </a:t>
              </a:r>
              <a:endParaRPr lang="es-CO" sz="2500" b="1" dirty="0">
                <a:solidFill>
                  <a:srgbClr val="A26D16"/>
                </a:solidFill>
              </a:endParaRPr>
            </a:p>
          </p:txBody>
        </p:sp>
      </p:grpSp>
      <p:graphicFrame>
        <p:nvGraphicFramePr>
          <p:cNvPr id="11" name="Tabla 10"/>
          <p:cNvGraphicFramePr>
            <a:graphicFrameLocks noGrp="1"/>
          </p:cNvGraphicFramePr>
          <p:nvPr>
            <p:extLst>
              <p:ext uri="{D42A27DB-BD31-4B8C-83A1-F6EECF244321}">
                <p14:modId xmlns:p14="http://schemas.microsoft.com/office/powerpoint/2010/main" val="490714664"/>
              </p:ext>
            </p:extLst>
          </p:nvPr>
        </p:nvGraphicFramePr>
        <p:xfrm>
          <a:off x="165844" y="1199485"/>
          <a:ext cx="8279686" cy="5499546"/>
        </p:xfrm>
        <a:graphic>
          <a:graphicData uri="http://schemas.openxmlformats.org/drawingml/2006/table">
            <a:tbl>
              <a:tblPr firstRow="1" firstCol="1" bandRow="1">
                <a:tableStyleId>{5940675A-B579-460E-94D1-54222C63F5DA}</a:tableStyleId>
              </a:tblPr>
              <a:tblGrid>
                <a:gridCol w="1298089">
                  <a:extLst>
                    <a:ext uri="{9D8B030D-6E8A-4147-A177-3AD203B41FA5}">
                      <a16:colId xmlns:a16="http://schemas.microsoft.com/office/drawing/2014/main" val="235893282"/>
                    </a:ext>
                  </a:extLst>
                </a:gridCol>
                <a:gridCol w="2184702">
                  <a:extLst>
                    <a:ext uri="{9D8B030D-6E8A-4147-A177-3AD203B41FA5}">
                      <a16:colId xmlns:a16="http://schemas.microsoft.com/office/drawing/2014/main" val="152103896"/>
                    </a:ext>
                  </a:extLst>
                </a:gridCol>
                <a:gridCol w="4796895">
                  <a:extLst>
                    <a:ext uri="{9D8B030D-6E8A-4147-A177-3AD203B41FA5}">
                      <a16:colId xmlns:a16="http://schemas.microsoft.com/office/drawing/2014/main" val="3555018107"/>
                    </a:ext>
                  </a:extLst>
                </a:gridCol>
              </a:tblGrid>
              <a:tr h="0">
                <a:tc>
                  <a:txBody>
                    <a:bodyPr/>
                    <a:lstStyle/>
                    <a:p>
                      <a:pPr algn="ctr">
                        <a:lnSpc>
                          <a:spcPct val="107000"/>
                        </a:lnSpc>
                        <a:spcAft>
                          <a:spcPts val="0"/>
                        </a:spcAft>
                      </a:pPr>
                      <a:r>
                        <a:rPr lang="es-CO" sz="1400" b="1" kern="1200" dirty="0">
                          <a:solidFill>
                            <a:schemeClr val="tx1"/>
                          </a:solidFill>
                          <a:effectLst/>
                          <a:latin typeface="+mn-lt"/>
                          <a:ea typeface="+mn-ea"/>
                          <a:cs typeface="+mn-cs"/>
                        </a:rPr>
                        <a:t>Problema Central</a:t>
                      </a:r>
                    </a:p>
                  </a:txBody>
                  <a:tcPr marL="36675" marR="36675" marT="0" marB="0" anchor="ctr">
                    <a:solidFill>
                      <a:srgbClr val="DB9B45"/>
                    </a:solidFill>
                  </a:tcPr>
                </a:tc>
                <a:tc>
                  <a:txBody>
                    <a:bodyPr/>
                    <a:lstStyle/>
                    <a:p>
                      <a:pPr algn="ctr">
                        <a:lnSpc>
                          <a:spcPct val="107000"/>
                        </a:lnSpc>
                        <a:spcAft>
                          <a:spcPts val="0"/>
                        </a:spcAft>
                      </a:pPr>
                      <a:r>
                        <a:rPr lang="es-CO" sz="1400" b="1" dirty="0">
                          <a:effectLst/>
                        </a:rPr>
                        <a:t>Causas directas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B9B45"/>
                    </a:solidFill>
                  </a:tcPr>
                </a:tc>
                <a:tc>
                  <a:txBody>
                    <a:bodyPr/>
                    <a:lstStyle/>
                    <a:p>
                      <a:pPr algn="ctr">
                        <a:lnSpc>
                          <a:spcPct val="107000"/>
                        </a:lnSpc>
                        <a:spcAft>
                          <a:spcPts val="0"/>
                        </a:spcAft>
                      </a:pPr>
                      <a:r>
                        <a:rPr lang="es-CO" sz="1400" b="1" dirty="0">
                          <a:effectLst/>
                        </a:rPr>
                        <a:t>Causas Indirectas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B9B45"/>
                    </a:solidFill>
                  </a:tcPr>
                </a:tc>
                <a:extLst>
                  <a:ext uri="{0D108BD9-81ED-4DB2-BD59-A6C34878D82A}">
                    <a16:rowId xmlns:a16="http://schemas.microsoft.com/office/drawing/2014/main" val="1339909099"/>
                  </a:ext>
                </a:extLst>
              </a:tr>
              <a:tr h="104574">
                <a:tc rowSpan="7">
                  <a:txBody>
                    <a:bodyPr/>
                    <a:lstStyle/>
                    <a:p>
                      <a:pPr algn="ctr">
                        <a:lnSpc>
                          <a:spcPct val="107000"/>
                        </a:lnSpc>
                        <a:spcAft>
                          <a:spcPts val="1200"/>
                        </a:spcAft>
                      </a:pPr>
                      <a:r>
                        <a:rPr lang="es-CO" sz="1100" kern="1200" dirty="0" smtClean="0">
                          <a:solidFill>
                            <a:schemeClr val="tx1"/>
                          </a:solidFill>
                          <a:effectLst/>
                          <a:latin typeface="+mn-lt"/>
                          <a:ea typeface="+mn-ea"/>
                          <a:cs typeface="+mn-cs"/>
                        </a:rPr>
                        <a:t>Modelo funcional  del deporte Universitario, de la cultura y visión del desarrollo humano en la  UTP insuficiente de acuerdo con el crecimiento actual y futuro de esta demanda</a:t>
                      </a:r>
                      <a:endParaRPr lang="es-CO" sz="100"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F1D7B5"/>
                    </a:solidFill>
                  </a:tcPr>
                </a:tc>
                <a:tc>
                  <a:txBody>
                    <a:bodyPr/>
                    <a:lstStyle/>
                    <a:p>
                      <a:pPr>
                        <a:lnSpc>
                          <a:spcPct val="107000"/>
                        </a:lnSpc>
                        <a:spcAft>
                          <a:spcPts val="0"/>
                        </a:spcAft>
                      </a:pPr>
                      <a:r>
                        <a:rPr lang="es-CO" sz="850" dirty="0">
                          <a:solidFill>
                            <a:srgbClr val="000000"/>
                          </a:solidFill>
                          <a:effectLst/>
                          <a:latin typeface="+mn-lt"/>
                          <a:ea typeface="Times New Roman" panose="02020603050405020304" pitchFamily="18" charset="0"/>
                          <a:cs typeface="Times New Roman" panose="02020603050405020304" pitchFamily="18" charset="0"/>
                        </a:rPr>
                        <a:t>1. La oferta institucional de cultura no corresponde a una estrategia de masificación de sus prácticas artísticas y culturales.</a:t>
                      </a:r>
                      <a:endParaRPr lang="es-CO" sz="85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tc>
                  <a:txBody>
                    <a:bodyPr/>
                    <a:lstStyle/>
                    <a:p>
                      <a:pPr>
                        <a:lnSpc>
                          <a:spcPct val="107000"/>
                        </a:lnSpc>
                        <a:spcAft>
                          <a:spcPts val="800"/>
                        </a:spcAft>
                      </a:pPr>
                      <a:r>
                        <a:rPr lang="es-CO" sz="850">
                          <a:solidFill>
                            <a:srgbClr val="000000"/>
                          </a:solidFill>
                          <a:effectLst/>
                          <a:latin typeface="+mn-lt"/>
                          <a:ea typeface="Times New Roman" panose="02020603050405020304" pitchFamily="18" charset="0"/>
                          <a:cs typeface="Times New Roman" panose="02020603050405020304" pitchFamily="18" charset="0"/>
                        </a:rPr>
                        <a:t>1.1. El  presupuesto para el desarrollo de las actividades culturales no es suficiente para la masificación.</a:t>
                      </a:r>
                      <a:br>
                        <a:rPr lang="es-CO" sz="850">
                          <a:solidFill>
                            <a:srgbClr val="000000"/>
                          </a:solidFill>
                          <a:effectLst/>
                          <a:latin typeface="+mn-lt"/>
                          <a:ea typeface="Times New Roman" panose="02020603050405020304" pitchFamily="18" charset="0"/>
                          <a:cs typeface="Times New Roman" panose="02020603050405020304" pitchFamily="18" charset="0"/>
                        </a:rPr>
                      </a:br>
                      <a:r>
                        <a:rPr lang="es-CO" sz="850">
                          <a:solidFill>
                            <a:srgbClr val="000000"/>
                          </a:solidFill>
                          <a:effectLst/>
                          <a:latin typeface="+mn-lt"/>
                          <a:ea typeface="Times New Roman" panose="02020603050405020304" pitchFamily="18" charset="0"/>
                          <a:cs typeface="Times New Roman" panose="02020603050405020304" pitchFamily="18" charset="0"/>
                        </a:rPr>
                        <a:t>1.2. La implementación es insuficiente y se encuentra en estado de deterioro por obsolescencia por uso.</a:t>
                      </a:r>
                      <a:br>
                        <a:rPr lang="es-CO" sz="850">
                          <a:solidFill>
                            <a:srgbClr val="000000"/>
                          </a:solidFill>
                          <a:effectLst/>
                          <a:latin typeface="+mn-lt"/>
                          <a:ea typeface="Times New Roman" panose="02020603050405020304" pitchFamily="18" charset="0"/>
                          <a:cs typeface="Times New Roman" panose="02020603050405020304" pitchFamily="18" charset="0"/>
                        </a:rPr>
                      </a:br>
                      <a:r>
                        <a:rPr lang="es-CO" sz="850">
                          <a:solidFill>
                            <a:srgbClr val="000000"/>
                          </a:solidFill>
                          <a:effectLst/>
                          <a:latin typeface="+mn-lt"/>
                          <a:ea typeface="Times New Roman" panose="02020603050405020304" pitchFamily="18" charset="0"/>
                          <a:cs typeface="Times New Roman" panose="02020603050405020304" pitchFamily="18" charset="0"/>
                        </a:rPr>
                        <a:t>1.3. Existen espacios físicos para actividades culturales que no son administrados desde la Vicerrectoría y los que están disponibles no cumplen con los requisitos técnicos para las prácticas.</a:t>
                      </a:r>
                      <a:endParaRPr lang="es-CO" sz="85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3885958664"/>
                  </a:ext>
                </a:extLst>
              </a:tr>
              <a:tr h="378261">
                <a:tc vMerge="1">
                  <a:txBody>
                    <a:bodyPr/>
                    <a:lstStyle/>
                    <a:p>
                      <a:endParaRPr lang="es-CO"/>
                    </a:p>
                  </a:txBody>
                  <a:tcPr/>
                </a:tc>
                <a:tc>
                  <a:txBody>
                    <a:bodyPr/>
                    <a:lstStyle/>
                    <a:p>
                      <a:pPr>
                        <a:lnSpc>
                          <a:spcPct val="107000"/>
                        </a:lnSpc>
                        <a:spcAft>
                          <a:spcPts val="800"/>
                        </a:spcAft>
                      </a:pPr>
                      <a:r>
                        <a:rPr lang="es-CO" sz="850" dirty="0">
                          <a:solidFill>
                            <a:srgbClr val="000000"/>
                          </a:solidFill>
                          <a:effectLst/>
                          <a:latin typeface="+mn-lt"/>
                          <a:ea typeface="Times New Roman" panose="02020603050405020304" pitchFamily="18" charset="0"/>
                          <a:cs typeface="Times New Roman" panose="02020603050405020304" pitchFamily="18" charset="0"/>
                        </a:rPr>
                        <a:t>2. Dificultad para una articulación sistémica de las diferentes intervenciones de desarrollo humano realizadas por la Institución a lo largo de la Vida Universitaria.</a:t>
                      </a:r>
                      <a:endParaRPr lang="es-CO" sz="85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tc>
                  <a:txBody>
                    <a:bodyPr/>
                    <a:lstStyle/>
                    <a:p>
                      <a:pPr>
                        <a:lnSpc>
                          <a:spcPct val="107000"/>
                        </a:lnSpc>
                        <a:spcAft>
                          <a:spcPts val="800"/>
                        </a:spcAft>
                      </a:pPr>
                      <a:r>
                        <a:rPr lang="es-CO" sz="850" dirty="0">
                          <a:solidFill>
                            <a:srgbClr val="000000"/>
                          </a:solidFill>
                          <a:effectLst/>
                          <a:latin typeface="+mn-lt"/>
                          <a:ea typeface="Times New Roman" panose="02020603050405020304" pitchFamily="18" charset="0"/>
                          <a:cs typeface="Times New Roman" panose="02020603050405020304" pitchFamily="18" charset="0"/>
                        </a:rPr>
                        <a:t>2.1. Dificultades en la diferenciación entre temáticas para la adaptación que requieren de proceso formativos de mayor profundidad y duración, frente a temáticas que pueden desarrollarse en un único espacio; La diversidad y cantidad de información dificultan el aprendizaje; La mayor parte de los postgrados no reciben inducción y los administrativos y docentes no tienen un espacio formal con la Vicerrectoría de Responsabilidad Social y Bienestar Universitario.</a:t>
                      </a:r>
                      <a:br>
                        <a:rPr lang="es-CO" sz="850" dirty="0">
                          <a:solidFill>
                            <a:srgbClr val="000000"/>
                          </a:solidFill>
                          <a:effectLst/>
                          <a:latin typeface="+mn-lt"/>
                          <a:ea typeface="Times New Roman" panose="02020603050405020304" pitchFamily="18" charset="0"/>
                          <a:cs typeface="Times New Roman" panose="02020603050405020304" pitchFamily="18" charset="0"/>
                        </a:rPr>
                      </a:br>
                      <a:r>
                        <a:rPr lang="es-CO" sz="850" dirty="0">
                          <a:solidFill>
                            <a:srgbClr val="000000"/>
                          </a:solidFill>
                          <a:effectLst/>
                          <a:latin typeface="+mn-lt"/>
                          <a:ea typeface="Times New Roman" panose="02020603050405020304" pitchFamily="18" charset="0"/>
                          <a:cs typeface="Times New Roman" panose="02020603050405020304" pitchFamily="18" charset="0"/>
                        </a:rPr>
                        <a:t>2,2, El cumplimiento de indicadores sobre Desarrollo Humano se orientan más a comunidad de primer semestre y de último semestre por las actividades de Adaptación a la Vida Universitaria y Símbolos Institucionales. Estudiantes de segundo semestre en adelante no tienen contacto directo con el área de Desarrollo Humano; El desarrollo de competencias blandas no tiene un procesos específico adicional al generado por el currículo oculto.</a:t>
                      </a:r>
                      <a:br>
                        <a:rPr lang="es-CO" sz="850" dirty="0">
                          <a:solidFill>
                            <a:srgbClr val="000000"/>
                          </a:solidFill>
                          <a:effectLst/>
                          <a:latin typeface="+mn-lt"/>
                          <a:ea typeface="Times New Roman" panose="02020603050405020304" pitchFamily="18" charset="0"/>
                          <a:cs typeface="Times New Roman" panose="02020603050405020304" pitchFamily="18" charset="0"/>
                        </a:rPr>
                      </a:br>
                      <a:r>
                        <a:rPr lang="es-CO" sz="850" dirty="0">
                          <a:solidFill>
                            <a:srgbClr val="000000"/>
                          </a:solidFill>
                          <a:effectLst/>
                          <a:latin typeface="+mn-lt"/>
                          <a:ea typeface="Times New Roman" panose="02020603050405020304" pitchFamily="18" charset="0"/>
                          <a:cs typeface="Times New Roman" panose="02020603050405020304" pitchFamily="18" charset="0"/>
                        </a:rPr>
                        <a:t>2,3, No existen procesos estructurados para el Desarrollo Humano en la preparación para el egreso de estudiantes. El acompañamiento en el egreso, de empleados y administrativos, así como las despedidas por fallecimiento no cuentan con un procedimiento por parte de esta Vicerrectoría.</a:t>
                      </a:r>
                      <a:endParaRPr lang="es-CO" sz="85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3815237084"/>
                  </a:ext>
                </a:extLst>
              </a:tr>
              <a:tr h="378261">
                <a:tc vMerge="1">
                  <a:txBody>
                    <a:bodyPr/>
                    <a:lstStyle/>
                    <a:p>
                      <a:endParaRPr lang="es-CO"/>
                    </a:p>
                  </a:txBody>
                  <a:tcPr/>
                </a:tc>
                <a:tc>
                  <a:txBody>
                    <a:bodyPr/>
                    <a:lstStyle/>
                    <a:p>
                      <a:pPr>
                        <a:lnSpc>
                          <a:spcPct val="107000"/>
                        </a:lnSpc>
                        <a:spcAft>
                          <a:spcPts val="800"/>
                        </a:spcAft>
                      </a:pPr>
                      <a:r>
                        <a:rPr lang="es-CO" sz="850">
                          <a:solidFill>
                            <a:srgbClr val="000000"/>
                          </a:solidFill>
                          <a:effectLst/>
                          <a:latin typeface="+mn-lt"/>
                          <a:ea typeface="Times New Roman" panose="02020603050405020304" pitchFamily="18" charset="0"/>
                          <a:cs typeface="Times New Roman" panose="02020603050405020304" pitchFamily="18" charset="0"/>
                        </a:rPr>
                        <a:t>3. Poca claridad de la visión, normatividad y modelo del deporte Universitario UTP por parte de las dependencias que toman decisiones en esta materia.  </a:t>
                      </a:r>
                      <a:endParaRPr lang="es-CO" sz="85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tc>
                  <a:txBody>
                    <a:bodyPr/>
                    <a:lstStyle/>
                    <a:p>
                      <a:pPr>
                        <a:lnSpc>
                          <a:spcPct val="107000"/>
                        </a:lnSpc>
                        <a:spcAft>
                          <a:spcPts val="800"/>
                        </a:spcAft>
                      </a:pPr>
                      <a:r>
                        <a:rPr lang="es-CO" sz="850" dirty="0">
                          <a:solidFill>
                            <a:srgbClr val="000000"/>
                          </a:solidFill>
                          <a:effectLst/>
                          <a:latin typeface="+mn-lt"/>
                          <a:ea typeface="Times New Roman" panose="02020603050405020304" pitchFamily="18" charset="0"/>
                          <a:cs typeface="Times New Roman" panose="02020603050405020304" pitchFamily="18" charset="0"/>
                        </a:rPr>
                        <a:t>1. Escasas condiciones  administrativas y técnicas para el desarrollo del deporte Competitivo, formativo, recreativo de la  UTP que no cumplen con el estándar mínimo.</a:t>
                      </a:r>
                      <a:br>
                        <a:rPr lang="es-CO" sz="850" dirty="0">
                          <a:solidFill>
                            <a:srgbClr val="000000"/>
                          </a:solidFill>
                          <a:effectLst/>
                          <a:latin typeface="+mn-lt"/>
                          <a:ea typeface="Times New Roman" panose="02020603050405020304" pitchFamily="18" charset="0"/>
                          <a:cs typeface="Times New Roman" panose="02020603050405020304" pitchFamily="18" charset="0"/>
                        </a:rPr>
                      </a:br>
                      <a:r>
                        <a:rPr lang="es-CO" sz="850" dirty="0">
                          <a:solidFill>
                            <a:srgbClr val="000000"/>
                          </a:solidFill>
                          <a:effectLst/>
                          <a:latin typeface="+mn-lt"/>
                          <a:ea typeface="Times New Roman" panose="02020603050405020304" pitchFamily="18" charset="0"/>
                          <a:cs typeface="Times New Roman" panose="02020603050405020304" pitchFamily="18" charset="0"/>
                        </a:rPr>
                        <a:t>1.2. Desarticulación  y descontextualización en las políticas institucionales, la formación integral, el deporte Universitario y la  normatividad en materia de deporte.</a:t>
                      </a:r>
                      <a:endParaRPr lang="es-CO" sz="85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3898784892"/>
                  </a:ext>
                </a:extLst>
              </a:tr>
              <a:tr h="99930">
                <a:tc vMerge="1">
                  <a:txBody>
                    <a:bodyPr/>
                    <a:lstStyle/>
                    <a:p>
                      <a:endParaRPr lang="es-CO"/>
                    </a:p>
                  </a:txBody>
                  <a:tcPr/>
                </a:tc>
                <a:tc>
                  <a:txBody>
                    <a:bodyPr/>
                    <a:lstStyle/>
                    <a:p>
                      <a:pPr algn="ctr">
                        <a:lnSpc>
                          <a:spcPct val="107000"/>
                        </a:lnSpc>
                        <a:spcAft>
                          <a:spcPts val="0"/>
                        </a:spcAft>
                      </a:pPr>
                      <a:r>
                        <a:rPr lang="es-CO" sz="1400" b="1" dirty="0">
                          <a:effectLst/>
                        </a:rPr>
                        <a:t>Efectos directos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B9B45"/>
                    </a:solidFill>
                  </a:tcPr>
                </a:tc>
                <a:tc>
                  <a:txBody>
                    <a:bodyPr/>
                    <a:lstStyle/>
                    <a:p>
                      <a:pPr algn="ctr">
                        <a:lnSpc>
                          <a:spcPct val="107000"/>
                        </a:lnSpc>
                        <a:spcAft>
                          <a:spcPts val="0"/>
                        </a:spcAft>
                      </a:pPr>
                      <a:r>
                        <a:rPr lang="es-CO" sz="1400" b="1" dirty="0">
                          <a:effectLst/>
                        </a:rPr>
                        <a:t>Efectos indirectos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B9B45"/>
                    </a:solidFill>
                  </a:tcPr>
                </a:tc>
                <a:extLst>
                  <a:ext uri="{0D108BD9-81ED-4DB2-BD59-A6C34878D82A}">
                    <a16:rowId xmlns:a16="http://schemas.microsoft.com/office/drawing/2014/main" val="893404030"/>
                  </a:ext>
                </a:extLst>
              </a:tr>
              <a:tr h="0">
                <a:tc vMerge="1">
                  <a:txBody>
                    <a:bodyPr/>
                    <a:lstStyle/>
                    <a:p>
                      <a:endParaRPr lang="es-CO"/>
                    </a:p>
                  </a:txBody>
                  <a:tcPr/>
                </a:tc>
                <a:tc>
                  <a:txBody>
                    <a:bodyPr/>
                    <a:lstStyle/>
                    <a:p>
                      <a:pPr marL="0" algn="l" defTabSz="914400" rtl="0" eaLnBrk="1" latinLnBrk="0" hangingPunct="1">
                        <a:lnSpc>
                          <a:spcPct val="107000"/>
                        </a:lnSpc>
                        <a:spcAft>
                          <a:spcPts val="800"/>
                        </a:spcAft>
                      </a:pPr>
                      <a:r>
                        <a:rPr lang="es-CO" sz="850" kern="1200" dirty="0">
                          <a:solidFill>
                            <a:srgbClr val="000000"/>
                          </a:solidFill>
                          <a:effectLst/>
                          <a:latin typeface="+mn-lt"/>
                          <a:ea typeface="Times New Roman" panose="02020603050405020304" pitchFamily="18" charset="0"/>
                          <a:cs typeface="Times New Roman" panose="02020603050405020304" pitchFamily="18" charset="0"/>
                        </a:rPr>
                        <a:t>1.  Uso inadecuado del tiempo libre y poco desarrollo de la dimensión lúdica en relación a habilidades artísticas y culturales en la comunidad universitaria.</a:t>
                      </a:r>
                    </a:p>
                  </a:txBody>
                  <a:tcPr marL="44450" marR="44450" marT="0" marB="0" anchor="ctr">
                    <a:solidFill>
                      <a:srgbClr val="F1D7B5"/>
                    </a:solidFill>
                  </a:tcPr>
                </a:tc>
                <a:tc>
                  <a:txBody>
                    <a:bodyPr/>
                    <a:lstStyle/>
                    <a:p>
                      <a:pPr marL="0" algn="l" defTabSz="914400" rtl="0" eaLnBrk="1" latinLnBrk="0" hangingPunct="1">
                        <a:lnSpc>
                          <a:spcPct val="107000"/>
                        </a:lnSpc>
                        <a:spcAft>
                          <a:spcPts val="800"/>
                        </a:spcAft>
                      </a:pPr>
                      <a:r>
                        <a:rPr lang="es-CO" sz="850" kern="1200">
                          <a:solidFill>
                            <a:srgbClr val="000000"/>
                          </a:solidFill>
                          <a:effectLst/>
                          <a:latin typeface="+mn-lt"/>
                          <a:ea typeface="Times New Roman" panose="02020603050405020304" pitchFamily="18" charset="0"/>
                          <a:cs typeface="Times New Roman" panose="02020603050405020304" pitchFamily="18" charset="0"/>
                        </a:rPr>
                        <a:t>1.1. Participación en actividades de ocio poco saludables </a:t>
                      </a:r>
                      <a:br>
                        <a:rPr lang="es-CO" sz="850" kern="1200">
                          <a:solidFill>
                            <a:srgbClr val="000000"/>
                          </a:solidFill>
                          <a:effectLst/>
                          <a:latin typeface="+mn-lt"/>
                          <a:ea typeface="Times New Roman" panose="02020603050405020304" pitchFamily="18" charset="0"/>
                          <a:cs typeface="Times New Roman" panose="02020603050405020304" pitchFamily="18" charset="0"/>
                        </a:rPr>
                      </a:br>
                      <a:r>
                        <a:rPr lang="es-CO" sz="850" kern="1200">
                          <a:solidFill>
                            <a:srgbClr val="000000"/>
                          </a:solidFill>
                          <a:effectLst/>
                          <a:latin typeface="+mn-lt"/>
                          <a:ea typeface="Times New Roman" panose="02020603050405020304" pitchFamily="18" charset="0"/>
                          <a:cs typeface="Times New Roman" panose="02020603050405020304" pitchFamily="18" charset="0"/>
                        </a:rPr>
                        <a:t>1.2. Desconocimiento del desarrollo de la dimensión lúdica del ser humano.</a:t>
                      </a:r>
                    </a:p>
                  </a:txBody>
                  <a:tcPr marL="44450" marR="44450" marT="0" marB="0" anchor="ctr">
                    <a:solidFill>
                      <a:srgbClr val="F1D7B5"/>
                    </a:solidFill>
                  </a:tcPr>
                </a:tc>
                <a:extLst>
                  <a:ext uri="{0D108BD9-81ED-4DB2-BD59-A6C34878D82A}">
                    <a16:rowId xmlns:a16="http://schemas.microsoft.com/office/drawing/2014/main" val="404011323"/>
                  </a:ext>
                </a:extLst>
              </a:tr>
              <a:tr h="95359">
                <a:tc vMerge="1">
                  <a:txBody>
                    <a:bodyPr/>
                    <a:lstStyle/>
                    <a:p>
                      <a:endParaRPr lang="es-CO"/>
                    </a:p>
                  </a:txBody>
                  <a:tcPr/>
                </a:tc>
                <a:tc>
                  <a:txBody>
                    <a:bodyPr/>
                    <a:lstStyle/>
                    <a:p>
                      <a:pPr marL="0" algn="l" defTabSz="914400" rtl="0" eaLnBrk="1" latinLnBrk="0" hangingPunct="1">
                        <a:lnSpc>
                          <a:spcPct val="107000"/>
                        </a:lnSpc>
                        <a:spcAft>
                          <a:spcPts val="800"/>
                        </a:spcAft>
                      </a:pPr>
                      <a:r>
                        <a:rPr lang="es-CO" sz="850" kern="1200" dirty="0">
                          <a:solidFill>
                            <a:srgbClr val="000000"/>
                          </a:solidFill>
                          <a:effectLst/>
                          <a:latin typeface="+mn-lt"/>
                          <a:ea typeface="Times New Roman" panose="02020603050405020304" pitchFamily="18" charset="0"/>
                          <a:cs typeface="Times New Roman" panose="02020603050405020304" pitchFamily="18" charset="0"/>
                        </a:rPr>
                        <a:t>2. Dificultad de los estudiantes para desenvolverse en la vida universitaria; La comunidad egresa con las herramientas que espontáneamente hallan logrado adquirir en su proceso formativo a lo largo de la carrera.</a:t>
                      </a:r>
                    </a:p>
                  </a:txBody>
                  <a:tcPr marL="44450" marR="44450" marT="0" marB="0" anchor="ctr">
                    <a:solidFill>
                      <a:srgbClr val="F1D7B5"/>
                    </a:solidFill>
                  </a:tcPr>
                </a:tc>
                <a:tc>
                  <a:txBody>
                    <a:bodyPr/>
                    <a:lstStyle/>
                    <a:p>
                      <a:pPr marL="0" algn="l" defTabSz="914400" rtl="0" eaLnBrk="1" latinLnBrk="0" hangingPunct="1">
                        <a:lnSpc>
                          <a:spcPct val="107000"/>
                        </a:lnSpc>
                        <a:spcAft>
                          <a:spcPts val="800"/>
                        </a:spcAft>
                      </a:pPr>
                      <a:r>
                        <a:rPr lang="es-CO" sz="850" kern="1200" dirty="0">
                          <a:solidFill>
                            <a:srgbClr val="000000"/>
                          </a:solidFill>
                          <a:effectLst/>
                          <a:latin typeface="+mn-lt"/>
                          <a:ea typeface="Times New Roman" panose="02020603050405020304" pitchFamily="18" charset="0"/>
                          <a:cs typeface="Times New Roman" panose="02020603050405020304" pitchFamily="18" charset="0"/>
                        </a:rPr>
                        <a:t>2.1. Desconocimiento de trámites y servicios, aprovechamiento de oportunidades y disfrute de derechos.</a:t>
                      </a:r>
                      <a:br>
                        <a:rPr lang="es-CO" sz="850" kern="1200" dirty="0">
                          <a:solidFill>
                            <a:srgbClr val="000000"/>
                          </a:solidFill>
                          <a:effectLst/>
                          <a:latin typeface="+mn-lt"/>
                          <a:ea typeface="Times New Roman" panose="02020603050405020304" pitchFamily="18" charset="0"/>
                          <a:cs typeface="Times New Roman" panose="02020603050405020304" pitchFamily="18" charset="0"/>
                        </a:rPr>
                      </a:br>
                      <a:r>
                        <a:rPr lang="es-CO" sz="850" kern="1200" dirty="0">
                          <a:solidFill>
                            <a:srgbClr val="000000"/>
                          </a:solidFill>
                          <a:effectLst/>
                          <a:latin typeface="+mn-lt"/>
                          <a:ea typeface="Times New Roman" panose="02020603050405020304" pitchFamily="18" charset="0"/>
                          <a:cs typeface="Times New Roman" panose="02020603050405020304" pitchFamily="18" charset="0"/>
                        </a:rPr>
                        <a:t>2.2. Temas que requieren profundidad para aportar en la adaptación del estudiantes no la alcanzan a tener y los  que requieren procesos de memoria no parecen quedar en la recordación de los estudiantes.</a:t>
                      </a:r>
                    </a:p>
                  </a:txBody>
                  <a:tcPr marL="44450" marR="44450" marT="0" marB="0" anchor="ctr">
                    <a:solidFill>
                      <a:srgbClr val="F1D7B5"/>
                    </a:solidFill>
                  </a:tcPr>
                </a:tc>
                <a:extLst>
                  <a:ext uri="{0D108BD9-81ED-4DB2-BD59-A6C34878D82A}">
                    <a16:rowId xmlns:a16="http://schemas.microsoft.com/office/drawing/2014/main" val="1081460228"/>
                  </a:ext>
                </a:extLst>
              </a:tr>
              <a:tr h="95359">
                <a:tc vMerge="1">
                  <a:txBody>
                    <a:bodyPr/>
                    <a:lstStyle/>
                    <a:p>
                      <a:endParaRPr lang="es-CO"/>
                    </a:p>
                  </a:txBody>
                  <a:tcPr/>
                </a:tc>
                <a:tc>
                  <a:txBody>
                    <a:bodyPr/>
                    <a:lstStyle/>
                    <a:p>
                      <a:pPr marL="0" algn="l" defTabSz="914400" rtl="0" eaLnBrk="1" latinLnBrk="0" hangingPunct="1">
                        <a:lnSpc>
                          <a:spcPct val="107000"/>
                        </a:lnSpc>
                        <a:spcAft>
                          <a:spcPts val="800"/>
                        </a:spcAft>
                      </a:pPr>
                      <a:r>
                        <a:rPr lang="es-CO" sz="850" kern="1200">
                          <a:solidFill>
                            <a:srgbClr val="000000"/>
                          </a:solidFill>
                          <a:effectLst/>
                          <a:latin typeface="+mn-lt"/>
                          <a:ea typeface="Times New Roman" panose="02020603050405020304" pitchFamily="18" charset="0"/>
                          <a:cs typeface="Times New Roman" panose="02020603050405020304" pitchFamily="18" charset="0"/>
                        </a:rPr>
                        <a:t>3. 2. NO logro de los objetivos y metas institucionales en materia de deporte Universitario. </a:t>
                      </a:r>
                    </a:p>
                  </a:txBody>
                  <a:tcPr marL="44450" marR="44450" marT="0" marB="0" anchor="ctr">
                    <a:solidFill>
                      <a:srgbClr val="F1D7B5"/>
                    </a:solidFill>
                  </a:tcPr>
                </a:tc>
                <a:tc>
                  <a:txBody>
                    <a:bodyPr/>
                    <a:lstStyle/>
                    <a:p>
                      <a:pPr marL="0" algn="l" defTabSz="914400" rtl="0" eaLnBrk="1" latinLnBrk="0" hangingPunct="1">
                        <a:lnSpc>
                          <a:spcPct val="107000"/>
                        </a:lnSpc>
                        <a:spcAft>
                          <a:spcPts val="800"/>
                        </a:spcAft>
                      </a:pPr>
                      <a:r>
                        <a:rPr lang="es-CO" sz="850" kern="1200" dirty="0">
                          <a:solidFill>
                            <a:srgbClr val="000000"/>
                          </a:solidFill>
                          <a:effectLst/>
                          <a:latin typeface="+mn-lt"/>
                          <a:ea typeface="Times New Roman" panose="02020603050405020304" pitchFamily="18" charset="0"/>
                          <a:cs typeface="Times New Roman" panose="02020603050405020304" pitchFamily="18" charset="0"/>
                        </a:rPr>
                        <a:t>1.1. Desmotivación del TH para realizar sus actividades laborales, dada la Inequidad entre los Tipos de contratación.</a:t>
                      </a:r>
                      <a:br>
                        <a:rPr lang="es-CO" sz="850" kern="1200" dirty="0">
                          <a:solidFill>
                            <a:srgbClr val="000000"/>
                          </a:solidFill>
                          <a:effectLst/>
                          <a:latin typeface="+mn-lt"/>
                          <a:ea typeface="Times New Roman" panose="02020603050405020304" pitchFamily="18" charset="0"/>
                          <a:cs typeface="Times New Roman" panose="02020603050405020304" pitchFamily="18" charset="0"/>
                        </a:rPr>
                      </a:br>
                      <a:r>
                        <a:rPr lang="es-CO" sz="850" kern="1200" dirty="0">
                          <a:solidFill>
                            <a:srgbClr val="000000"/>
                          </a:solidFill>
                          <a:effectLst/>
                          <a:latin typeface="+mn-lt"/>
                          <a:ea typeface="Times New Roman" panose="02020603050405020304" pitchFamily="18" charset="0"/>
                          <a:cs typeface="Times New Roman" panose="02020603050405020304" pitchFamily="18" charset="0"/>
                        </a:rPr>
                        <a:t>1.2. Bajo desarrollo deportivo de la UTP        </a:t>
                      </a:r>
                    </a:p>
                    <a:p>
                      <a:pPr marL="0" algn="l" defTabSz="914400" rtl="0" eaLnBrk="1" latinLnBrk="0" hangingPunct="1">
                        <a:lnSpc>
                          <a:spcPct val="107000"/>
                        </a:lnSpc>
                        <a:spcAft>
                          <a:spcPts val="800"/>
                        </a:spcAft>
                      </a:pPr>
                      <a:r>
                        <a:rPr lang="es-CO" sz="850" kern="1200" dirty="0">
                          <a:solidFill>
                            <a:srgbClr val="000000"/>
                          </a:solidFill>
                          <a:effectLst/>
                          <a:latin typeface="+mn-lt"/>
                          <a:ea typeface="Times New Roman" panose="02020603050405020304" pitchFamily="18" charset="0"/>
                          <a:cs typeface="Times New Roman" panose="02020603050405020304" pitchFamily="18" charset="0"/>
                        </a:rPr>
                        <a:t>1.3. Desarticulación entre la demanda y oferta de la UTP. </a:t>
                      </a:r>
                    </a:p>
                  </a:txBody>
                  <a:tcPr marL="44450" marR="44450" marT="0" marB="0" anchor="ctr">
                    <a:solidFill>
                      <a:srgbClr val="F1D7B5"/>
                    </a:solidFill>
                  </a:tcPr>
                </a:tc>
                <a:extLst>
                  <a:ext uri="{0D108BD9-81ED-4DB2-BD59-A6C34878D82A}">
                    <a16:rowId xmlns:a16="http://schemas.microsoft.com/office/drawing/2014/main" val="3382031205"/>
                  </a:ext>
                </a:extLst>
              </a:tr>
            </a:tbl>
          </a:graphicData>
        </a:graphic>
      </p:graphicFrame>
      <p:sp>
        <p:nvSpPr>
          <p:cNvPr id="10" name="Rectángulo 9"/>
          <p:cNvSpPr/>
          <p:nvPr/>
        </p:nvSpPr>
        <p:spPr>
          <a:xfrm rot="16200000">
            <a:off x="6696494" y="3121379"/>
            <a:ext cx="4428565" cy="215444"/>
          </a:xfrm>
          <a:prstGeom prst="rect">
            <a:avLst/>
          </a:prstGeom>
        </p:spPr>
        <p:txBody>
          <a:bodyPr wrap="square">
            <a:spAutoFit/>
          </a:bodyPr>
          <a:lstStyle/>
          <a:p>
            <a:r>
              <a:rPr lang="es-CO" sz="800" dirty="0" smtClean="0">
                <a:solidFill>
                  <a:schemeClr val="bg1">
                    <a:lumMod val="50000"/>
                  </a:schemeClr>
                </a:solidFill>
                <a:latin typeface="Arial Rounded MT Bold" panose="020F0704030504030204" pitchFamily="34" charset="0"/>
              </a:rPr>
              <a:t>44. </a:t>
            </a:r>
            <a:r>
              <a:rPr lang="es-CO" sz="800" dirty="0">
                <a:solidFill>
                  <a:schemeClr val="bg1">
                    <a:lumMod val="50000"/>
                  </a:schemeClr>
                </a:solidFill>
                <a:latin typeface="Arial Rounded MT Bold" panose="020F0704030504030204" pitchFamily="34" charset="0"/>
              </a:rPr>
              <a:t>Cultura, desarrollo humano y deporte universitario como estilo de vida UTP</a:t>
            </a:r>
          </a:p>
        </p:txBody>
      </p:sp>
    </p:spTree>
    <p:extLst>
      <p:ext uri="{BB962C8B-B14F-4D97-AF65-F5344CB8AC3E}">
        <p14:creationId xmlns:p14="http://schemas.microsoft.com/office/powerpoint/2010/main" val="33468094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06"/>
          <p:cNvGrpSpPr/>
          <p:nvPr/>
        </p:nvGrpSpPr>
        <p:grpSpPr>
          <a:xfrm>
            <a:off x="2191038" y="412377"/>
            <a:ext cx="6450938" cy="661471"/>
            <a:chOff x="4690885" y="1471730"/>
            <a:chExt cx="6531887" cy="1104489"/>
          </a:xfrm>
        </p:grpSpPr>
        <p:sp>
          <p:nvSpPr>
            <p:cNvPr id="8"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A26D16"/>
                </a:solidFill>
              </a:endParaRPr>
            </a:p>
          </p:txBody>
        </p:sp>
        <p:sp>
          <p:nvSpPr>
            <p:cNvPr id="9"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A26D16"/>
                  </a:solidFill>
                </a:rPr>
                <a:t>Descripción del proyecto</a:t>
              </a:r>
              <a:endParaRPr lang="es-CO" sz="2800" b="1" dirty="0">
                <a:solidFill>
                  <a:srgbClr val="A26D16"/>
                </a:solidFill>
              </a:endParaRPr>
            </a:p>
          </p:txBody>
        </p:sp>
      </p:grpSp>
      <p:graphicFrame>
        <p:nvGraphicFramePr>
          <p:cNvPr id="14" name="3 Diagrama"/>
          <p:cNvGraphicFramePr/>
          <p:nvPr>
            <p:extLst>
              <p:ext uri="{D42A27DB-BD31-4B8C-83A1-F6EECF244321}">
                <p14:modId xmlns:p14="http://schemas.microsoft.com/office/powerpoint/2010/main" val="505974426"/>
              </p:ext>
            </p:extLst>
          </p:nvPr>
        </p:nvGraphicFramePr>
        <p:xfrm>
          <a:off x="3983492" y="1522853"/>
          <a:ext cx="4677038" cy="44447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ángulo 1"/>
          <p:cNvSpPr/>
          <p:nvPr/>
        </p:nvSpPr>
        <p:spPr>
          <a:xfrm>
            <a:off x="93096" y="1689676"/>
            <a:ext cx="3729318" cy="4708981"/>
          </a:xfrm>
          <a:prstGeom prst="rect">
            <a:avLst/>
          </a:prstGeom>
        </p:spPr>
        <p:txBody>
          <a:bodyPr wrap="square">
            <a:spAutoFit/>
          </a:bodyPr>
          <a:lstStyle/>
          <a:p>
            <a:pPr algn="just"/>
            <a:r>
              <a:rPr lang="es-CO" sz="1200" dirty="0"/>
              <a:t>Consiste en el Fortalecimiento de las dimensiones de la formación integral  de la Comunidad Universitaria, a través del desarrollo humano, el deporte y la cultura,  durante su permanencia en esta comunidad y aún después de que egrese exitosamente ya con el rol de egresado, jubilado y/o comunidad externa, desde una perspectiva holística; generando acciones positivas que permitan resaltar e integrar a la cultura institucional las expresiones  de la comunidad, reconocimiento y apoyando a grupos poblacionales con necesidades educativas especiales y promoviendo sus talentos, habilidades y destrezas. El desarrollo de las actividades deportivas en todos sus componentes (formativo, recreativo, competitivo, club deportivo, escenarios deportivos y actividad física saludable), se hace fundamental para lograr este propósito por medio de la dinámica y ejecución continua de los planes operativos que estos componentes desarrollan para todos los nichos poblacionales. Igualmente, estos componentes requieren de espacios que si bien, han venido creciendo en esta última administración de 16 a 35 escenarios deportivos, requieren de adecuaciones, dotaciones, mantenimiento de todos los espacios deportivos que permitan su desarrollo y óptima utilización por parte de los usuarios.  </a:t>
            </a:r>
          </a:p>
        </p:txBody>
      </p:sp>
      <p:sp>
        <p:nvSpPr>
          <p:cNvPr id="10" name="Rectángulo 9"/>
          <p:cNvSpPr/>
          <p:nvPr/>
        </p:nvSpPr>
        <p:spPr>
          <a:xfrm rot="16200000">
            <a:off x="6696494" y="3121379"/>
            <a:ext cx="4428565" cy="215444"/>
          </a:xfrm>
          <a:prstGeom prst="rect">
            <a:avLst/>
          </a:prstGeom>
        </p:spPr>
        <p:txBody>
          <a:bodyPr wrap="square">
            <a:spAutoFit/>
          </a:bodyPr>
          <a:lstStyle/>
          <a:p>
            <a:r>
              <a:rPr lang="es-CO" sz="800" dirty="0" smtClean="0">
                <a:solidFill>
                  <a:schemeClr val="bg1">
                    <a:lumMod val="50000"/>
                  </a:schemeClr>
                </a:solidFill>
                <a:latin typeface="Arial Rounded MT Bold" panose="020F0704030504030204" pitchFamily="34" charset="0"/>
              </a:rPr>
              <a:t>44. </a:t>
            </a:r>
            <a:r>
              <a:rPr lang="es-CO" sz="800" dirty="0">
                <a:solidFill>
                  <a:schemeClr val="bg1">
                    <a:lumMod val="50000"/>
                  </a:schemeClr>
                </a:solidFill>
                <a:latin typeface="Arial Rounded MT Bold" panose="020F0704030504030204" pitchFamily="34" charset="0"/>
              </a:rPr>
              <a:t>Cultura, desarrollo humano y deporte universitario como estilo de vida UTP</a:t>
            </a:r>
          </a:p>
        </p:txBody>
      </p:sp>
    </p:spTree>
    <p:extLst>
      <p:ext uri="{BB962C8B-B14F-4D97-AF65-F5344CB8AC3E}">
        <p14:creationId xmlns:p14="http://schemas.microsoft.com/office/powerpoint/2010/main" val="42891457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06"/>
          <p:cNvGrpSpPr/>
          <p:nvPr/>
        </p:nvGrpSpPr>
        <p:grpSpPr>
          <a:xfrm>
            <a:off x="2191038" y="412377"/>
            <a:ext cx="6450938" cy="661471"/>
            <a:chOff x="4690885" y="1471730"/>
            <a:chExt cx="6531887" cy="1104489"/>
          </a:xfrm>
        </p:grpSpPr>
        <p:sp>
          <p:nvSpPr>
            <p:cNvPr id="6"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A26D16"/>
                </a:solidFill>
              </a:endParaRPr>
            </a:p>
          </p:txBody>
        </p:sp>
        <p:sp>
          <p:nvSpPr>
            <p:cNvPr id="10"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A26D16"/>
                  </a:solidFill>
                </a:rPr>
                <a:t>Objetivos del proyecto</a:t>
              </a:r>
              <a:endParaRPr lang="es-CO" sz="2800" b="1" dirty="0">
                <a:solidFill>
                  <a:srgbClr val="A26D16"/>
                </a:solidFill>
              </a:endParaRPr>
            </a:p>
          </p:txBody>
        </p:sp>
      </p:grpSp>
      <p:sp>
        <p:nvSpPr>
          <p:cNvPr id="12" name="TextBox 12"/>
          <p:cNvSpPr txBox="1">
            <a:spLocks/>
          </p:cNvSpPr>
          <p:nvPr/>
        </p:nvSpPr>
        <p:spPr>
          <a:xfrm>
            <a:off x="198343" y="1370635"/>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rgbClr val="A26D16"/>
                </a:solidFill>
              </a:rPr>
              <a:t>General</a:t>
            </a:r>
            <a:endParaRPr lang="es-CO" dirty="0">
              <a:solidFill>
                <a:srgbClr val="A26D16"/>
              </a:solidFill>
            </a:endParaRPr>
          </a:p>
        </p:txBody>
      </p:sp>
      <p:sp>
        <p:nvSpPr>
          <p:cNvPr id="13" name="TextBox 12"/>
          <p:cNvSpPr txBox="1">
            <a:spLocks/>
          </p:cNvSpPr>
          <p:nvPr/>
        </p:nvSpPr>
        <p:spPr>
          <a:xfrm>
            <a:off x="198343" y="3184134"/>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rgbClr val="A26D16"/>
                </a:solidFill>
              </a:rPr>
              <a:t>Específicos</a:t>
            </a:r>
            <a:endParaRPr lang="es-CO" dirty="0">
              <a:solidFill>
                <a:srgbClr val="A26D16"/>
              </a:solidFill>
            </a:endParaRPr>
          </a:p>
        </p:txBody>
      </p:sp>
      <p:sp>
        <p:nvSpPr>
          <p:cNvPr id="2" name="Rectángulo 1"/>
          <p:cNvSpPr/>
          <p:nvPr/>
        </p:nvSpPr>
        <p:spPr>
          <a:xfrm>
            <a:off x="198343" y="1901442"/>
            <a:ext cx="7583022" cy="1077218"/>
          </a:xfrm>
          <a:prstGeom prst="rect">
            <a:avLst/>
          </a:prstGeom>
        </p:spPr>
        <p:txBody>
          <a:bodyPr wrap="square">
            <a:spAutoFit/>
          </a:bodyPr>
          <a:lstStyle/>
          <a:p>
            <a:pPr algn="just"/>
            <a:r>
              <a:rPr lang="es-CO" sz="1600" dirty="0"/>
              <a:t>Consolidar un modelo de deporte, cultura y desarrollo humano Universitario construido con la participación de todos los grupos sociales y de interés del deporte UTP (nivel directivo y operativo), conforme a la normatividad   nacional, el objetivo visional de la Universidad y las tendencias y necesidades del deporte y la cultura UTP.  </a:t>
            </a:r>
          </a:p>
        </p:txBody>
      </p:sp>
      <p:sp>
        <p:nvSpPr>
          <p:cNvPr id="3" name="Rectángulo 2"/>
          <p:cNvSpPr/>
          <p:nvPr/>
        </p:nvSpPr>
        <p:spPr>
          <a:xfrm>
            <a:off x="198343" y="3838965"/>
            <a:ext cx="7475445" cy="2308324"/>
          </a:xfrm>
          <a:prstGeom prst="rect">
            <a:avLst/>
          </a:prstGeom>
        </p:spPr>
        <p:txBody>
          <a:bodyPr wrap="square">
            <a:spAutoFit/>
          </a:bodyPr>
          <a:lstStyle/>
          <a:p>
            <a:pPr marL="285750" lvl="0" indent="-285750" algn="just">
              <a:buFont typeface="Wingdings" panose="05000000000000000000" pitchFamily="2" charset="2"/>
              <a:buChar char="Ø"/>
            </a:pPr>
            <a:r>
              <a:rPr lang="es-CO" dirty="0"/>
              <a:t>Implementar una estrategia de masificación cultural y artística para la Comunidad Universitaria.</a:t>
            </a:r>
          </a:p>
          <a:p>
            <a:r>
              <a:rPr lang="es-CO" dirty="0"/>
              <a:t> </a:t>
            </a:r>
          </a:p>
          <a:p>
            <a:pPr marL="285750" lvl="0" indent="-285750">
              <a:buFont typeface="Wingdings" panose="05000000000000000000" pitchFamily="2" charset="2"/>
              <a:buChar char="Ø"/>
            </a:pPr>
            <a:r>
              <a:rPr lang="es-CO" dirty="0"/>
              <a:t>Transversalizar la Estrategia de Formación para el Desarrollo Humano en la Comunidad Universitaria.</a:t>
            </a:r>
          </a:p>
          <a:p>
            <a:r>
              <a:rPr lang="es-CO" dirty="0"/>
              <a:t> </a:t>
            </a:r>
          </a:p>
          <a:p>
            <a:pPr marL="285750" lvl="0" indent="-285750" algn="just">
              <a:buFont typeface="Wingdings" panose="05000000000000000000" pitchFamily="2" charset="2"/>
              <a:buChar char="Ø"/>
            </a:pPr>
            <a:r>
              <a:rPr lang="es-CO" dirty="0"/>
              <a:t>Implementar un modelo consolidado y validado de Deporte Universitario, con todos los actores sociales de la Universidad implicados con el sector.</a:t>
            </a:r>
          </a:p>
        </p:txBody>
      </p:sp>
      <p:sp>
        <p:nvSpPr>
          <p:cNvPr id="11" name="Rectángulo 10"/>
          <p:cNvSpPr/>
          <p:nvPr/>
        </p:nvSpPr>
        <p:spPr>
          <a:xfrm rot="16200000">
            <a:off x="6696494" y="3121379"/>
            <a:ext cx="4428565" cy="215444"/>
          </a:xfrm>
          <a:prstGeom prst="rect">
            <a:avLst/>
          </a:prstGeom>
        </p:spPr>
        <p:txBody>
          <a:bodyPr wrap="square">
            <a:spAutoFit/>
          </a:bodyPr>
          <a:lstStyle/>
          <a:p>
            <a:r>
              <a:rPr lang="es-CO" sz="800" dirty="0" smtClean="0">
                <a:solidFill>
                  <a:schemeClr val="bg1">
                    <a:lumMod val="50000"/>
                  </a:schemeClr>
                </a:solidFill>
                <a:latin typeface="Arial Rounded MT Bold" panose="020F0704030504030204" pitchFamily="34" charset="0"/>
              </a:rPr>
              <a:t>44. </a:t>
            </a:r>
            <a:r>
              <a:rPr lang="es-CO" sz="800" dirty="0">
                <a:solidFill>
                  <a:schemeClr val="bg1">
                    <a:lumMod val="50000"/>
                  </a:schemeClr>
                </a:solidFill>
                <a:latin typeface="Arial Rounded MT Bold" panose="020F0704030504030204" pitchFamily="34" charset="0"/>
              </a:rPr>
              <a:t>Cultura, desarrollo humano y deporte universitario como estilo de vida UTP</a:t>
            </a:r>
          </a:p>
        </p:txBody>
      </p:sp>
    </p:spTree>
    <p:extLst>
      <p:ext uri="{BB962C8B-B14F-4D97-AF65-F5344CB8AC3E}">
        <p14:creationId xmlns:p14="http://schemas.microsoft.com/office/powerpoint/2010/main" val="3735099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06"/>
          <p:cNvGrpSpPr/>
          <p:nvPr/>
        </p:nvGrpSpPr>
        <p:grpSpPr>
          <a:xfrm>
            <a:off x="2191038" y="412377"/>
            <a:ext cx="6450938" cy="661471"/>
            <a:chOff x="4690885" y="1471730"/>
            <a:chExt cx="6531887" cy="1104489"/>
          </a:xfrm>
        </p:grpSpPr>
        <p:sp>
          <p:nvSpPr>
            <p:cNvPr id="6"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A26D16"/>
                </a:solidFill>
              </a:endParaRPr>
            </a:p>
          </p:txBody>
        </p:sp>
        <p:sp>
          <p:nvSpPr>
            <p:cNvPr id="10"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A26D16"/>
                  </a:solidFill>
                </a:rPr>
                <a:t>Planes operativos</a:t>
              </a:r>
              <a:endParaRPr lang="es-CO" sz="2800" b="1" dirty="0">
                <a:solidFill>
                  <a:srgbClr val="A26D16"/>
                </a:solidFill>
              </a:endParaRPr>
            </a:p>
          </p:txBody>
        </p:sp>
      </p:grpSp>
      <p:graphicFrame>
        <p:nvGraphicFramePr>
          <p:cNvPr id="12" name="Tabla 11"/>
          <p:cNvGraphicFramePr>
            <a:graphicFrameLocks noGrp="1"/>
          </p:cNvGraphicFramePr>
          <p:nvPr>
            <p:extLst>
              <p:ext uri="{D42A27DB-BD31-4B8C-83A1-F6EECF244321}">
                <p14:modId xmlns:p14="http://schemas.microsoft.com/office/powerpoint/2010/main" val="1770339998"/>
              </p:ext>
            </p:extLst>
          </p:nvPr>
        </p:nvGraphicFramePr>
        <p:xfrm>
          <a:off x="151681" y="1297510"/>
          <a:ext cx="7674508" cy="5022724"/>
        </p:xfrm>
        <a:graphic>
          <a:graphicData uri="http://schemas.openxmlformats.org/drawingml/2006/table">
            <a:tbl>
              <a:tblPr firstRow="1" firstCol="1" bandRow="1">
                <a:tableStyleId>{5940675A-B579-460E-94D1-54222C63F5DA}</a:tableStyleId>
              </a:tblPr>
              <a:tblGrid>
                <a:gridCol w="2501872">
                  <a:extLst>
                    <a:ext uri="{9D8B030D-6E8A-4147-A177-3AD203B41FA5}">
                      <a16:colId xmlns:a16="http://schemas.microsoft.com/office/drawing/2014/main" val="622973615"/>
                    </a:ext>
                  </a:extLst>
                </a:gridCol>
                <a:gridCol w="5172636">
                  <a:extLst>
                    <a:ext uri="{9D8B030D-6E8A-4147-A177-3AD203B41FA5}">
                      <a16:colId xmlns:a16="http://schemas.microsoft.com/office/drawing/2014/main" val="2008709917"/>
                    </a:ext>
                  </a:extLst>
                </a:gridCol>
              </a:tblGrid>
              <a:tr h="205241">
                <a:tc>
                  <a:txBody>
                    <a:bodyPr/>
                    <a:lstStyle/>
                    <a:p>
                      <a:pPr algn="ctr">
                        <a:lnSpc>
                          <a:spcPct val="107000"/>
                        </a:lnSpc>
                        <a:spcAft>
                          <a:spcPts val="0"/>
                        </a:spcAft>
                      </a:pPr>
                      <a:r>
                        <a:rPr lang="es-CO" sz="2000" b="1" dirty="0" smtClean="0">
                          <a:solidFill>
                            <a:schemeClr val="tx1"/>
                          </a:solidFill>
                          <a:effectLst/>
                        </a:rPr>
                        <a:t>Plan operativo</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gn="ctr">
                        <a:lnSpc>
                          <a:spcPct val="107000"/>
                        </a:lnSpc>
                        <a:spcAft>
                          <a:spcPts val="0"/>
                        </a:spcAft>
                      </a:pPr>
                      <a:r>
                        <a:rPr lang="es-CO" sz="2000" b="1" dirty="0" smtClean="0">
                          <a:solidFill>
                            <a:schemeClr val="tx1"/>
                          </a:solidFill>
                          <a:effectLst/>
                        </a:rPr>
                        <a:t>Acciones</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extLst>
                  <a:ext uri="{0D108BD9-81ED-4DB2-BD59-A6C34878D82A}">
                    <a16:rowId xmlns:a16="http://schemas.microsoft.com/office/drawing/2014/main" val="3686363448"/>
                  </a:ext>
                </a:extLst>
              </a:tr>
              <a:tr h="485289">
                <a:tc>
                  <a:txBody>
                    <a:bodyPr/>
                    <a:lstStyle/>
                    <a:p>
                      <a:pPr algn="ctr">
                        <a:lnSpc>
                          <a:spcPct val="107000"/>
                        </a:lnSpc>
                        <a:spcAft>
                          <a:spcPts val="0"/>
                        </a:spcAft>
                      </a:pPr>
                      <a:r>
                        <a:rPr lang="es-CO" sz="1800" b="1" kern="1200" dirty="0" smtClean="0">
                          <a:solidFill>
                            <a:schemeClr val="tx1"/>
                          </a:solidFill>
                          <a:effectLst/>
                          <a:latin typeface="+mn-lt"/>
                          <a:ea typeface="+mn-ea"/>
                          <a:cs typeface="+mn-cs"/>
                        </a:rPr>
                        <a:t>Prácticas culturales de la comunidad universitaria, como habito y estilo de vida</a:t>
                      </a:r>
                      <a:endParaRPr lang="es-CO" sz="105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CO" sz="1600" kern="1200" dirty="0" smtClean="0">
                          <a:solidFill>
                            <a:schemeClr val="tx1"/>
                          </a:solidFill>
                          <a:effectLst/>
                          <a:latin typeface="+mn-lt"/>
                          <a:ea typeface="+mn-ea"/>
                          <a:cs typeface="+mn-cs"/>
                        </a:rPr>
                        <a:t>Formación Cultural: Capacitar a los miembros de la comunidad que participen de los cursos artísticos y culturales en las diferentes manifestaciones culturales. Grupos Representativos: Preparar a los integrantes de cada grupo representativo con niveles altos para participar en los diferentes eventos, festivales y concursos. Programación Cultural Permanente: Ofrecer una diversa programación cultural a la comunidad. Difusión Cultural. Actividades artísticas y culturales Docentes y Administrativos y Jubilados.</a:t>
                      </a:r>
                      <a:endParaRPr lang="es-CO" sz="200" dirty="0">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F1D7B5"/>
                    </a:solidFill>
                  </a:tcPr>
                </a:tc>
                <a:extLst>
                  <a:ext uri="{0D108BD9-81ED-4DB2-BD59-A6C34878D82A}">
                    <a16:rowId xmlns:a16="http://schemas.microsoft.com/office/drawing/2014/main" val="3877856177"/>
                  </a:ext>
                </a:extLst>
              </a:tr>
              <a:tr h="485289">
                <a:tc>
                  <a:txBody>
                    <a:bodyPr/>
                    <a:lstStyle/>
                    <a:p>
                      <a:pPr algn="ctr">
                        <a:lnSpc>
                          <a:spcPct val="107000"/>
                        </a:lnSpc>
                        <a:spcAft>
                          <a:spcPts val="0"/>
                        </a:spcAft>
                      </a:pPr>
                      <a:r>
                        <a:rPr lang="es-CO" sz="1800" b="1" kern="1200" dirty="0" smtClean="0">
                          <a:solidFill>
                            <a:schemeClr val="tx1"/>
                          </a:solidFill>
                          <a:effectLst/>
                          <a:latin typeface="+mn-lt"/>
                          <a:ea typeface="+mn-ea"/>
                          <a:cs typeface="+mn-cs"/>
                        </a:rPr>
                        <a:t>Desarrollo Humano</a:t>
                      </a:r>
                      <a:endParaRPr lang="es-CO" sz="105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CO" sz="1600" kern="1200" dirty="0" smtClean="0">
                          <a:solidFill>
                            <a:schemeClr val="tx1"/>
                          </a:solidFill>
                          <a:effectLst/>
                          <a:latin typeface="+mn-lt"/>
                          <a:ea typeface="+mn-ea"/>
                          <a:cs typeface="+mn-cs"/>
                        </a:rPr>
                        <a:t>Adaptación a la Vida Universitaria. Fundamentación y Desarrollo de Competencias Blandas. Preparación para el Egreso.	</a:t>
                      </a:r>
                      <a:endParaRPr lang="es-CO" sz="1600" kern="1200" dirty="0">
                        <a:solidFill>
                          <a:schemeClr val="tx1"/>
                        </a:solidFill>
                        <a:effectLst/>
                        <a:latin typeface="+mn-lt"/>
                        <a:ea typeface="+mn-ea"/>
                        <a:cs typeface="+mn-cs"/>
                      </a:endParaRPr>
                    </a:p>
                  </a:txBody>
                  <a:tcPr marL="32592" marR="32592" marT="0" marB="0" anchor="ctr">
                    <a:solidFill>
                      <a:srgbClr val="F1D7B5"/>
                    </a:solidFill>
                  </a:tcPr>
                </a:tc>
                <a:extLst>
                  <a:ext uri="{0D108BD9-81ED-4DB2-BD59-A6C34878D82A}">
                    <a16:rowId xmlns:a16="http://schemas.microsoft.com/office/drawing/2014/main" val="1328219999"/>
                  </a:ext>
                </a:extLst>
              </a:tr>
              <a:tr h="485289">
                <a:tc>
                  <a:txBody>
                    <a:bodyPr/>
                    <a:lstStyle/>
                    <a:p>
                      <a:pPr algn="ctr">
                        <a:lnSpc>
                          <a:spcPct val="107000"/>
                        </a:lnSpc>
                        <a:spcAft>
                          <a:spcPts val="0"/>
                        </a:spcAft>
                      </a:pPr>
                      <a:r>
                        <a:rPr lang="es-CO" sz="1800" b="1" kern="1200" dirty="0" smtClean="0">
                          <a:solidFill>
                            <a:schemeClr val="tx1"/>
                          </a:solidFill>
                          <a:effectLst/>
                          <a:latin typeface="+mn-lt"/>
                          <a:ea typeface="+mn-ea"/>
                          <a:cs typeface="+mn-cs"/>
                        </a:rPr>
                        <a:t>El deporte Universitario, como estilo de vida UTP</a:t>
                      </a:r>
                      <a:endParaRPr lang="es-CO" sz="105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CO" sz="1600" kern="1200" dirty="0" smtClean="0">
                          <a:solidFill>
                            <a:schemeClr val="tx1"/>
                          </a:solidFill>
                          <a:effectLst/>
                          <a:latin typeface="+mn-lt"/>
                          <a:ea typeface="+mn-ea"/>
                          <a:cs typeface="+mn-cs"/>
                        </a:rPr>
                        <a:t>Desarrollo del deporte formativo I y II. Desarrollo del deporte competitivo. Desarrollo del deporte Recreativo. Implementación de Actividad física saludable para todos. Consolidación y fortalecimiento del club deportivo UTP. Administración permanente y fortalecimiento de los escenarios deportivos.</a:t>
                      </a:r>
                      <a:endParaRPr lang="es-CO" sz="1600" kern="1200" dirty="0">
                        <a:solidFill>
                          <a:schemeClr val="tx1"/>
                        </a:solidFill>
                        <a:effectLst/>
                        <a:latin typeface="+mn-lt"/>
                        <a:ea typeface="+mn-ea"/>
                        <a:cs typeface="+mn-cs"/>
                      </a:endParaRPr>
                    </a:p>
                  </a:txBody>
                  <a:tcPr marL="32592" marR="32592" marT="0" marB="0" anchor="ctr">
                    <a:solidFill>
                      <a:srgbClr val="F1D7B5"/>
                    </a:solidFill>
                  </a:tcPr>
                </a:tc>
                <a:extLst>
                  <a:ext uri="{0D108BD9-81ED-4DB2-BD59-A6C34878D82A}">
                    <a16:rowId xmlns:a16="http://schemas.microsoft.com/office/drawing/2014/main" val="1711865112"/>
                  </a:ext>
                </a:extLst>
              </a:tr>
            </a:tbl>
          </a:graphicData>
        </a:graphic>
      </p:graphicFrame>
      <p:sp>
        <p:nvSpPr>
          <p:cNvPr id="8" name="Rectángulo 7"/>
          <p:cNvSpPr/>
          <p:nvPr/>
        </p:nvSpPr>
        <p:spPr>
          <a:xfrm rot="16200000">
            <a:off x="6696494" y="3121379"/>
            <a:ext cx="4428565" cy="215444"/>
          </a:xfrm>
          <a:prstGeom prst="rect">
            <a:avLst/>
          </a:prstGeom>
        </p:spPr>
        <p:txBody>
          <a:bodyPr wrap="square">
            <a:spAutoFit/>
          </a:bodyPr>
          <a:lstStyle/>
          <a:p>
            <a:r>
              <a:rPr lang="es-CO" sz="800" dirty="0" smtClean="0">
                <a:solidFill>
                  <a:schemeClr val="bg1">
                    <a:lumMod val="50000"/>
                  </a:schemeClr>
                </a:solidFill>
                <a:latin typeface="Arial Rounded MT Bold" panose="020F0704030504030204" pitchFamily="34" charset="0"/>
              </a:rPr>
              <a:t>44. </a:t>
            </a:r>
            <a:r>
              <a:rPr lang="es-CO" sz="800" dirty="0">
                <a:solidFill>
                  <a:schemeClr val="bg1">
                    <a:lumMod val="50000"/>
                  </a:schemeClr>
                </a:solidFill>
                <a:latin typeface="Arial Rounded MT Bold" panose="020F0704030504030204" pitchFamily="34" charset="0"/>
              </a:rPr>
              <a:t>Cultura, desarrollo humano y deporte universitario como estilo de vida UTP</a:t>
            </a:r>
          </a:p>
        </p:txBody>
      </p:sp>
    </p:spTree>
    <p:extLst>
      <p:ext uri="{BB962C8B-B14F-4D97-AF65-F5344CB8AC3E}">
        <p14:creationId xmlns:p14="http://schemas.microsoft.com/office/powerpoint/2010/main" val="4264764800"/>
      </p:ext>
    </p:extLst>
  </p:cSld>
  <p:clrMapOvr>
    <a:masterClrMapping/>
  </p:clrMapOvr>
</p:sld>
</file>

<file path=ppt/theme/theme1.xml><?xml version="1.0" encoding="utf-8"?>
<a:theme xmlns:a="http://schemas.openxmlformats.org/drawingml/2006/main" name="Tema de Office">
  <a:themeElements>
    <a:clrScheme name="Roj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 Presentaciones" id="{DEBE8DB2-F645-45A6-9D9A-FECF618B095A}" vid="{89755DBF-F4C9-4372-9FFF-6D7F6A005EF8}"/>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4172</TotalTime>
  <Words>1903</Words>
  <Application>Microsoft Office PowerPoint</Application>
  <PresentationFormat>Presentación en pantalla (4:3)</PresentationFormat>
  <Paragraphs>89</Paragraphs>
  <Slides>7</Slides>
  <Notes>1</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7</vt:i4>
      </vt:variant>
    </vt:vector>
  </HeadingPairs>
  <TitlesOfParts>
    <vt:vector size="16" baseType="lpstr">
      <vt:lpstr>Arial</vt:lpstr>
      <vt:lpstr>Arial Narrow</vt:lpstr>
      <vt:lpstr>Arial Rounded MT Bold</vt:lpstr>
      <vt:lpstr>Calibri</vt:lpstr>
      <vt:lpstr>Calibri Light</vt:lpstr>
      <vt:lpstr>Khmer UI</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UTP</dc:creator>
  <cp:lastModifiedBy>julian andrés valencia quintero</cp:lastModifiedBy>
  <cp:revision>588</cp:revision>
  <cp:lastPrinted>2017-05-16T14:27:28Z</cp:lastPrinted>
  <dcterms:created xsi:type="dcterms:W3CDTF">2017-03-06T22:18:18Z</dcterms:created>
  <dcterms:modified xsi:type="dcterms:W3CDTF">2024-03-20T15:53:07Z</dcterms:modified>
</cp:coreProperties>
</file>