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Departamento de humanidades de la facultad de bellas artes, Vicerrectoría Académica, Equipo PEI y Facultades.</a:t>
          </a:r>
          <a:endParaRPr lang="es-CO" sz="7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En este proyecto se van a ver beneficiados directamente los estudiantes de pregrado de la Universidad Tecnológica de Pereira, e indirectamente los empresarios y sociedad.</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Secretaria de Deportes y Recreación de Pereira, Alcandía de Pereira, Gobernación de Risaralda y el MEN, Secretaria de Cultura</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73131"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0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89155">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552" y="736643"/>
          <a:ext cx="2429770" cy="701098"/>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4086" y="757177"/>
        <a:ext cx="2388702" cy="660030"/>
      </dsp:txXfrm>
    </dsp:sp>
    <dsp:sp modelId="{107B593D-2B7E-47A1-B237-2D44EE17772E}">
      <dsp:nvSpPr>
        <dsp:cNvPr id="0" name=""/>
        <dsp:cNvSpPr/>
      </dsp:nvSpPr>
      <dsp:spPr>
        <a:xfrm>
          <a:off x="246529" y="1437742"/>
          <a:ext cx="252265" cy="487456"/>
        </a:xfrm>
        <a:custGeom>
          <a:avLst/>
          <a:gdLst/>
          <a:ahLst/>
          <a:cxnLst/>
          <a:rect l="0" t="0" r="0" b="0"/>
          <a:pathLst>
            <a:path>
              <a:moveTo>
                <a:pt x="0" y="0"/>
              </a:moveTo>
              <a:lnTo>
                <a:pt x="0" y="487456"/>
              </a:lnTo>
              <a:lnTo>
                <a:pt x="252265" y="487456"/>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8794" y="1668838"/>
          <a:ext cx="4147263" cy="512720"/>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Departamento de humanidades de la facultad de bellas artes, Vicerrectoría Académica, Equipo PEI y Facultades.</a:t>
          </a:r>
          <a:endParaRPr lang="es-CO" sz="700" b="0" kern="1200" dirty="0">
            <a:solidFill>
              <a:schemeClr val="tx2">
                <a:lumMod val="50000"/>
              </a:schemeClr>
            </a:solidFill>
            <a:latin typeface="+mn-lt"/>
            <a:cs typeface="Khmer UI" panose="020B0502040204020203" pitchFamily="34" charset="0"/>
          </a:endParaRPr>
        </a:p>
      </dsp:txBody>
      <dsp:txXfrm>
        <a:off x="513811" y="1683855"/>
        <a:ext cx="4117229" cy="482686"/>
      </dsp:txXfrm>
    </dsp:sp>
    <dsp:sp modelId="{94DEC999-591D-4E68-9D00-6890F125307D}">
      <dsp:nvSpPr>
        <dsp:cNvPr id="0" name=""/>
        <dsp:cNvSpPr/>
      </dsp:nvSpPr>
      <dsp:spPr>
        <a:xfrm>
          <a:off x="246529" y="1437742"/>
          <a:ext cx="242977" cy="1166635"/>
        </a:xfrm>
        <a:custGeom>
          <a:avLst/>
          <a:gdLst/>
          <a:ahLst/>
          <a:cxnLst/>
          <a:rect l="0" t="0" r="0" b="0"/>
          <a:pathLst>
            <a:path>
              <a:moveTo>
                <a:pt x="0" y="0"/>
              </a:moveTo>
              <a:lnTo>
                <a:pt x="0" y="1166635"/>
              </a:lnTo>
              <a:lnTo>
                <a:pt x="242977" y="1166635"/>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89506" y="2356834"/>
          <a:ext cx="4169205" cy="49508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Secretaria de Deportes y Recreación de Pereira, Alcandía de Pereira, Gobernación de Risaralda y el MEN, Secretaria de Cultura</a:t>
          </a:r>
          <a:endParaRPr lang="es-ES" sz="100" b="0" kern="1200" dirty="0">
            <a:solidFill>
              <a:schemeClr val="tx2">
                <a:lumMod val="50000"/>
              </a:schemeClr>
            </a:solidFill>
            <a:latin typeface="+mn-lt"/>
            <a:cs typeface="Khmer UI" panose="020B0502040204020203" pitchFamily="34" charset="0"/>
          </a:endParaRPr>
        </a:p>
      </dsp:txBody>
      <dsp:txXfrm>
        <a:off x="504007" y="2371335"/>
        <a:ext cx="4140203" cy="466086"/>
      </dsp:txXfrm>
    </dsp:sp>
    <dsp:sp modelId="{983EE482-34B4-4DDE-A5BB-56DAF2F5E8D4}">
      <dsp:nvSpPr>
        <dsp:cNvPr id="0" name=""/>
        <dsp:cNvSpPr/>
      </dsp:nvSpPr>
      <dsp:spPr>
        <a:xfrm>
          <a:off x="246529" y="1437742"/>
          <a:ext cx="242977" cy="1901986"/>
        </a:xfrm>
        <a:custGeom>
          <a:avLst/>
          <a:gdLst/>
          <a:ahLst/>
          <a:cxnLst/>
          <a:rect l="0" t="0" r="0" b="0"/>
          <a:pathLst>
            <a:path>
              <a:moveTo>
                <a:pt x="0" y="0"/>
              </a:moveTo>
              <a:lnTo>
                <a:pt x="0" y="1901986"/>
              </a:lnTo>
              <a:lnTo>
                <a:pt x="242977" y="1901986"/>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89506" y="3027197"/>
          <a:ext cx="4183979" cy="625064"/>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En este proyecto se van a ver beneficiados directamente los estudiantes de pregrado de la Universidad Tecnológica de Pereira, e indirectamente los empresarios y sociedad.</a:t>
          </a:r>
          <a:endParaRPr lang="es-CO" sz="700" b="0" kern="1200" dirty="0">
            <a:latin typeface="+mn-lt"/>
          </a:endParaRPr>
        </a:p>
      </dsp:txBody>
      <dsp:txXfrm>
        <a:off x="507813" y="3045504"/>
        <a:ext cx="4147365" cy="5884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20/03/2024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20/03/2024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48240" y="3886745"/>
            <a:ext cx="3756208" cy="974246"/>
            <a:chOff x="3812494" y="1454131"/>
            <a:chExt cx="7410278" cy="1122089"/>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598632"/>
              <a:ext cx="5736374" cy="884409"/>
            </a:xfrm>
            <a:prstGeom prst="rect">
              <a:avLst/>
            </a:prstGeom>
            <a:noFill/>
          </p:spPr>
          <p:txBody>
            <a:bodyPr wrap="square" rtlCol="0" anchor="ctr">
              <a:spAutoFit/>
            </a:bodyPr>
            <a:lstStyle/>
            <a:p>
              <a:r>
                <a:rPr lang="es-CO" b="1" dirty="0"/>
                <a:t>Proyecto</a:t>
              </a:r>
            </a:p>
            <a:p>
              <a:r>
                <a:rPr lang="es-CO" dirty="0" smtClean="0"/>
                <a:t>Créditos de formación vivencial</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45</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1" name="Imagen 10"/>
          <p:cNvPicPr/>
          <p:nvPr/>
        </p:nvPicPr>
        <p:blipFill>
          <a:blip r:embed="rId5"/>
          <a:stretch>
            <a:fillRect/>
          </a:stretch>
        </p:blipFill>
        <p:spPr>
          <a:xfrm>
            <a:off x="5373463" y="3123958"/>
            <a:ext cx="3465738" cy="3474066"/>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334316" y="50317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995885252"/>
              </p:ext>
            </p:extLst>
          </p:nvPr>
        </p:nvGraphicFramePr>
        <p:xfrm>
          <a:off x="214433" y="1452273"/>
          <a:ext cx="7468319" cy="4787543"/>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80168">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- 45</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360335">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80168">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80168">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36692">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236692">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Docencia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63796950"/>
                  </a:ext>
                </a:extLst>
              </a:tr>
              <a:tr h="135267">
                <a:tc rowSpan="5">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352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515971185"/>
                  </a:ext>
                </a:extLst>
              </a:tr>
              <a:tr h="1352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81559401"/>
                  </a:ext>
                </a:extLst>
              </a:tr>
              <a:tr h="1352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269969">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386095">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Departamento de humanidades de la facultad de bellas artes, Vicerrectoría Académica, Equipo PEI y Facultades.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35267">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35267">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35267">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958416569"/>
                  </a:ext>
                </a:extLst>
              </a:tr>
              <a:tr h="135267">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355038">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5739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372032" y="1199485"/>
            <a:ext cx="8063756" cy="738664"/>
          </a:xfrm>
          <a:prstGeom prst="rect">
            <a:avLst/>
          </a:prstGeom>
        </p:spPr>
        <p:txBody>
          <a:bodyPr wrap="square">
            <a:spAutoFit/>
          </a:bodyPr>
          <a:lstStyle/>
          <a:p>
            <a:pPr algn="just"/>
            <a:r>
              <a:rPr lang="es-CO" sz="1400" dirty="0"/>
              <a:t>En la actualidad se evidencia profesionales con una alta capacidad técnica en el quehacer, pero con falencias en el SER, actuando más con una conciencia individual que colectiva, con grandes debilidades en el componente del desarrollo humano.   </a:t>
            </a:r>
          </a:p>
        </p:txBody>
      </p:sp>
      <p:graphicFrame>
        <p:nvGraphicFramePr>
          <p:cNvPr id="11" name="Tabla 10"/>
          <p:cNvGraphicFramePr>
            <a:graphicFrameLocks noGrp="1"/>
          </p:cNvGraphicFramePr>
          <p:nvPr>
            <p:extLst>
              <p:ext uri="{D42A27DB-BD31-4B8C-83A1-F6EECF244321}">
                <p14:modId xmlns:p14="http://schemas.microsoft.com/office/powerpoint/2010/main" val="2025819270"/>
              </p:ext>
            </p:extLst>
          </p:nvPr>
        </p:nvGraphicFramePr>
        <p:xfrm>
          <a:off x="205257" y="2063786"/>
          <a:ext cx="7522320" cy="4353562"/>
        </p:xfrm>
        <a:graphic>
          <a:graphicData uri="http://schemas.openxmlformats.org/drawingml/2006/table">
            <a:tbl>
              <a:tblPr firstRow="1" firstCol="1" bandRow="1">
                <a:tableStyleId>{5940675A-B579-460E-94D1-54222C63F5DA}</a:tableStyleId>
              </a:tblPr>
              <a:tblGrid>
                <a:gridCol w="1179349">
                  <a:extLst>
                    <a:ext uri="{9D8B030D-6E8A-4147-A177-3AD203B41FA5}">
                      <a16:colId xmlns:a16="http://schemas.microsoft.com/office/drawing/2014/main" val="235893282"/>
                    </a:ext>
                  </a:extLst>
                </a:gridCol>
                <a:gridCol w="1984861">
                  <a:extLst>
                    <a:ext uri="{9D8B030D-6E8A-4147-A177-3AD203B41FA5}">
                      <a16:colId xmlns:a16="http://schemas.microsoft.com/office/drawing/2014/main" val="152103896"/>
                    </a:ext>
                  </a:extLst>
                </a:gridCol>
                <a:gridCol w="4358110">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Falencias en la formación de profesionales de la UTP en lo relacionado con los componentes de desarrollo humano integral que generen impacto y transformaciones sociales</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1 Desarticulación de las actividades de formación vivencial de la VRSBU con la academia.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Ausencia de un trabajo en equipo para el cumplimiento de un objetivo en común.</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No se tenían políticas claras respecto a la 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378261">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2 Ausencia de una estructura formal de los procesos académicos que le apueste a la 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2.1 Los programas académicos generaban propuestas de manera aislada y con un enfoque específico de su disciplina.</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No se tenía desarrollado el PEI con un enfoque claro en 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15237084"/>
                  </a:ext>
                </a:extLst>
              </a:tr>
              <a:tr h="378261">
                <a:tc vMerge="1">
                  <a:txBody>
                    <a:bodyPr/>
                    <a:lstStyle/>
                    <a:p>
                      <a:endParaRPr lang="es-CO"/>
                    </a:p>
                  </a:txBody>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 Ausencia de una  estructura de Escuela de Liderazgo y voluntariado de la Universidad Tecnológica de Pereira, como una apuesta que se encuentra a la vanguardia de las dinámicas actuales de las mejores universidades del país y del mundo.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 Debilidad en capacidades y habilidades que ejerzan un liderazgo consciente y ético, que manifieste un compromiso constante en la transformación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893404030"/>
                  </a:ext>
                </a:extLst>
              </a:tr>
              <a:tr h="0">
                <a:tc vMerge="1">
                  <a:txBody>
                    <a:bodyPr/>
                    <a:lstStyle/>
                    <a:p>
                      <a:endParaRPr lang="es-CO"/>
                    </a:p>
                  </a:txBody>
                  <a:tcPr/>
                </a:tc>
                <a:tc>
                  <a:txBody>
                    <a:bodyPr/>
                    <a:lstStyle/>
                    <a:p>
                      <a:pPr>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un gran porcentaje de estudiantes formados técnicamente en su disciplina pero con deficiencia en la formación humana integral</a:t>
                      </a:r>
                    </a:p>
                  </a:txBody>
                  <a:tcPr marL="44450" marR="44450" marT="0" marB="0" anchor="ctr">
                    <a:solidFill>
                      <a:srgbClr val="F1D7B5"/>
                    </a:solidFill>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descoordinación entre áreas y procesos que ofrecen la formación integral a los estudiantes.</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falta de lineamientos institucionales que orienten los procesos de formación vivencial.</a:t>
                      </a: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Los estudiantes se fortalecen en la formación vivencial de manera voluntaria y sin un sistema de control y medición.</a:t>
                      </a:r>
                    </a:p>
                  </a:txBody>
                  <a:tcPr marL="44450" marR="44450" marT="0" marB="0" anchor="ctr">
                    <a:solidFill>
                      <a:srgbClr val="F1D7B5"/>
                    </a:solidFill>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2.1 Propuestas curriculares carentes de procesos en formación vivencial.</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2.2 Estudiantes formados en su disciplina sin el componente en desarrollo humano integral.</a:t>
                      </a: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3,Desencadena en las causas a las problemáticas más efímeras de la humanidad, la falta de voluntad política y la carencia en el liderazgo social</a:t>
                      </a:r>
                    </a:p>
                  </a:txBody>
                  <a:tcPr marL="44450" marR="44450" marT="0" marB="0" anchor="ctr">
                    <a:solidFill>
                      <a:srgbClr val="F1D7B5"/>
                    </a:solidFill>
                  </a:tcPr>
                </a:tc>
                <a:tc>
                  <a:txBody>
                    <a:bodyPr/>
                    <a:lstStyle/>
                    <a:p>
                      <a:pPr>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Una sociedad donde abunda el conocimiento, pero carece el liderazgo, el desarrollo humano, que va más allá del lucro individual, que se centra en resolver problemáticas sociales para bien de la comunidad en general</a:t>
                      </a:r>
                    </a:p>
                  </a:txBody>
                  <a:tcPr marL="44450" marR="44450" marT="0" marB="0" anchor="ctr">
                    <a:solidFill>
                      <a:srgbClr val="F1D7B5"/>
                    </a:solidFill>
                  </a:tcPr>
                </a:tc>
                <a:extLst>
                  <a:ext uri="{0D108BD9-81ED-4DB2-BD59-A6C34878D82A}">
                    <a16:rowId xmlns:a16="http://schemas.microsoft.com/office/drawing/2014/main" val="3382031205"/>
                  </a:ext>
                </a:extLst>
              </a:tr>
            </a:tbl>
          </a:graphicData>
        </a:graphic>
      </p:graphicFrame>
      <p:sp>
        <p:nvSpPr>
          <p:cNvPr id="12" name="Rectángulo 11"/>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592250764"/>
              </p:ext>
            </p:extLst>
          </p:nvPr>
        </p:nvGraphicFramePr>
        <p:xfrm>
          <a:off x="3983492" y="1522853"/>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11650" y="1522853"/>
            <a:ext cx="3729318" cy="4708981"/>
          </a:xfrm>
          <a:prstGeom prst="rect">
            <a:avLst/>
          </a:prstGeom>
        </p:spPr>
        <p:txBody>
          <a:bodyPr wrap="square">
            <a:spAutoFit/>
          </a:bodyPr>
          <a:lstStyle/>
          <a:p>
            <a:pPr algn="just"/>
            <a:r>
              <a:rPr lang="es-CO" sz="1250" dirty="0"/>
              <a:t>El proyecto de créditos de formación vivencial, nace del repensar del para qué se están formando profesionales enmarcado en sus funciones misionales, dentro de estas acciones está el compromiso con la consolidación de la identidad institucional conformada por: la formación humana ya que el PEI tiene establecido los lineamientos, las estrategias y los resultados de aprendizaje en formación integral, sin embargo, se requiere hacer una revisión, actualización y articulación de los procesos que se desarrollan desde la Vicerrectoría de Responsabilidad Social y Bienestar Universitario, con el fin de integrar en la vida académica las actividades y los procesos de formación vivencial desde allí realizados.</a:t>
            </a:r>
          </a:p>
          <a:p>
            <a:pPr algn="just"/>
            <a:r>
              <a:rPr lang="es-CO" sz="1250" dirty="0"/>
              <a:t> </a:t>
            </a:r>
          </a:p>
          <a:p>
            <a:pPr algn="just"/>
            <a:r>
              <a:rPr lang="es-CO" sz="1250" dirty="0"/>
              <a:t>De acuerdo a lo anterior, es vital que el profesional se forme integralmente tanto de manera personal y como miembro de un colectivo, para así ser felices, impactar y transformar la sociedad, por medio de diversos procesos que desde la </a:t>
            </a:r>
            <a:r>
              <a:rPr lang="es-CO" sz="1250" dirty="0" err="1"/>
              <a:t>VRSyBU</a:t>
            </a:r>
            <a:r>
              <a:rPr lang="es-CO" sz="1250" dirty="0"/>
              <a:t> aportarán desde la cultura, el arte, la ciudadanía y democracia, la responsabilidad social, los principios, valores y símbolos institucionales, la actividad física, la lúdica, la recreación y el deporte. </a:t>
            </a:r>
          </a:p>
        </p:txBody>
      </p:sp>
      <p:sp>
        <p:nvSpPr>
          <p:cNvPr id="11" name="Rectángulo 10"/>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84134"/>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Coadyuvar a la formación integral de profesionales con un desarrollo humano que genere impacto y transformaciones sociales articuladas al Proyecto Educativo Institucional PEI, a través de las prácticas sociales, la formación en liderazgo, el voluntariado, el deporte y la cultura.</a:t>
            </a:r>
          </a:p>
        </p:txBody>
      </p:sp>
      <p:sp>
        <p:nvSpPr>
          <p:cNvPr id="3" name="Rectángulo 2"/>
          <p:cNvSpPr/>
          <p:nvPr/>
        </p:nvSpPr>
        <p:spPr>
          <a:xfrm>
            <a:off x="198343" y="3785175"/>
            <a:ext cx="7475445" cy="2800767"/>
          </a:xfrm>
          <a:prstGeom prst="rect">
            <a:avLst/>
          </a:prstGeom>
        </p:spPr>
        <p:txBody>
          <a:bodyPr wrap="square">
            <a:spAutoFit/>
          </a:bodyPr>
          <a:lstStyle/>
          <a:p>
            <a:pPr marL="285750" lvl="0" indent="-285750" algn="just">
              <a:buFont typeface="Wingdings" panose="05000000000000000000" pitchFamily="2" charset="2"/>
              <a:buChar char="Ø"/>
            </a:pPr>
            <a:r>
              <a:rPr lang="es-CO" sz="1600" dirty="0"/>
              <a:t>Articular los procesos de formación vivencial que se realizan desde la VRS y BU con la </a:t>
            </a:r>
            <a:r>
              <a:rPr lang="es-CO" sz="1600" dirty="0" smtClean="0"/>
              <a:t>academia.</a:t>
            </a:r>
          </a:p>
          <a:p>
            <a:pPr marL="285750" lvl="0" indent="-285750" algn="just">
              <a:buFont typeface="Wingdings" panose="05000000000000000000" pitchFamily="2" charset="2"/>
              <a:buChar char="Ø"/>
            </a:pPr>
            <a:endParaRPr lang="es-CO" sz="1600" dirty="0"/>
          </a:p>
          <a:p>
            <a:pPr marL="285750" lvl="0" indent="-285750" algn="just">
              <a:buFont typeface="Wingdings" panose="05000000000000000000" pitchFamily="2" charset="2"/>
              <a:buChar char="Ø"/>
            </a:pPr>
            <a:r>
              <a:rPr lang="es-CO" sz="1600" dirty="0" smtClean="0"/>
              <a:t>Implementar </a:t>
            </a:r>
            <a:r>
              <a:rPr lang="es-CO" sz="1600" dirty="0"/>
              <a:t>una estructura de créditos académicos de formación humana vivencial para todos los programas ofrecidos por la Universidad, desde los procesos de la VRS y </a:t>
            </a:r>
            <a:r>
              <a:rPr lang="es-CO" sz="1600" dirty="0" smtClean="0"/>
              <a:t>BU.</a:t>
            </a:r>
          </a:p>
          <a:p>
            <a:pPr marL="285750" lvl="0" indent="-285750" algn="just">
              <a:buFont typeface="Wingdings" panose="05000000000000000000" pitchFamily="2" charset="2"/>
              <a:buChar char="Ø"/>
            </a:pPr>
            <a:endParaRPr lang="es-CO" sz="1600" dirty="0"/>
          </a:p>
          <a:p>
            <a:pPr marL="285750" lvl="0" indent="-285750" algn="just">
              <a:buFont typeface="Wingdings" panose="05000000000000000000" pitchFamily="2" charset="2"/>
              <a:buChar char="Ø"/>
            </a:pPr>
            <a:r>
              <a:rPr lang="es-CO" sz="1600" dirty="0" smtClean="0"/>
              <a:t>Formar </a:t>
            </a:r>
            <a:r>
              <a:rPr lang="es-CO" sz="1600" dirty="0"/>
              <a:t>líderes integrales que se diferencien dentro de la comunidad universitaria por ser gestores de cambio, con influencia social positiva e inteligencia colectiva para promover la corresponsabilidad social, la conciencia ambiental y el ejercicio de una ciudadanía transformadora y constructiva.</a:t>
            </a:r>
          </a:p>
        </p:txBody>
      </p:sp>
      <p:sp>
        <p:nvSpPr>
          <p:cNvPr id="14" name="Rectángulo 13"/>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73509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354958655"/>
              </p:ext>
            </p:extLst>
          </p:nvPr>
        </p:nvGraphicFramePr>
        <p:xfrm>
          <a:off x="130272" y="1451247"/>
          <a:ext cx="7674508" cy="4894771"/>
        </p:xfrm>
        <a:graphic>
          <a:graphicData uri="http://schemas.openxmlformats.org/drawingml/2006/table">
            <a:tbl>
              <a:tblPr firstRow="1" firstCol="1" bandRow="1">
                <a:tableStyleId>{5940675A-B579-460E-94D1-54222C63F5DA}</a:tableStyleId>
              </a:tblPr>
              <a:tblGrid>
                <a:gridCol w="2646110">
                  <a:extLst>
                    <a:ext uri="{9D8B030D-6E8A-4147-A177-3AD203B41FA5}">
                      <a16:colId xmlns:a16="http://schemas.microsoft.com/office/drawing/2014/main" val="622973615"/>
                    </a:ext>
                  </a:extLst>
                </a:gridCol>
                <a:gridCol w="5028398">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400" b="1" dirty="0" smtClean="0">
                          <a:solidFill>
                            <a:schemeClr val="tx1"/>
                          </a:solidFill>
                          <a:effectLst/>
                        </a:rPr>
                        <a:t>Plan operativo</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400" b="1" dirty="0" smtClean="0">
                          <a:solidFill>
                            <a:schemeClr val="tx1"/>
                          </a:solidFill>
                          <a:effectLst/>
                        </a:rPr>
                        <a:t>Acciones</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700" b="1" kern="1200" dirty="0" smtClean="0">
                          <a:solidFill>
                            <a:schemeClr val="tx1"/>
                          </a:solidFill>
                          <a:effectLst/>
                          <a:latin typeface="+mn-lt"/>
                          <a:ea typeface="+mn-ea"/>
                          <a:cs typeface="+mn-cs"/>
                        </a:rPr>
                        <a:t>Articulación de los procesos de formación vivencial</a:t>
                      </a:r>
                      <a:endParaRPr lang="es-CO" sz="17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Ejecución del espacio vivencial de deporte, actividad física, lúdica y recreación. Ejecución de los espacios vivenciales de Cultura y arte.	Ejecución  de los espacios vivenciales de gestión social, en el marco de la escuela de Liderazgo.</a:t>
                      </a:r>
                      <a:endParaRPr lang="es-CO" sz="15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700" b="1" kern="1200" dirty="0" smtClean="0">
                          <a:solidFill>
                            <a:schemeClr val="tx1"/>
                          </a:solidFill>
                          <a:effectLst/>
                          <a:latin typeface="+mn-lt"/>
                          <a:ea typeface="+mn-ea"/>
                          <a:cs typeface="+mn-cs"/>
                        </a:rPr>
                        <a:t>Estructura de Créditos de Formación Vivencial</a:t>
                      </a:r>
                      <a:endParaRPr lang="es-CO" sz="17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lvl="0"/>
                      <a:r>
                        <a:rPr lang="es-CO" sz="1500" kern="1200" dirty="0" smtClean="0">
                          <a:solidFill>
                            <a:schemeClr val="tx1"/>
                          </a:solidFill>
                          <a:effectLst/>
                          <a:latin typeface="+mn-lt"/>
                          <a:ea typeface="+mn-ea"/>
                          <a:cs typeface="+mn-cs"/>
                        </a:rPr>
                        <a:t>Implementación y ejecución de los micro currículos. Elaboración de planes de mejora. Presentación de resultados. Articulación con la Unidad académica de los espacios vivenciales. Presentación del componente de formación humana en los diferentes espacios de decisión institucional. Conformación del equipo administrativo y académico de los espacios vivenciales. Capacitaciones al talento humano que lideraran los espacios vivenciales. Gestión de asignación y adecuación del centro vivencial la VRSBU (BUS).</a:t>
                      </a:r>
                      <a:endParaRPr lang="es-CO" sz="15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28219999"/>
                  </a:ext>
                </a:extLst>
              </a:tr>
              <a:tr h="485289">
                <a:tc>
                  <a:txBody>
                    <a:bodyPr/>
                    <a:lstStyle/>
                    <a:p>
                      <a:pPr algn="ctr">
                        <a:lnSpc>
                          <a:spcPct val="107000"/>
                        </a:lnSpc>
                        <a:spcAft>
                          <a:spcPts val="0"/>
                        </a:spcAft>
                      </a:pPr>
                      <a:r>
                        <a:rPr lang="es-CO" sz="1700" b="1" kern="1200" dirty="0" smtClean="0">
                          <a:solidFill>
                            <a:schemeClr val="tx1"/>
                          </a:solidFill>
                          <a:effectLst/>
                          <a:latin typeface="+mn-lt"/>
                          <a:ea typeface="+mn-ea"/>
                          <a:cs typeface="+mn-cs"/>
                        </a:rPr>
                        <a:t>Escuela de liderazgo y Voluntariado UTP</a:t>
                      </a:r>
                      <a:endParaRPr lang="es-CO" sz="17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Socialización y Articulación de la Escuela de Liderazgo y voluntariado UTP con la académica. Planeación y Ejecución de actividades, sesiones y/o talleres a realizar durante el semestre. Adecuación del bus (Centro Vivencial de Liderazgo -CVL-). Este plan operativo se culminó en el año 2020 y articulado a los otros dos planes operativos en el año 2021.</a:t>
                      </a:r>
                      <a:endParaRPr lang="es-CO" sz="15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7" name="Rectángulo 6"/>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4205</TotalTime>
  <Words>1330</Words>
  <Application>Microsoft Office PowerPoint</Application>
  <PresentationFormat>Presentación en pantalla (4:3)</PresentationFormat>
  <Paragraphs>83</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596</cp:revision>
  <cp:lastPrinted>2017-05-16T14:27:28Z</cp:lastPrinted>
  <dcterms:created xsi:type="dcterms:W3CDTF">2017-03-06T22:18:18Z</dcterms:created>
  <dcterms:modified xsi:type="dcterms:W3CDTF">2024-03-20T15:53:41Z</dcterms:modified>
</cp:coreProperties>
</file>