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67" r:id="rId5"/>
    <p:sldId id="268" r:id="rId6"/>
    <p:sldId id="269"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31F"/>
    <a:srgbClr val="DAEFC3"/>
    <a:srgbClr val="6EA92D"/>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4B731F"/>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4B731F"/>
          </a:solidFill>
        </a:ln>
      </dgm:spPr>
      <dgm:t>
        <a:bodyPr/>
        <a:lstStyle/>
        <a:p>
          <a:pPr algn="l"/>
          <a:r>
            <a:rPr lang="es-CO" sz="1200" b="1" u="none" dirty="0" smtClean="0">
              <a:solidFill>
                <a:schemeClr val="tx2">
                  <a:lumMod val="50000"/>
                </a:schemeClr>
              </a:solidFill>
              <a:latin typeface="+mn-lt"/>
              <a:cs typeface="Khmer UI" panose="020B0502040204020203" pitchFamily="34" charset="0"/>
            </a:rPr>
            <a:t>Unidades organizacionales: </a:t>
          </a:r>
          <a:r>
            <a:rPr lang="es-CO" sz="1200" b="0" u="none" dirty="0" smtClean="0">
              <a:solidFill>
                <a:schemeClr val="tx2">
                  <a:lumMod val="50000"/>
                </a:schemeClr>
              </a:solidFill>
              <a:latin typeface="+mn-lt"/>
              <a:cs typeface="Khmer UI" panose="020B0502040204020203" pitchFamily="34" charset="0"/>
            </a:rPr>
            <a:t>Facultades, programas académicos y Vicerrectoría Académica.</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4B731F"/>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4B731F"/>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ES" sz="1200" b="0" u="none" dirty="0" smtClean="0">
              <a:solidFill>
                <a:schemeClr val="tx2">
                  <a:lumMod val="50000"/>
                </a:schemeClr>
              </a:solidFill>
              <a:latin typeface="+mn-lt"/>
              <a:cs typeface="Khmer UI" panose="020B0502040204020203" pitchFamily="34" charset="0"/>
            </a:rPr>
            <a:t>Estudiantes, docentes.</a:t>
          </a:r>
          <a:endParaRPr lang="es-CO" sz="1400" b="0" dirty="0">
            <a:latin typeface="+mn-lt"/>
          </a:endParaRPr>
        </a:p>
      </dgm:t>
    </dgm:pt>
    <dgm:pt modelId="{8741F14A-8A3A-4CE9-A4EC-A5E8CABEE01E}" type="parTrans" cxnId="{1BDA1869-1F10-4F09-9B7C-E4440C8A610B}">
      <dgm:prSet/>
      <dgm:spPr>
        <a:ln>
          <a:solidFill>
            <a:srgbClr val="4B731F"/>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4B731F"/>
          </a:solidFill>
        </a:ln>
      </dgm:spPr>
      <dgm:t>
        <a:bodyPr/>
        <a:lstStyle/>
        <a:p>
          <a:pPr algn="l"/>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Ministerio de Educación Nacional - </a:t>
          </a:r>
          <a:r>
            <a:rPr lang="es-ES" sz="1200" b="0" dirty="0" smtClean="0">
              <a:solidFill>
                <a:schemeClr val="tx2">
                  <a:lumMod val="50000"/>
                </a:schemeClr>
              </a:solidFill>
              <a:latin typeface="+mn-lt"/>
              <a:cs typeface="Khmer UI" panose="020B0502040204020203" pitchFamily="34" charset="0"/>
            </a:rPr>
            <a:t>MEN, Ministerio de las Tics -MINTIC</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4B731F"/>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33662"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81642">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81851">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234" y="155780"/>
          <a:ext cx="1913239" cy="715700"/>
        </a:xfrm>
        <a:prstGeom prst="roundRect">
          <a:avLst>
            <a:gd name="adj" fmla="val 10000"/>
          </a:avLst>
        </a:prstGeom>
        <a:solidFill>
          <a:srgbClr val="4B731F"/>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196" y="176742"/>
        <a:ext cx="1871315" cy="673776"/>
      </dsp:txXfrm>
    </dsp:sp>
    <dsp:sp modelId="{107B593D-2B7E-47A1-B237-2D44EE17772E}">
      <dsp:nvSpPr>
        <dsp:cNvPr id="0" name=""/>
        <dsp:cNvSpPr/>
      </dsp:nvSpPr>
      <dsp:spPr>
        <a:xfrm>
          <a:off x="192558" y="871481"/>
          <a:ext cx="191323" cy="576042"/>
        </a:xfrm>
        <a:custGeom>
          <a:avLst/>
          <a:gdLst/>
          <a:ahLst/>
          <a:cxnLst/>
          <a:rect l="0" t="0" r="0" b="0"/>
          <a:pathLst>
            <a:path>
              <a:moveTo>
                <a:pt x="0" y="0"/>
              </a:moveTo>
              <a:lnTo>
                <a:pt x="0" y="576042"/>
              </a:lnTo>
              <a:lnTo>
                <a:pt x="191323" y="576042"/>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383882" y="1107390"/>
          <a:ext cx="3626987" cy="680266"/>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b="0" u="none" kern="1200" dirty="0" smtClean="0">
              <a:solidFill>
                <a:schemeClr val="tx2">
                  <a:lumMod val="50000"/>
                </a:schemeClr>
              </a:solidFill>
              <a:latin typeface="+mn-lt"/>
              <a:cs typeface="Khmer UI" panose="020B0502040204020203" pitchFamily="34" charset="0"/>
            </a:rPr>
            <a:t>Facultades, programas académicos y Vicerrectoría Académica.</a:t>
          </a:r>
          <a:endParaRPr lang="es-CO" sz="1200" b="0" kern="1200" dirty="0">
            <a:solidFill>
              <a:schemeClr val="tx2">
                <a:lumMod val="50000"/>
              </a:schemeClr>
            </a:solidFill>
            <a:latin typeface="+mn-lt"/>
            <a:cs typeface="Khmer UI" panose="020B0502040204020203" pitchFamily="34" charset="0"/>
          </a:endParaRPr>
        </a:p>
      </dsp:txBody>
      <dsp:txXfrm>
        <a:off x="403806" y="1127314"/>
        <a:ext cx="3587139" cy="640418"/>
      </dsp:txXfrm>
    </dsp:sp>
    <dsp:sp modelId="{94DEC999-591D-4E68-9D00-6890F125307D}">
      <dsp:nvSpPr>
        <dsp:cNvPr id="0" name=""/>
        <dsp:cNvSpPr/>
      </dsp:nvSpPr>
      <dsp:spPr>
        <a:xfrm>
          <a:off x="192558" y="871481"/>
          <a:ext cx="191323" cy="1387256"/>
        </a:xfrm>
        <a:custGeom>
          <a:avLst/>
          <a:gdLst/>
          <a:ahLst/>
          <a:cxnLst/>
          <a:rect l="0" t="0" r="0" b="0"/>
          <a:pathLst>
            <a:path>
              <a:moveTo>
                <a:pt x="0" y="0"/>
              </a:moveTo>
              <a:lnTo>
                <a:pt x="0" y="1387256"/>
              </a:lnTo>
              <a:lnTo>
                <a:pt x="191323" y="1387256"/>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383882" y="1966581"/>
          <a:ext cx="3637808" cy="584312"/>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Ministerio de Educación Nacional - </a:t>
          </a:r>
          <a:r>
            <a:rPr lang="es-ES" sz="1200" b="0" kern="1200" dirty="0" smtClean="0">
              <a:solidFill>
                <a:schemeClr val="tx2">
                  <a:lumMod val="50000"/>
                </a:schemeClr>
              </a:solidFill>
              <a:latin typeface="+mn-lt"/>
              <a:cs typeface="Khmer UI" panose="020B0502040204020203" pitchFamily="34" charset="0"/>
            </a:rPr>
            <a:t>MEN, Ministerio de las Tics -MINTIC</a:t>
          </a:r>
          <a:endParaRPr lang="es-ES" sz="1200" b="0" kern="1200" dirty="0">
            <a:solidFill>
              <a:schemeClr val="tx2">
                <a:lumMod val="50000"/>
              </a:schemeClr>
            </a:solidFill>
            <a:latin typeface="+mn-lt"/>
            <a:cs typeface="Khmer UI" panose="020B0502040204020203" pitchFamily="34" charset="0"/>
          </a:endParaRPr>
        </a:p>
      </dsp:txBody>
      <dsp:txXfrm>
        <a:off x="400996" y="1983695"/>
        <a:ext cx="3603580" cy="550084"/>
      </dsp:txXfrm>
    </dsp:sp>
    <dsp:sp modelId="{983EE482-34B4-4DDE-A5BB-56DAF2F5E8D4}">
      <dsp:nvSpPr>
        <dsp:cNvPr id="0" name=""/>
        <dsp:cNvSpPr/>
      </dsp:nvSpPr>
      <dsp:spPr>
        <a:xfrm>
          <a:off x="192558" y="871481"/>
          <a:ext cx="191323" cy="2151242"/>
        </a:xfrm>
        <a:custGeom>
          <a:avLst/>
          <a:gdLst/>
          <a:ahLst/>
          <a:cxnLst/>
          <a:rect l="0" t="0" r="0" b="0"/>
          <a:pathLst>
            <a:path>
              <a:moveTo>
                <a:pt x="0" y="0"/>
              </a:moveTo>
              <a:lnTo>
                <a:pt x="0" y="2151242"/>
              </a:lnTo>
              <a:lnTo>
                <a:pt x="191323" y="2151242"/>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383882" y="2729819"/>
          <a:ext cx="3652775" cy="585808"/>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ES" sz="1200" b="0" u="none" kern="1200" dirty="0" smtClean="0">
              <a:solidFill>
                <a:schemeClr val="tx2">
                  <a:lumMod val="50000"/>
                </a:schemeClr>
              </a:solidFill>
              <a:latin typeface="+mn-lt"/>
              <a:cs typeface="Khmer UI" panose="020B0502040204020203" pitchFamily="34" charset="0"/>
            </a:rPr>
            <a:t>Estudiantes, docentes.</a:t>
          </a:r>
          <a:endParaRPr lang="es-CO" sz="1400" b="0" kern="1200" dirty="0">
            <a:latin typeface="+mn-lt"/>
          </a:endParaRPr>
        </a:p>
      </dsp:txBody>
      <dsp:txXfrm>
        <a:off x="401040" y="2746977"/>
        <a:ext cx="3618459" cy="5514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4/03/2024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4/03/2024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4/03/2024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4/03/2024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7157" y="5726086"/>
            <a:ext cx="980143" cy="952554"/>
          </a:xfrm>
          <a:prstGeom prst="rect">
            <a:avLst/>
          </a:prstGeom>
        </p:spPr>
      </p:pic>
    </p:spTree>
    <p:extLst>
      <p:ext uri="{BB962C8B-B14F-4D97-AF65-F5344CB8AC3E}">
        <p14:creationId xmlns:p14="http://schemas.microsoft.com/office/powerpoint/2010/main" val="16871800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4/03/2024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4/03/2024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4/03/2024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4/03/2024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4/03/2024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4/03/2024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4/03/2024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4/03/2024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grpSp>
        <p:nvGrpSpPr>
          <p:cNvPr id="10" name="Group 106"/>
          <p:cNvGrpSpPr/>
          <p:nvPr/>
        </p:nvGrpSpPr>
        <p:grpSpPr>
          <a:xfrm>
            <a:off x="430307" y="3320165"/>
            <a:ext cx="3575848" cy="1477328"/>
            <a:chOff x="3812494" y="1409399"/>
            <a:chExt cx="7410278" cy="1262868"/>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2" name="TextBox 12"/>
            <p:cNvSpPr txBox="1"/>
            <p:nvPr/>
          </p:nvSpPr>
          <p:spPr>
            <a:xfrm>
              <a:off x="5486399" y="1409399"/>
              <a:ext cx="5736373" cy="1262868"/>
            </a:xfrm>
            <a:prstGeom prst="rect">
              <a:avLst/>
            </a:prstGeom>
            <a:noFill/>
          </p:spPr>
          <p:txBody>
            <a:bodyPr wrap="square" rtlCol="0" anchor="ctr">
              <a:spAutoFit/>
            </a:bodyPr>
            <a:lstStyle/>
            <a:p>
              <a:r>
                <a:rPr lang="es-CO" b="1" dirty="0"/>
                <a:t>Proyecto</a:t>
              </a:r>
            </a:p>
            <a:p>
              <a:r>
                <a:rPr lang="es-CO" dirty="0"/>
                <a:t>Aseguramiento de la infraestructura </a:t>
              </a:r>
              <a:r>
                <a:rPr lang="es-CO" dirty="0" smtClean="0"/>
                <a:t>tecnológica </a:t>
              </a:r>
              <a:r>
                <a:rPr lang="es-CO" dirty="0"/>
                <a:t>para soportar los procesos de formación con TIC.</a:t>
              </a:r>
              <a:endParaRPr lang="es-CO" sz="1800" dirty="0"/>
            </a:p>
          </p:txBody>
        </p:sp>
        <p:sp>
          <p:nvSpPr>
            <p:cNvPr id="13" name="Oval 102"/>
            <p:cNvSpPr>
              <a:spLocks noChangeAspect="1"/>
            </p:cNvSpPr>
            <p:nvPr/>
          </p:nvSpPr>
          <p:spPr>
            <a:xfrm>
              <a:off x="3812494" y="1454131"/>
              <a:ext cx="1726102" cy="1122088"/>
            </a:xfrm>
            <a:prstGeom prst="ellipse">
              <a:avLst/>
            </a:prstGeom>
            <a:solidFill>
              <a:srgbClr val="6EA92D"/>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08</a:t>
              </a:r>
              <a:endParaRPr lang="en-US" sz="2800" kern="0" dirty="0">
                <a:solidFill>
                  <a:schemeClr val="bg1"/>
                </a:solidFill>
                <a:latin typeface="Arial" pitchFamily="34" charset="0"/>
                <a:cs typeface="Arial" pitchFamily="34" charset="0"/>
              </a:endParaRPr>
            </a:p>
          </p:txBody>
        </p:sp>
      </p:grpSp>
      <p:pic>
        <p:nvPicPr>
          <p:cNvPr id="14" name="Imagen 13"/>
          <p:cNvPicPr/>
          <p:nvPr/>
        </p:nvPicPr>
        <p:blipFill>
          <a:blip r:embed="rId3"/>
          <a:stretch>
            <a:fillRect/>
          </a:stretch>
        </p:blipFill>
        <p:spPr>
          <a:xfrm>
            <a:off x="5145741" y="3470330"/>
            <a:ext cx="3816701" cy="3055975"/>
          </a:xfrm>
          <a:prstGeom prst="rect">
            <a:avLst/>
          </a:prstGeom>
          <a:ln>
            <a:noFill/>
          </a:ln>
          <a:effectLst>
            <a:outerShdw blurRad="190500" algn="tl" rotWithShape="0">
              <a:srgbClr val="000000">
                <a:alpha val="70000"/>
              </a:srgbClr>
            </a:outerShdw>
          </a:effectLst>
        </p:spPr>
      </p:pic>
      <p:pic>
        <p:nvPicPr>
          <p:cNvPr id="15" name="Imagen 14"/>
          <p:cNvPicPr>
            <a:picLocks noChangeAspect="1"/>
          </p:cNvPicPr>
          <p:nvPr/>
        </p:nvPicPr>
        <p:blipFill>
          <a:blip r:embed="rId4"/>
          <a:stretch>
            <a:fillRect/>
          </a:stretch>
        </p:blipFill>
        <p:spPr>
          <a:xfrm>
            <a:off x="948718" y="601059"/>
            <a:ext cx="3409670" cy="570006"/>
          </a:xfrm>
          <a:prstGeom prst="rect">
            <a:avLst/>
          </a:prstGeom>
        </p:spPr>
      </p:pic>
      <p:pic>
        <p:nvPicPr>
          <p:cNvPr id="16" name="Imagen 15"/>
          <p:cNvPicPr>
            <a:picLocks noChangeAspect="1"/>
          </p:cNvPicPr>
          <p:nvPr/>
        </p:nvPicPr>
        <p:blipFill>
          <a:blip r:embed="rId5"/>
          <a:stretch>
            <a:fillRect/>
          </a:stretch>
        </p:blipFill>
        <p:spPr>
          <a:xfrm>
            <a:off x="634113" y="1599429"/>
            <a:ext cx="3724275" cy="1277624"/>
          </a:xfrm>
          <a:prstGeom prst="rect">
            <a:avLst/>
          </a:prstGeom>
        </p:spPr>
      </p:pic>
      <p:sp>
        <p:nvSpPr>
          <p:cNvPr id="17" name="Rectángulo 16">
            <a:extLst>
              <a:ext uri="{FF2B5EF4-FFF2-40B4-BE49-F238E27FC236}">
                <a16:creationId xmlns:a16="http://schemas.microsoft.com/office/drawing/2014/main" id="{CFE0E246-5F80-4A2F-ACCE-0CB977473BE4}"/>
              </a:ext>
            </a:extLst>
          </p:cNvPr>
          <p:cNvSpPr/>
          <p:nvPr/>
        </p:nvSpPr>
        <p:spPr>
          <a:xfrm>
            <a:off x="361209" y="4998317"/>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183583798"/>
              </p:ext>
            </p:extLst>
          </p:nvPr>
        </p:nvGraphicFramePr>
        <p:xfrm>
          <a:off x="259257" y="1253142"/>
          <a:ext cx="7468319" cy="5273852"/>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5142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CEA - 08</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686363448"/>
                  </a:ext>
                </a:extLst>
              </a:tr>
              <a:tr h="251426">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Recursos Informáticos y Educativos - CRIE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877856177"/>
                  </a:ext>
                </a:extLst>
              </a:tr>
              <a:tr h="23913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Excelencia Académica para la Formación Integral </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739004125"/>
                  </a:ext>
                </a:extLst>
              </a:tr>
              <a:tr h="15923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Medios, recursos e integración de las TIC en los procesos educativos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434544576"/>
                  </a:ext>
                </a:extLst>
              </a:tr>
              <a:tr h="23913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docencia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617654418"/>
                  </a:ext>
                </a:extLst>
              </a:tr>
              <a:tr h="358700">
                <a:tc vMerge="1">
                  <a:txBody>
                    <a:bodyPr/>
                    <a:lstStyle/>
                    <a:p>
                      <a:endParaRPr lang="es-CO"/>
                    </a:p>
                  </a:txBody>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1563920342"/>
                  </a:ext>
                </a:extLst>
              </a:tr>
              <a:tr h="153649">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495133300"/>
                  </a:ext>
                </a:extLst>
              </a:tr>
              <a:tr h="119567">
                <a:tc vMerge="1">
                  <a:txBody>
                    <a:bodyPr/>
                    <a:lstStyle/>
                    <a:p>
                      <a:endParaRPr lang="es-CO"/>
                    </a:p>
                  </a:txBody>
                  <a:tcPr/>
                </a:tc>
                <a:tc>
                  <a:txBody>
                    <a:bodyPr/>
                    <a:lstStyle/>
                    <a:p>
                      <a:pPr algn="just">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solidFill>
                      <a:srgbClr val="DAEFC3"/>
                    </a:solidFill>
                  </a:tcPr>
                </a:tc>
                <a:extLst>
                  <a:ext uri="{0D108BD9-81ED-4DB2-BD59-A6C34878D82A}">
                    <a16:rowId xmlns:a16="http://schemas.microsoft.com/office/drawing/2014/main" val="3244535338"/>
                  </a:ext>
                </a:extLst>
              </a:tr>
              <a:tr h="153649">
                <a:tc vMerge="1">
                  <a:txBody>
                    <a:bodyPr/>
                    <a:lstStyle/>
                    <a:p>
                      <a:endParaRPr lang="es-CO"/>
                    </a:p>
                  </a:txBody>
                  <a:tcPr/>
                </a:tc>
                <a:tc>
                  <a:txBody>
                    <a:bodyPr/>
                    <a:lstStyle/>
                    <a:p>
                      <a:pPr algn="just">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solidFill>
                      <a:srgbClr val="DAEFC3"/>
                    </a:solidFill>
                  </a:tcPr>
                </a:tc>
                <a:extLst>
                  <a:ext uri="{0D108BD9-81ED-4DB2-BD59-A6C34878D82A}">
                    <a16:rowId xmlns:a16="http://schemas.microsoft.com/office/drawing/2014/main" val="2843936141"/>
                  </a:ext>
                </a:extLst>
              </a:tr>
              <a:tr h="153649">
                <a:tc vMerge="1">
                  <a:txBody>
                    <a:bodyPr/>
                    <a:lstStyle/>
                    <a:p>
                      <a:endParaRPr lang="es-CO"/>
                    </a:p>
                  </a:txBody>
                  <a:tcPr/>
                </a:tc>
                <a:tc>
                  <a:txBody>
                    <a:bodyPr/>
                    <a:lstStyle/>
                    <a:p>
                      <a:pPr algn="just">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600">
                        <a:effectLst/>
                        <a:latin typeface="+mn-lt"/>
                        <a:ea typeface="Calibri" panose="020F0502020204030204" pitchFamily="34" charset="0"/>
                        <a:cs typeface="Times New Roman" panose="02020603050405020304" pitchFamily="18" charset="0"/>
                      </a:endParaRPr>
                    </a:p>
                  </a:txBody>
                  <a:tcPr marL="44450" marR="44450" marT="0" marB="0">
                    <a:solidFill>
                      <a:srgbClr val="DAEFC3"/>
                    </a:solidFill>
                  </a:tcPr>
                </a:tc>
                <a:extLst>
                  <a:ext uri="{0D108BD9-81ED-4DB2-BD59-A6C34878D82A}">
                    <a16:rowId xmlns:a16="http://schemas.microsoft.com/office/drawing/2014/main" val="2037465975"/>
                  </a:ext>
                </a:extLst>
              </a:tr>
              <a:tr h="23913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Facultades, programa académicos y Vicerrectoría Académica.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1339687320"/>
                  </a:ext>
                </a:extLst>
              </a:tr>
              <a:tr h="119567">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Desarrollo Docente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082502029"/>
                  </a:ext>
                </a:extLst>
              </a:tr>
              <a:tr h="119567">
                <a:tc vMerge="1">
                  <a:txBody>
                    <a:bodyPr/>
                    <a:lstStyle/>
                    <a:p>
                      <a:endParaRPr lang="es-CO"/>
                    </a:p>
                  </a:txBody>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640712813"/>
                  </a:ext>
                </a:extLst>
              </a:tr>
              <a:tr h="119567">
                <a:tc vMerge="1">
                  <a:txBody>
                    <a:bodyPr/>
                    <a:lstStyle/>
                    <a:p>
                      <a:endParaRPr lang="es-CO"/>
                    </a:p>
                  </a:txBody>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1527556724"/>
                  </a:ext>
                </a:extLst>
              </a:tr>
              <a:tr h="239134">
                <a:tc vMerge="1">
                  <a:txBody>
                    <a:bodyPr/>
                    <a:lstStyle/>
                    <a:p>
                      <a:endParaRPr lang="es-CO"/>
                    </a:p>
                  </a:txBody>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71360324"/>
                  </a:ext>
                </a:extLst>
              </a:tr>
              <a:tr h="239134">
                <a:tc vMerge="1">
                  <a:txBody>
                    <a:bodyPr/>
                    <a:lstStyle/>
                    <a:p>
                      <a:endParaRPr lang="es-CO"/>
                    </a:p>
                  </a:txBody>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614153130"/>
                  </a:ext>
                </a:extLst>
              </a:tr>
              <a:tr h="358700">
                <a:tc vMerge="1">
                  <a:txBody>
                    <a:bodyPr/>
                    <a:lstStyle/>
                    <a:p>
                      <a:endParaRPr lang="es-CO"/>
                    </a:p>
                  </a:txBody>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1099535037"/>
                  </a:ext>
                </a:extLst>
              </a:tr>
              <a:tr h="597834">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171362131"/>
                  </a:ext>
                </a:extLst>
              </a:tr>
            </a:tbl>
          </a:graphicData>
        </a:graphic>
      </p:graphicFrame>
      <p:grpSp>
        <p:nvGrpSpPr>
          <p:cNvPr id="6" name="Group 106"/>
          <p:cNvGrpSpPr/>
          <p:nvPr/>
        </p:nvGrpSpPr>
        <p:grpSpPr>
          <a:xfrm>
            <a:off x="2191038" y="412377"/>
            <a:ext cx="6450938" cy="661471"/>
            <a:chOff x="4690885" y="1471730"/>
            <a:chExt cx="6531887" cy="1104489"/>
          </a:xfrm>
        </p:grpSpPr>
        <p:sp>
          <p:nvSpPr>
            <p:cNvPr id="7"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Información general del proyecto</a:t>
              </a:r>
              <a:endParaRPr lang="es-CO" sz="2800" b="1" dirty="0"/>
            </a:p>
          </p:txBody>
        </p:sp>
      </p:grpSp>
      <p:sp>
        <p:nvSpPr>
          <p:cNvPr id="9" name="Rectángulo 8"/>
          <p:cNvSpPr/>
          <p:nvPr/>
        </p:nvSpPr>
        <p:spPr>
          <a:xfrm rot="16200000">
            <a:off x="6658526" y="3236592"/>
            <a:ext cx="4428565" cy="461665"/>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a:t>
            </a:r>
            <a:r>
              <a:rPr lang="es-CO" sz="800" dirty="0">
                <a:solidFill>
                  <a:schemeClr val="bg1">
                    <a:lumMod val="50000"/>
                  </a:schemeClr>
                </a:solidFill>
                <a:latin typeface="Arial Rounded MT Bold" panose="020F0704030504030204" pitchFamily="34" charset="0"/>
              </a:rPr>
              <a:t>8. Aseguramiento de la infraestructura tecnológica para soportar los procesos de formación con TIC.</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3083" y="1199485"/>
            <a:ext cx="8624047" cy="1015663"/>
          </a:xfrm>
          <a:prstGeom prst="rect">
            <a:avLst/>
          </a:prstGeom>
        </p:spPr>
        <p:txBody>
          <a:bodyPr wrap="square">
            <a:spAutoFit/>
          </a:bodyPr>
          <a:lstStyle/>
          <a:p>
            <a:pPr algn="just"/>
            <a:r>
              <a:rPr lang="es-CO" sz="1200" dirty="0"/>
              <a:t>Las tecnologías de la información y comunicación, son adaptables a las necesidades de uso de los usuarios, Sin embargo, su evolución hace que para la Educación se oferten herramientas específicas para programas académicos de educación superior. Pretender forzar el uso de las herramientas genéricas, lo cual es posible, demanda de los docentes mayor tiempo y competencias tecnológicas para su articulación en el aula, ocasionando deserción en el uso de las TIC.  Los espacios deben ser construidos de acurdo a las necesidades que demanda los programas académicos y fortaleciéndolos con infraestructura tecnológica Pertinente.</a:t>
            </a:r>
          </a:p>
        </p:txBody>
      </p:sp>
      <p:graphicFrame>
        <p:nvGraphicFramePr>
          <p:cNvPr id="6" name="Tabla 5"/>
          <p:cNvGraphicFramePr>
            <a:graphicFrameLocks noGrp="1"/>
          </p:cNvGraphicFramePr>
          <p:nvPr>
            <p:extLst>
              <p:ext uri="{D42A27DB-BD31-4B8C-83A1-F6EECF244321}">
                <p14:modId xmlns:p14="http://schemas.microsoft.com/office/powerpoint/2010/main" val="519667540"/>
              </p:ext>
            </p:extLst>
          </p:nvPr>
        </p:nvGraphicFramePr>
        <p:xfrm>
          <a:off x="233083" y="2242043"/>
          <a:ext cx="8337953" cy="4593712"/>
        </p:xfrm>
        <a:graphic>
          <a:graphicData uri="http://schemas.openxmlformats.org/drawingml/2006/table">
            <a:tbl>
              <a:tblPr firstRow="1" firstCol="1" bandRow="1">
                <a:tableStyleId>{5940675A-B579-460E-94D1-54222C63F5DA}</a:tableStyleId>
              </a:tblPr>
              <a:tblGrid>
                <a:gridCol w="1327088">
                  <a:extLst>
                    <a:ext uri="{9D8B030D-6E8A-4147-A177-3AD203B41FA5}">
                      <a16:colId xmlns:a16="http://schemas.microsoft.com/office/drawing/2014/main" val="235893282"/>
                    </a:ext>
                  </a:extLst>
                </a:gridCol>
                <a:gridCol w="2462097">
                  <a:extLst>
                    <a:ext uri="{9D8B030D-6E8A-4147-A177-3AD203B41FA5}">
                      <a16:colId xmlns:a16="http://schemas.microsoft.com/office/drawing/2014/main" val="152103896"/>
                    </a:ext>
                  </a:extLst>
                </a:gridCol>
                <a:gridCol w="4548768">
                  <a:extLst>
                    <a:ext uri="{9D8B030D-6E8A-4147-A177-3AD203B41FA5}">
                      <a16:colId xmlns:a16="http://schemas.microsoft.com/office/drawing/2014/main" val="3555018107"/>
                    </a:ext>
                  </a:extLst>
                </a:gridCol>
              </a:tblGrid>
              <a:tr h="132152">
                <a:tc>
                  <a:txBody>
                    <a:bodyPr/>
                    <a:lstStyle/>
                    <a:p>
                      <a:pPr algn="ctr">
                        <a:lnSpc>
                          <a:spcPct val="107000"/>
                        </a:lnSpc>
                        <a:spcAft>
                          <a:spcPts val="0"/>
                        </a:spcAft>
                      </a:pPr>
                      <a:r>
                        <a:rPr lang="es-CO" sz="1200" b="1">
                          <a:effectLst/>
                        </a:rPr>
                        <a:t>Problema Central</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a16="http://schemas.microsoft.com/office/drawing/2014/main" val="1339909099"/>
                  </a:ext>
                </a:extLst>
              </a:tr>
              <a:tr h="990922">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Baja disponibilidad de espacios y ambientes donde se puedan desarrollar experiencias interactivas como parte de los procesos de enseñanza - aprendizaje en la UTP</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1. Sumado al desconocimiento de estrategias pedagógicas que involucren el uso TIC para los procesos de enseñanza - aprendizaje no se dispone de los espacios y tecnologías que permitan estar acorde con las tendencias metodológicas y tecnológicas actuales.</a:t>
                      </a:r>
                    </a:p>
                  </a:txBody>
                  <a:tcPr marL="44450" marR="44450" marT="0" marB="0" anchor="ctr">
                    <a:solidFill>
                      <a:srgbClr val="DAEFC3"/>
                    </a:solidFill>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1.1. El desconocimiento de las nuevas tendencias sumado al imaginario sobre la costumbre del aula tradicional bloquea la idea de nuevos y diferentes espacios de práctica docente y educativa fundamentada en la interacción. </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1.2. Pocos escenarios en donde el docente pueda realizar la aplicación de las nuevas tendencias y se articule a su propio modelo o estrategia de enseñanza.</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1.3. Falta de articulación en los currículos con espacios de enseñanza aprendizaje en donde se apliquen las tendencias tecnológicas actuales a la educación.</a:t>
                      </a:r>
                    </a:p>
                  </a:txBody>
                  <a:tcPr marL="44450" marR="44450" marT="0" marB="0" anchor="ctr">
                    <a:solidFill>
                      <a:srgbClr val="DAEFC3"/>
                    </a:solidFill>
                  </a:tcPr>
                </a:tc>
                <a:extLst>
                  <a:ext uri="{0D108BD9-81ED-4DB2-BD59-A6C34878D82A}">
                    <a16:rowId xmlns:a16="http://schemas.microsoft.com/office/drawing/2014/main" val="3885958664"/>
                  </a:ext>
                </a:extLst>
              </a:tr>
              <a:tr h="396369">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2. Bajos niveles de exposición a experiencias y ambientes educativos interactivos para los estudiantes</a:t>
                      </a:r>
                    </a:p>
                  </a:txBody>
                  <a:tcPr marL="44450" marR="44450" marT="0" marB="0" anchor="ctr">
                    <a:solidFill>
                      <a:srgbClr val="DAEFC3"/>
                    </a:solidFill>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2.1 No se proporcionan las herramientas necesarias.</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2.2 Los docentes no aprovechan las TIC para la docencia.</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2.3 Falta apropiación cultural para incorporación de tecnologías de soporte a los procesos de enseñanza aprendizaje.</a:t>
                      </a:r>
                    </a:p>
                  </a:txBody>
                  <a:tcPr marL="44450" marR="44450" marT="0" marB="0" anchor="ctr">
                    <a:solidFill>
                      <a:srgbClr val="DAEFC3"/>
                    </a:solidFill>
                  </a:tcPr>
                </a:tc>
                <a:extLst>
                  <a:ext uri="{0D108BD9-81ED-4DB2-BD59-A6C34878D82A}">
                    <a16:rowId xmlns:a16="http://schemas.microsoft.com/office/drawing/2014/main" val="2592045127"/>
                  </a:ext>
                </a:extLst>
              </a:tr>
              <a:tr h="62815">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3. Adquisición de herramientas tecnológicas y  adecuación de espacios  acorde con las necesidades  generales sin tomar en cuenta las particularidades de las disciplinas, programas académicos y didáctica  docente.</a:t>
                      </a:r>
                    </a:p>
                  </a:txBody>
                  <a:tcPr marL="44450" marR="44450" marT="0" marB="0" anchor="ctr">
                    <a:solidFill>
                      <a:srgbClr val="DAEFC3"/>
                    </a:solidFill>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3.1 La Universidad ofrece estrategias  de formación genéricos  en el uso de las TIC </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3.2 Los docentes deben adaptar su didáctica a la infraestructura tecnológica, lo cual  limita su uso en el proceso de enseñanza.</a:t>
                      </a:r>
                    </a:p>
                  </a:txBody>
                  <a:tcPr marL="44450" marR="44450" marT="0" marB="0" anchor="ctr">
                    <a:solidFill>
                      <a:srgbClr val="DAEFC3"/>
                    </a:solidFill>
                  </a:tcPr>
                </a:tc>
                <a:extLst>
                  <a:ext uri="{0D108BD9-81ED-4DB2-BD59-A6C34878D82A}">
                    <a16:rowId xmlns:a16="http://schemas.microsoft.com/office/drawing/2014/main" val="2310185830"/>
                  </a:ext>
                </a:extLst>
              </a:tr>
              <a:tr h="13215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a16="http://schemas.microsoft.com/office/drawing/2014/main" val="1890901300"/>
                  </a:ext>
                </a:extLst>
              </a:tr>
              <a:tr h="396369">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1. Bajos niveles de aprendizaje en los estudiantes</a:t>
                      </a:r>
                    </a:p>
                  </a:txBody>
                  <a:tcPr marL="44450" marR="44450" marT="0" marB="0" anchor="ctr">
                    <a:solidFill>
                      <a:srgbClr val="DAEFC3"/>
                    </a:solidFill>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1.1 Poca pertinencia de los programas con el contexto</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1.2 Aumento de transferencias internas de los estudiantes (Rotación entre programas)</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1.3 Poca cualificación de los estudiantes en el uso de las TIC</a:t>
                      </a:r>
                    </a:p>
                  </a:txBody>
                  <a:tcPr marL="44450" marR="44450" marT="0" marB="0" anchor="ctr">
                    <a:solidFill>
                      <a:srgbClr val="DAEFC3"/>
                    </a:solidFill>
                  </a:tcPr>
                </a:tc>
                <a:extLst>
                  <a:ext uri="{0D108BD9-81ED-4DB2-BD59-A6C34878D82A}">
                    <a16:rowId xmlns:a16="http://schemas.microsoft.com/office/drawing/2014/main" val="404011323"/>
                  </a:ext>
                </a:extLst>
              </a:tr>
              <a:tr h="495461">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2. Baja oferta de ambientes educativos interactivos contribuye al aumento en la deserción. Poca contribución a la disminución de la deserción estudiantil</a:t>
                      </a:r>
                    </a:p>
                  </a:txBody>
                  <a:tcPr marL="44450" marR="44450" marT="0" marB="0" anchor="ctr">
                    <a:solidFill>
                      <a:srgbClr val="DAEFC3"/>
                    </a:solidFill>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2.1 Baja cualificación del recurso humano en la Región</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2.2 Bajos niveles de egreso exitoso</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2.3 Pérdidas económicas a la Universidad</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2.4 Falta de oportunidades para los estudiantes para terminar su proceso académico a través de medios alternativos.</a:t>
                      </a:r>
                    </a:p>
                  </a:txBody>
                  <a:tcPr marL="44450" marR="44450" marT="0" marB="0" anchor="ctr">
                    <a:solidFill>
                      <a:srgbClr val="DAEFC3"/>
                    </a:solidFill>
                  </a:tcPr>
                </a:tc>
                <a:extLst>
                  <a:ext uri="{0D108BD9-81ED-4DB2-BD59-A6C34878D82A}">
                    <a16:rowId xmlns:a16="http://schemas.microsoft.com/office/drawing/2014/main" val="1288103024"/>
                  </a:ext>
                </a:extLst>
              </a:tr>
              <a:tr h="680332">
                <a:tc vMerge="1">
                  <a:txBody>
                    <a:bodyPr/>
                    <a:lstStyle/>
                    <a:p>
                      <a:endParaRPr lang="es-CO"/>
                    </a:p>
                  </a:txBody>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3. Desaprovechamiento  de recursos y  TIC para los procesos de enseñanza - aprendizaje en la UTP</a:t>
                      </a:r>
                    </a:p>
                  </a:txBody>
                  <a:tcPr marL="44450" marR="44450" marT="0" marB="0" anchor="ctr">
                    <a:solidFill>
                      <a:srgbClr val="DAEFC3"/>
                    </a:solidFill>
                  </a:tcPr>
                </a:tc>
                <a:tc>
                  <a:txBody>
                    <a:bodyPr/>
                    <a:lstStyle/>
                    <a:p>
                      <a:pPr marL="0" algn="l" defTabSz="914400" rtl="0" eaLnBrk="1" latinLnBrk="0" hangingPunct="1">
                        <a:lnSpc>
                          <a:spcPct val="107000"/>
                        </a:lnSpc>
                        <a:spcAft>
                          <a:spcPts val="0"/>
                        </a:spcAft>
                      </a:pPr>
                      <a:r>
                        <a:rPr lang="es-CO" sz="900" kern="1200" dirty="0">
                          <a:solidFill>
                            <a:schemeClr val="tx1"/>
                          </a:solidFill>
                          <a:effectLst/>
                          <a:latin typeface="+mn-lt"/>
                          <a:ea typeface="+mn-ea"/>
                          <a:cs typeface="+mn-cs"/>
                        </a:rPr>
                        <a:t>3.1 Desconocimiento de las capacidades que tiene la UTP frente al uso de recursos y tecnologías digitales</a:t>
                      </a:r>
                      <a:br>
                        <a:rPr lang="es-CO" sz="900" kern="1200" dirty="0">
                          <a:solidFill>
                            <a:schemeClr val="tx1"/>
                          </a:solidFill>
                          <a:effectLst/>
                          <a:latin typeface="+mn-lt"/>
                          <a:ea typeface="+mn-ea"/>
                          <a:cs typeface="+mn-cs"/>
                        </a:rPr>
                      </a:br>
                      <a:r>
                        <a:rPr lang="es-CO" sz="900" kern="1200" dirty="0">
                          <a:solidFill>
                            <a:schemeClr val="tx1"/>
                          </a:solidFill>
                          <a:effectLst/>
                          <a:latin typeface="+mn-lt"/>
                          <a:ea typeface="+mn-ea"/>
                          <a:cs typeface="+mn-cs"/>
                        </a:rPr>
                        <a:t>3.2 Desmotivación o desinterés por parte del docente/estudiante para utilizar los recursos en función del aprendizaje</a:t>
                      </a:r>
                    </a:p>
                  </a:txBody>
                  <a:tcPr marL="44450" marR="44450" marT="0" marB="0" anchor="ctr">
                    <a:solidFill>
                      <a:srgbClr val="DAEFC3"/>
                    </a:solidFill>
                  </a:tcPr>
                </a:tc>
                <a:extLst>
                  <a:ext uri="{0D108BD9-81ED-4DB2-BD59-A6C34878D82A}">
                    <a16:rowId xmlns:a16="http://schemas.microsoft.com/office/drawing/2014/main" val="1288699466"/>
                  </a:ext>
                </a:extLst>
              </a:tr>
            </a:tbl>
          </a:graphicData>
        </a:graphic>
      </p:graphicFrame>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4B731F"/>
                  </a:solidFill>
                </a:rPr>
                <a:t>Identificación del problema, necesidad u oportunidad </a:t>
              </a:r>
              <a:endParaRPr lang="es-CO" sz="2500" b="1" dirty="0"/>
            </a:p>
          </p:txBody>
        </p:sp>
      </p:grpSp>
      <p:sp>
        <p:nvSpPr>
          <p:cNvPr id="10" name="Rectángulo 9"/>
          <p:cNvSpPr/>
          <p:nvPr/>
        </p:nvSpPr>
        <p:spPr>
          <a:xfrm rot="16200000">
            <a:off x="6801961" y="3326239"/>
            <a:ext cx="4428565" cy="461665"/>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a:t>
            </a:r>
            <a:r>
              <a:rPr lang="es-CO" sz="800" dirty="0">
                <a:solidFill>
                  <a:schemeClr val="bg1">
                    <a:lumMod val="50000"/>
                  </a:schemeClr>
                </a:solidFill>
                <a:latin typeface="Arial Rounded MT Bold" panose="020F0704030504030204" pitchFamily="34" charset="0"/>
              </a:rPr>
              <a:t>8. Aseguramiento de la infraestructura tecnológica para soportar los procesos de formación con TIC.</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08337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3285" y="1673656"/>
            <a:ext cx="3935505" cy="4478149"/>
          </a:xfrm>
          <a:prstGeom prst="rect">
            <a:avLst/>
          </a:prstGeom>
        </p:spPr>
        <p:txBody>
          <a:bodyPr wrap="square">
            <a:spAutoFit/>
          </a:bodyPr>
          <a:lstStyle/>
          <a:p>
            <a:pPr algn="just"/>
            <a:r>
              <a:rPr lang="es-CO" sz="1500" dirty="0"/>
              <a:t>El proyecto busca el aseguramiento de la infraestructura tecnológica para soportar los procesos de formación con TIC. Como parte del ECOSISTEMA TIC que brinde la oportunidad a los docentes de aprovechar sus experiencias metodológicas, potenciarlas y transformarlas teniendo acceso a las nuevas tendencias, tecnológicas y metodológicas disponibles lo que permite potencializar sus competencias.</a:t>
            </a:r>
          </a:p>
          <a:p>
            <a:pPr algn="just"/>
            <a:r>
              <a:rPr lang="es-CO" sz="1500" dirty="0"/>
              <a:t> </a:t>
            </a:r>
          </a:p>
          <a:p>
            <a:pPr algn="just"/>
            <a:r>
              <a:rPr lang="es-CO" sz="1500" dirty="0"/>
              <a:t>Una infraestructura tecnológica pensada para un campus inteligente ofrece a los estudiantes la posibilidad de adquirir, generar, transformar y compartir los conocimientos teórico prácticos que eleven su formación profesional. Además, se entregan herramientas a la institución para realizar los procesos de análisis y seguimiento de los procesos académicos, desde la visión tanto de los docentes como de los estudiantes.</a:t>
            </a:r>
          </a:p>
        </p:txBody>
      </p:sp>
      <p:graphicFrame>
        <p:nvGraphicFramePr>
          <p:cNvPr id="7" name="3 Diagrama"/>
          <p:cNvGraphicFramePr/>
          <p:nvPr>
            <p:extLst>
              <p:ext uri="{D42A27DB-BD31-4B8C-83A1-F6EECF244321}">
                <p14:modId xmlns:p14="http://schemas.microsoft.com/office/powerpoint/2010/main" val="2160086780"/>
              </p:ext>
            </p:extLst>
          </p:nvPr>
        </p:nvGraphicFramePr>
        <p:xfrm>
          <a:off x="4281356" y="1673656"/>
          <a:ext cx="403789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106"/>
          <p:cNvGrpSpPr/>
          <p:nvPr/>
        </p:nvGrpSpPr>
        <p:grpSpPr>
          <a:xfrm>
            <a:off x="2191038" y="412377"/>
            <a:ext cx="6450938" cy="661471"/>
            <a:chOff x="4690885" y="1471730"/>
            <a:chExt cx="6531887" cy="1104489"/>
          </a:xfrm>
        </p:grpSpPr>
        <p:sp>
          <p:nvSpPr>
            <p:cNvPr id="9"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Descripción del proyecto</a:t>
              </a:r>
              <a:endParaRPr lang="es-CO" sz="2800" b="1" dirty="0"/>
            </a:p>
          </p:txBody>
        </p:sp>
      </p:grpSp>
      <p:sp>
        <p:nvSpPr>
          <p:cNvPr id="11" name="Rectángulo 10"/>
          <p:cNvSpPr/>
          <p:nvPr/>
        </p:nvSpPr>
        <p:spPr>
          <a:xfrm rot="16200000">
            <a:off x="6658526" y="3236592"/>
            <a:ext cx="4428565" cy="461665"/>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a:t>
            </a:r>
            <a:r>
              <a:rPr lang="es-CO" sz="800" dirty="0">
                <a:solidFill>
                  <a:schemeClr val="bg1">
                    <a:lumMod val="50000"/>
                  </a:schemeClr>
                </a:solidFill>
                <a:latin typeface="Arial Rounded MT Bold" panose="020F0704030504030204" pitchFamily="34" charset="0"/>
              </a:rPr>
              <a:t>8. Aseguramiento de la infraestructura tecnológica para soportar los procesos de formación con TIC.</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1244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4B731F"/>
                </a:solidFill>
              </a:rPr>
              <a:t>General</a:t>
            </a:r>
            <a:endParaRPr lang="es-CO" dirty="0">
              <a:solidFill>
                <a:srgbClr val="4B731F"/>
              </a:solidFill>
            </a:endParaRPr>
          </a:p>
        </p:txBody>
      </p:sp>
      <p:sp>
        <p:nvSpPr>
          <p:cNvPr id="2" name="Rectángulo 1"/>
          <p:cNvSpPr/>
          <p:nvPr/>
        </p:nvSpPr>
        <p:spPr>
          <a:xfrm>
            <a:off x="672353" y="1780528"/>
            <a:ext cx="7754471" cy="923330"/>
          </a:xfrm>
          <a:prstGeom prst="rect">
            <a:avLst/>
          </a:prstGeom>
        </p:spPr>
        <p:txBody>
          <a:bodyPr wrap="square">
            <a:spAutoFit/>
          </a:bodyPr>
          <a:lstStyle/>
          <a:p>
            <a:pPr algn="just"/>
            <a:r>
              <a:rPr lang="es-CO" dirty="0" smtClean="0"/>
              <a:t>Implementar </a:t>
            </a:r>
            <a:r>
              <a:rPr lang="es-CO" dirty="0"/>
              <a:t>espacios y ambientes en donde se desarrollen actividades y experiencias interactivas en procesos enseñanza - aprendizaje mediado por TIC de acuerdo a las tendencias y lineamientos pedagógicos actuales.</a:t>
            </a:r>
          </a:p>
        </p:txBody>
      </p:sp>
      <p:sp>
        <p:nvSpPr>
          <p:cNvPr id="8" name="TextBox 12"/>
          <p:cNvSpPr txBox="1">
            <a:spLocks/>
          </p:cNvSpPr>
          <p:nvPr/>
        </p:nvSpPr>
        <p:spPr>
          <a:xfrm>
            <a:off x="198343" y="2980857"/>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just"/>
            <a:r>
              <a:rPr lang="es-CO" dirty="0" smtClean="0">
                <a:solidFill>
                  <a:srgbClr val="4B731F"/>
                </a:solidFill>
              </a:rPr>
              <a:t>Específicos</a:t>
            </a:r>
            <a:endParaRPr lang="es-CO" dirty="0">
              <a:solidFill>
                <a:srgbClr val="4B731F"/>
              </a:solidFill>
            </a:endParaRPr>
          </a:p>
        </p:txBody>
      </p:sp>
      <p:sp>
        <p:nvSpPr>
          <p:cNvPr id="9" name="Rectángulo 8"/>
          <p:cNvSpPr/>
          <p:nvPr/>
        </p:nvSpPr>
        <p:spPr>
          <a:xfrm>
            <a:off x="672353" y="3621100"/>
            <a:ext cx="6938682" cy="2862322"/>
          </a:xfrm>
          <a:prstGeom prst="rect">
            <a:avLst/>
          </a:prstGeom>
        </p:spPr>
        <p:txBody>
          <a:bodyPr wrap="square">
            <a:spAutoFit/>
          </a:bodyPr>
          <a:lstStyle/>
          <a:p>
            <a:pPr marL="285750" lvl="0" indent="-285750" algn="just">
              <a:buFont typeface="Wingdings" panose="05000000000000000000" pitchFamily="2" charset="2"/>
              <a:buChar char="Ø"/>
            </a:pPr>
            <a:r>
              <a:rPr lang="es-CO" dirty="0"/>
              <a:t>Identificar y evaluar las diferentes propuestas existentes sobre ambientes interactivos de aprendizaje de acuerdo a las nuevas tendencias pedagógicas mediados por </a:t>
            </a:r>
            <a:r>
              <a:rPr lang="es-CO" dirty="0" smtClean="0"/>
              <a:t>TIC.</a:t>
            </a:r>
          </a:p>
          <a:p>
            <a:pPr marL="285750" lvl="0" indent="-285750" algn="just">
              <a:buFont typeface="Wingdings" panose="05000000000000000000" pitchFamily="2" charset="2"/>
              <a:buChar char="Ø"/>
            </a:pPr>
            <a:r>
              <a:rPr lang="es-CO" dirty="0" smtClean="0"/>
              <a:t>Identificar</a:t>
            </a:r>
            <a:r>
              <a:rPr lang="es-CO" dirty="0"/>
              <a:t>, seleccionar y diseñar espacios físicos disponibles para cada una de las facultades de la institución realizando las adecuaciones necesarias para convertirlas en espacios interactivos mediados por </a:t>
            </a:r>
            <a:r>
              <a:rPr lang="es-CO" dirty="0" smtClean="0"/>
              <a:t>TIC.</a:t>
            </a:r>
          </a:p>
          <a:p>
            <a:pPr marL="285750" lvl="0" indent="-285750" algn="just">
              <a:buFont typeface="Wingdings" panose="05000000000000000000" pitchFamily="2" charset="2"/>
              <a:buChar char="Ø"/>
            </a:pPr>
            <a:r>
              <a:rPr lang="es-CO" dirty="0" smtClean="0"/>
              <a:t>Implementar </a:t>
            </a:r>
            <a:r>
              <a:rPr lang="es-CO" dirty="0"/>
              <a:t>espacios interactivos de formación de acuerdo a cada una de las tendencias acogidas por la institución y adecuadas según cada disciplina.</a:t>
            </a:r>
          </a:p>
        </p:txBody>
      </p:sp>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Objetivos del proyecto</a:t>
              </a:r>
              <a:endParaRPr lang="es-CO" sz="2800" b="1" dirty="0"/>
            </a:p>
          </p:txBody>
        </p:sp>
      </p:grpSp>
      <p:sp>
        <p:nvSpPr>
          <p:cNvPr id="13" name="Rectángulo 12"/>
          <p:cNvSpPr/>
          <p:nvPr/>
        </p:nvSpPr>
        <p:spPr>
          <a:xfrm rot="16200000">
            <a:off x="6658526" y="3236592"/>
            <a:ext cx="4428565" cy="461665"/>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a:t>
            </a:r>
            <a:r>
              <a:rPr lang="es-CO" sz="800" dirty="0">
                <a:solidFill>
                  <a:schemeClr val="bg1">
                    <a:lumMod val="50000"/>
                  </a:schemeClr>
                </a:solidFill>
                <a:latin typeface="Arial Rounded MT Bold" panose="020F0704030504030204" pitchFamily="34" charset="0"/>
              </a:rPr>
              <a:t>8. Aseguramiento de la infraestructura tecnológica para soportar los procesos de formación con TIC.</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0357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10"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Planes operativos</a:t>
              </a:r>
              <a:endParaRPr lang="es-CO" sz="2800" b="1" dirty="0"/>
            </a:p>
          </p:txBody>
        </p:sp>
      </p:grpSp>
      <p:graphicFrame>
        <p:nvGraphicFramePr>
          <p:cNvPr id="12" name="Tabla 11"/>
          <p:cNvGraphicFramePr>
            <a:graphicFrameLocks noGrp="1"/>
          </p:cNvGraphicFramePr>
          <p:nvPr>
            <p:extLst>
              <p:ext uri="{D42A27DB-BD31-4B8C-83A1-F6EECF244321}">
                <p14:modId xmlns:p14="http://schemas.microsoft.com/office/powerpoint/2010/main" val="3881558323"/>
              </p:ext>
            </p:extLst>
          </p:nvPr>
        </p:nvGraphicFramePr>
        <p:xfrm>
          <a:off x="178575" y="1413049"/>
          <a:ext cx="7593825" cy="4856776"/>
        </p:xfrm>
        <a:graphic>
          <a:graphicData uri="http://schemas.openxmlformats.org/drawingml/2006/table">
            <a:tbl>
              <a:tblPr firstRow="1" firstCol="1" bandRow="1">
                <a:tableStyleId>{5940675A-B579-460E-94D1-54222C63F5DA}</a:tableStyleId>
              </a:tblPr>
              <a:tblGrid>
                <a:gridCol w="2603799">
                  <a:extLst>
                    <a:ext uri="{9D8B030D-6E8A-4147-A177-3AD203B41FA5}">
                      <a16:colId xmlns:a16="http://schemas.microsoft.com/office/drawing/2014/main" val="622973615"/>
                    </a:ext>
                  </a:extLst>
                </a:gridCol>
                <a:gridCol w="4990026">
                  <a:extLst>
                    <a:ext uri="{9D8B030D-6E8A-4147-A177-3AD203B41FA5}">
                      <a16:colId xmlns:a16="http://schemas.microsoft.com/office/drawing/2014/main" val="2008709917"/>
                    </a:ext>
                  </a:extLst>
                </a:gridCol>
              </a:tblGrid>
              <a:tr h="209038">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extLst>
                  <a:ext uri="{0D108BD9-81ED-4DB2-BD59-A6C34878D82A}">
                    <a16:rowId xmlns:a16="http://schemas.microsoft.com/office/drawing/2014/main" val="3686363448"/>
                  </a:ext>
                </a:extLst>
              </a:tr>
              <a:tr h="1388596">
                <a:tc>
                  <a:txBody>
                    <a:bodyPr/>
                    <a:lstStyle/>
                    <a:p>
                      <a:pPr algn="ctr">
                        <a:lnSpc>
                          <a:spcPct val="107000"/>
                        </a:lnSpc>
                        <a:spcAft>
                          <a:spcPts val="0"/>
                        </a:spcAft>
                      </a:pPr>
                      <a:r>
                        <a:rPr lang="es-CO" sz="1600" b="1" kern="1200" dirty="0" smtClean="0">
                          <a:solidFill>
                            <a:schemeClr val="tx1"/>
                          </a:solidFill>
                          <a:effectLst/>
                          <a:latin typeface="+mn-lt"/>
                          <a:ea typeface="+mn-ea"/>
                          <a:cs typeface="+mn-cs"/>
                        </a:rPr>
                        <a:t>Elaboración de plan de diseño e implementación de espacios interactivos de formación</a:t>
                      </a:r>
                      <a:endParaRPr lang="es-CO" sz="12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revisión de diferentes propuestas de interactividad, revisión de tecnologías y equipos disponibles para desarrollo de interactividad en simultaneidad con presencialidad, reuniones y visitas a proveedores, visitas a otras instituciones con experiencias y espacios similares, socialización con docentes internos sobre necesidades y propuestas, selección de tendencias aplicables institucionalmente y elaboración de Plan de implementación, adecuación de nuevos espacios de formación físicos para el desarrollo de actividades de manera presencial y remota de manera simultánea.</a:t>
                      </a:r>
                      <a:r>
                        <a:rPr lang="es-CO" sz="1400" b="1" kern="1200" dirty="0" smtClean="0">
                          <a:solidFill>
                            <a:schemeClr val="tx1"/>
                          </a:solidFill>
                          <a:effectLst/>
                          <a:latin typeface="+mn-lt"/>
                          <a:ea typeface="+mn-ea"/>
                          <a:cs typeface="+mn-cs"/>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877856177"/>
                  </a:ext>
                </a:extLst>
              </a:tr>
              <a:tr h="1388596">
                <a:tc>
                  <a:txBody>
                    <a:bodyPr/>
                    <a:lstStyle/>
                    <a:p>
                      <a:pPr algn="ctr">
                        <a:lnSpc>
                          <a:spcPct val="107000"/>
                        </a:lnSpc>
                        <a:spcAft>
                          <a:spcPts val="0"/>
                        </a:spcAft>
                      </a:pPr>
                      <a:r>
                        <a:rPr lang="es-CO" sz="1600" b="1" kern="1200" dirty="0" smtClean="0">
                          <a:solidFill>
                            <a:schemeClr val="tx1"/>
                          </a:solidFill>
                          <a:effectLst/>
                          <a:latin typeface="+mn-lt"/>
                          <a:ea typeface="+mn-ea"/>
                          <a:cs typeface="+mn-cs"/>
                        </a:rPr>
                        <a:t>Selección y Diseño de espacios interactivos de formación</a:t>
                      </a:r>
                      <a:endParaRPr lang="es-CO" sz="12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Inventario de espacios interactivos existentes en la institución, verificación de aplicabilidad de las nuevas tendencias metodológicas	, selección de espacios a actualizar, selección de espacios a transformar completamente y/o construir	, elaboración de diseño de espacios y presentación y aprobación de diseños, diseño e implementación espacio interactivo de apoyo a docentes y estudiantes.</a:t>
                      </a:r>
                    </a:p>
                  </a:txBody>
                  <a:tcPr marL="32592" marR="32592" marT="0" marB="0" anchor="ctr">
                    <a:solidFill>
                      <a:srgbClr val="DAEFC3"/>
                    </a:solidFill>
                  </a:tcPr>
                </a:tc>
                <a:extLst>
                  <a:ext uri="{0D108BD9-81ED-4DB2-BD59-A6C34878D82A}">
                    <a16:rowId xmlns:a16="http://schemas.microsoft.com/office/drawing/2014/main" val="2444611345"/>
                  </a:ext>
                </a:extLst>
              </a:tr>
              <a:tr h="1388596">
                <a:tc>
                  <a:txBody>
                    <a:bodyPr/>
                    <a:lstStyle/>
                    <a:p>
                      <a:pPr algn="ctr">
                        <a:lnSpc>
                          <a:spcPct val="107000"/>
                        </a:lnSpc>
                        <a:spcAft>
                          <a:spcPts val="0"/>
                        </a:spcAft>
                      </a:pPr>
                      <a:r>
                        <a:rPr lang="es-CO" sz="1600" b="1" kern="1200" dirty="0" smtClean="0">
                          <a:solidFill>
                            <a:schemeClr val="tx1"/>
                          </a:solidFill>
                          <a:effectLst/>
                          <a:latin typeface="+mn-lt"/>
                          <a:ea typeface="+mn-ea"/>
                          <a:cs typeface="+mn-cs"/>
                        </a:rPr>
                        <a:t>Implementación de espacios interactivos mediados por TIC de acuerdo a tendencias tecnológicas y pedagógicas seleccionadas por la institución</a:t>
                      </a:r>
                      <a:endParaRPr lang="es-CO" sz="12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Socialización plan de diseño e implementación de espacios interactivos, presentación metodologías y TIC seleccionadas, elaboración cronograma de implementación, de espacios interactivos, elaboración de términos de referencia compra de equipos, elaboración términos de referencia para adecuaciones físicas, adecuaciones tecnológicas, construcción, adecuación , pruebas, puesta en servicio y entrega de espacios.</a:t>
                      </a:r>
                      <a:endParaRPr lang="es-CO" sz="1200" kern="1200" dirty="0">
                        <a:solidFill>
                          <a:schemeClr val="tx1"/>
                        </a:solidFill>
                        <a:effectLst/>
                        <a:latin typeface="+mn-lt"/>
                        <a:ea typeface="+mn-ea"/>
                        <a:cs typeface="+mn-cs"/>
                      </a:endParaRPr>
                    </a:p>
                  </a:txBody>
                  <a:tcPr marL="32592" marR="32592" marT="0" marB="0" anchor="ctr">
                    <a:solidFill>
                      <a:srgbClr val="DAEFC3"/>
                    </a:solidFill>
                  </a:tcPr>
                </a:tc>
                <a:extLst>
                  <a:ext uri="{0D108BD9-81ED-4DB2-BD59-A6C34878D82A}">
                    <a16:rowId xmlns:a16="http://schemas.microsoft.com/office/drawing/2014/main" val="3368032370"/>
                  </a:ext>
                </a:extLst>
              </a:tr>
            </a:tbl>
          </a:graphicData>
        </a:graphic>
      </p:graphicFrame>
      <p:sp>
        <p:nvSpPr>
          <p:cNvPr id="6" name="Rectángulo 5"/>
          <p:cNvSpPr/>
          <p:nvPr/>
        </p:nvSpPr>
        <p:spPr>
          <a:xfrm rot="16200000">
            <a:off x="6658526" y="3236592"/>
            <a:ext cx="4428565" cy="461665"/>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a:t>
            </a:r>
            <a:r>
              <a:rPr lang="es-CO" sz="800" dirty="0">
                <a:solidFill>
                  <a:schemeClr val="bg1">
                    <a:lumMod val="50000"/>
                  </a:schemeClr>
                </a:solidFill>
                <a:latin typeface="Arial Rounded MT Bold" panose="020F0704030504030204" pitchFamily="34" charset="0"/>
              </a:rPr>
              <a:t>8. Aseguramiento de la infraestructura tecnológica para soportar los procesos de formación con TIC.</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939155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4133</TotalTime>
  <Words>1422</Words>
  <Application>Microsoft Office PowerPoint</Application>
  <PresentationFormat>Presentación en pantalla (4:3)</PresentationFormat>
  <Paragraphs>81</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587</cp:revision>
  <cp:lastPrinted>2017-05-16T14:27:28Z</cp:lastPrinted>
  <dcterms:created xsi:type="dcterms:W3CDTF">2017-03-06T22:18:18Z</dcterms:created>
  <dcterms:modified xsi:type="dcterms:W3CDTF">2024-03-04T19:44:57Z</dcterms:modified>
</cp:coreProperties>
</file>