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67" r:id="rId5"/>
    <p:sldId id="268" r:id="rId6"/>
    <p:sldId id="269"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31F"/>
    <a:srgbClr val="DAEFC3"/>
    <a:srgbClr val="6EA92D"/>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andrés valencia quintero" userId="d5fd588d-1f06-4b92-8684-7dba753ca468" providerId="ADAL" clId="{9F9B8AB8-48DA-4461-A299-7F8627977E07}"/>
    <pc:docChg chg="modSld">
      <pc:chgData name="julian andrés valencia quintero" userId="d5fd588d-1f06-4b92-8684-7dba753ca468" providerId="ADAL" clId="{9F9B8AB8-48DA-4461-A299-7F8627977E07}" dt="2024-02-29T23:21:18.587" v="15" actId="1035"/>
      <pc:docMkLst>
        <pc:docMk/>
      </pc:docMkLst>
      <pc:sldChg chg="addSp modSp mod">
        <pc:chgData name="julian andrés valencia quintero" userId="d5fd588d-1f06-4b92-8684-7dba753ca468" providerId="ADAL" clId="{9F9B8AB8-48DA-4461-A299-7F8627977E07}" dt="2024-02-29T23:21:18.587" v="15" actId="1035"/>
        <pc:sldMkLst>
          <pc:docMk/>
          <pc:sldMk cId="800585535" sldId="264"/>
        </pc:sldMkLst>
        <pc:spChg chg="add mod">
          <ac:chgData name="julian andrés valencia quintero" userId="d5fd588d-1f06-4b92-8684-7dba753ca468" providerId="ADAL" clId="{9F9B8AB8-48DA-4461-A299-7F8627977E07}" dt="2024-02-29T23:21:18.587" v="15" actId="1035"/>
          <ac:spMkLst>
            <pc:docMk/>
            <pc:sldMk cId="800585535" sldId="264"/>
            <ac:spMk id="15" creationId="{CFE0E246-5F80-4A2F-ACCE-0CB977473BE4}"/>
          </ac:spMkLst>
        </pc:spChg>
        <pc:grpChg chg="mod">
          <ac:chgData name="julian andrés valencia quintero" userId="d5fd588d-1f06-4b92-8684-7dba753ca468" providerId="ADAL" clId="{9F9B8AB8-48DA-4461-A299-7F8627977E07}" dt="2024-02-29T23:21:09.684" v="6" actId="1076"/>
          <ac:grpSpMkLst>
            <pc:docMk/>
            <pc:sldMk cId="800585535" sldId="264"/>
            <ac:grpSpMk id="10" creationId="{00000000-0000-0000-0000-000000000000}"/>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4B731F"/>
        </a:solidFill>
        <a:ln>
          <a:solidFill>
            <a:schemeClr val="accent5">
              <a:lumMod val="50000"/>
            </a:schemeClr>
          </a:solidFill>
        </a:ln>
      </dgm:spPr>
      <dgm:t>
        <a:bodyPr/>
        <a:lstStyle/>
        <a:p>
          <a:pPr algn="l"/>
          <a:r>
            <a:rPr lang="es-CO" sz="2400" dirty="0">
              <a:latin typeface="+mn-lt"/>
              <a:cs typeface="Khmer UI" panose="020B0502040204020203" pitchFamily="34" charset="0"/>
            </a:rPr>
            <a:t>Involucrados</a:t>
          </a: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4B731F"/>
          </a:solidFill>
        </a:ln>
      </dgm:spPr>
      <dgm:t>
        <a:bodyPr/>
        <a:lstStyle/>
        <a:p>
          <a:pPr algn="l"/>
          <a:r>
            <a:rPr lang="es-CO" sz="1050" b="1" u="none" dirty="0">
              <a:solidFill>
                <a:schemeClr val="tx2">
                  <a:lumMod val="50000"/>
                </a:schemeClr>
              </a:solidFill>
              <a:latin typeface="+mn-lt"/>
              <a:cs typeface="Khmer UI" panose="020B0502040204020203" pitchFamily="34" charset="0"/>
            </a:rPr>
            <a:t>Unidades organizacionales: </a:t>
          </a:r>
          <a:r>
            <a:rPr lang="es-ES" sz="1050" b="0" u="none" dirty="0">
              <a:solidFill>
                <a:schemeClr val="tx2">
                  <a:lumMod val="50000"/>
                </a:schemeClr>
              </a:solidFill>
              <a:latin typeface="+mn-lt"/>
              <a:cs typeface="Khmer UI" panose="020B0502040204020203" pitchFamily="34" charset="0"/>
            </a:rPr>
            <a:t>Facultades, programas y algunas dependencias administrativas</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4B731F"/>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4B731F"/>
          </a:solidFill>
        </a:ln>
      </dgm:spPr>
      <dgm:t>
        <a:bodyPr/>
        <a:lstStyle/>
        <a:p>
          <a:pPr algn="just"/>
          <a:r>
            <a:rPr lang="es-CO" sz="1050" b="1" u="none" dirty="0">
              <a:solidFill>
                <a:schemeClr val="tx2">
                  <a:lumMod val="50000"/>
                </a:schemeClr>
              </a:solidFill>
              <a:latin typeface="+mn-lt"/>
              <a:cs typeface="Khmer UI" panose="020B0502040204020203" pitchFamily="34" charset="0"/>
            </a:rPr>
            <a:t>Beneficiarios: </a:t>
          </a:r>
          <a:r>
            <a:rPr lang="es-CO" sz="1050" b="0" u="none" dirty="0">
              <a:solidFill>
                <a:schemeClr val="tx2">
                  <a:lumMod val="50000"/>
                </a:schemeClr>
              </a:solidFill>
              <a:latin typeface="+mn-lt"/>
              <a:cs typeface="Khmer UI" panose="020B0502040204020203" pitchFamily="34" charset="0"/>
            </a:rPr>
            <a:t>Al interior de la Universidad a los estudiantes de pregrado, postgrado y a los estudiantes de la educación  media que ingresan a la Universidad. Impactar al Departamento y las regiones a través del desempeño profesional integral de los egresados y, a los sectores que tengan algún tipo de vinculación con la Universidad.</a:t>
          </a:r>
          <a:endParaRPr lang="es-CO" sz="1100" b="0" dirty="0">
            <a:latin typeface="+mn-lt"/>
          </a:endParaRPr>
        </a:p>
      </dgm:t>
    </dgm:pt>
    <dgm:pt modelId="{8741F14A-8A3A-4CE9-A4EC-A5E8CABEE01E}" type="parTrans" cxnId="{1BDA1869-1F10-4F09-9B7C-E4440C8A610B}">
      <dgm:prSet/>
      <dgm:spPr>
        <a:ln>
          <a:solidFill>
            <a:srgbClr val="4B731F"/>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4B731F"/>
          </a:solidFill>
        </a:ln>
      </dgm:spPr>
      <dgm:t>
        <a:bodyPr/>
        <a:lstStyle/>
        <a:p>
          <a:pPr algn="l"/>
          <a:r>
            <a:rPr lang="es-CO" sz="1050" b="1" dirty="0">
              <a:solidFill>
                <a:schemeClr val="tx2">
                  <a:lumMod val="50000"/>
                </a:schemeClr>
              </a:solidFill>
              <a:latin typeface="+mn-lt"/>
              <a:cs typeface="Khmer UI" panose="020B0502040204020203" pitchFamily="34" charset="0"/>
            </a:rPr>
            <a:t>Entidades externas a la UTP: </a:t>
          </a:r>
          <a:r>
            <a:rPr lang="es-CO" sz="1050" b="0" dirty="0">
              <a:solidFill>
                <a:schemeClr val="tx2">
                  <a:lumMod val="50000"/>
                </a:schemeClr>
              </a:solidFill>
              <a:latin typeface="+mn-lt"/>
              <a:cs typeface="Khmer UI" panose="020B0502040204020203" pitchFamily="34" charset="0"/>
            </a:rPr>
            <a:t>Egresados, Empleadores, Gremios, Asociaciones, Ministerio de Educación Nacional</a:t>
          </a:r>
          <a:endParaRPr lang="es-ES" sz="105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4B731F"/>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ES"/>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33662" custLinFactNeighborX="-1250" custLinFactNeighborY="-145"/>
      <dgm:spPr/>
      <dgm:t>
        <a:bodyPr/>
        <a:lstStyle/>
        <a:p>
          <a:endParaRPr lang="es-ES"/>
        </a:p>
      </dgm:t>
    </dgm:pt>
    <dgm:pt modelId="{548B17C6-F4E6-4766-9BB3-86301585D37C}" type="pres">
      <dgm:prSet presAssocID="{B179C4C9-470C-4C96-B2DB-FF7D387B7DD1}" presName="rootConnector" presStyleLbl="node1" presStyleIdx="0" presStyleCnt="1"/>
      <dgm:spPr/>
      <dgm:t>
        <a:bodyPr/>
        <a:lstStyle/>
        <a:p>
          <a:endParaRPr lang="es-ES"/>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ES"/>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ES"/>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81642">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ES"/>
        </a:p>
      </dgm:t>
    </dgm:pt>
    <dgm:pt modelId="{7F59EE3C-302F-405E-AC56-4165D36EEAEB}" type="pres">
      <dgm:prSet presAssocID="{7417BE97-B00C-42EA-9827-823E7FE653F8}" presName="childText" presStyleLbl="bgAcc1" presStyleIdx="2" presStyleCnt="3" custScaleX="318986" custScaleY="139867">
        <dgm:presLayoutVars>
          <dgm:bulletEnabled val="1"/>
        </dgm:presLayoutVars>
      </dgm:prSet>
      <dgm:spPr/>
      <dgm:t>
        <a:bodyPr/>
        <a:lstStyle/>
        <a:p>
          <a:endParaRPr lang="es-ES"/>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611589" y="0"/>
          <a:ext cx="1917715" cy="717374"/>
        </a:xfrm>
        <a:prstGeom prst="roundRect">
          <a:avLst>
            <a:gd name="adj" fmla="val 10000"/>
          </a:avLst>
        </a:prstGeom>
        <a:solidFill>
          <a:srgbClr val="4B731F"/>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a:latin typeface="+mn-lt"/>
              <a:cs typeface="Khmer UI" panose="020B0502040204020203" pitchFamily="34" charset="0"/>
            </a:rPr>
            <a:t>Involucrados</a:t>
          </a:r>
        </a:p>
      </dsp:txBody>
      <dsp:txXfrm>
        <a:off x="632600" y="21011"/>
        <a:ext cx="1875693" cy="675352"/>
      </dsp:txXfrm>
    </dsp:sp>
    <dsp:sp modelId="{107B593D-2B7E-47A1-B237-2D44EE17772E}">
      <dsp:nvSpPr>
        <dsp:cNvPr id="0" name=""/>
        <dsp:cNvSpPr/>
      </dsp:nvSpPr>
      <dsp:spPr>
        <a:xfrm>
          <a:off x="803361" y="717374"/>
          <a:ext cx="209705" cy="521311"/>
        </a:xfrm>
        <a:custGeom>
          <a:avLst/>
          <a:gdLst/>
          <a:ahLst/>
          <a:cxnLst/>
          <a:rect l="0" t="0" r="0" b="0"/>
          <a:pathLst>
            <a:path>
              <a:moveTo>
                <a:pt x="0" y="0"/>
              </a:moveTo>
              <a:lnTo>
                <a:pt x="0" y="521311"/>
              </a:lnTo>
              <a:lnTo>
                <a:pt x="209705" y="521311"/>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1013067" y="897757"/>
          <a:ext cx="3635471" cy="681857"/>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66725">
            <a:lnSpc>
              <a:spcPct val="90000"/>
            </a:lnSpc>
            <a:spcBef>
              <a:spcPct val="0"/>
            </a:spcBef>
            <a:spcAft>
              <a:spcPct val="35000"/>
            </a:spcAft>
          </a:pPr>
          <a:r>
            <a:rPr lang="es-CO" sz="1050" b="1" u="none" kern="1200" dirty="0">
              <a:solidFill>
                <a:schemeClr val="tx2">
                  <a:lumMod val="50000"/>
                </a:schemeClr>
              </a:solidFill>
              <a:latin typeface="+mn-lt"/>
              <a:cs typeface="Khmer UI" panose="020B0502040204020203" pitchFamily="34" charset="0"/>
            </a:rPr>
            <a:t>Unidades organizacionales: </a:t>
          </a:r>
          <a:r>
            <a:rPr lang="es-ES" sz="1050" b="0" u="none" kern="1200" dirty="0">
              <a:solidFill>
                <a:schemeClr val="tx2">
                  <a:lumMod val="50000"/>
                </a:schemeClr>
              </a:solidFill>
              <a:latin typeface="+mn-lt"/>
              <a:cs typeface="Khmer UI" panose="020B0502040204020203" pitchFamily="34" charset="0"/>
            </a:rPr>
            <a:t>Facultades, programas y algunas dependencias administrativas</a:t>
          </a:r>
          <a:endParaRPr lang="es-CO" sz="1050" b="0" kern="1200" dirty="0">
            <a:solidFill>
              <a:schemeClr val="tx2">
                <a:lumMod val="50000"/>
              </a:schemeClr>
            </a:solidFill>
            <a:latin typeface="+mn-lt"/>
            <a:cs typeface="Khmer UI" panose="020B0502040204020203" pitchFamily="34" charset="0"/>
          </a:endParaRPr>
        </a:p>
      </dsp:txBody>
      <dsp:txXfrm>
        <a:off x="1033038" y="917728"/>
        <a:ext cx="3595529" cy="641915"/>
      </dsp:txXfrm>
    </dsp:sp>
    <dsp:sp modelId="{94DEC999-591D-4E68-9D00-6890F125307D}">
      <dsp:nvSpPr>
        <dsp:cNvPr id="0" name=""/>
        <dsp:cNvSpPr/>
      </dsp:nvSpPr>
      <dsp:spPr>
        <a:xfrm>
          <a:off x="803361" y="717374"/>
          <a:ext cx="209705" cy="1334423"/>
        </a:xfrm>
        <a:custGeom>
          <a:avLst/>
          <a:gdLst/>
          <a:ahLst/>
          <a:cxnLst/>
          <a:rect l="0" t="0" r="0" b="0"/>
          <a:pathLst>
            <a:path>
              <a:moveTo>
                <a:pt x="0" y="0"/>
              </a:moveTo>
              <a:lnTo>
                <a:pt x="0" y="1334423"/>
              </a:lnTo>
              <a:lnTo>
                <a:pt x="209705" y="1334423"/>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1013067" y="1758959"/>
          <a:ext cx="3646318" cy="585679"/>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66725">
            <a:lnSpc>
              <a:spcPct val="90000"/>
            </a:lnSpc>
            <a:spcBef>
              <a:spcPct val="0"/>
            </a:spcBef>
            <a:spcAft>
              <a:spcPct val="35000"/>
            </a:spcAft>
          </a:pPr>
          <a:r>
            <a:rPr lang="es-CO" sz="1050" b="1" kern="1200" dirty="0">
              <a:solidFill>
                <a:schemeClr val="tx2">
                  <a:lumMod val="50000"/>
                </a:schemeClr>
              </a:solidFill>
              <a:latin typeface="+mn-lt"/>
              <a:cs typeface="Khmer UI" panose="020B0502040204020203" pitchFamily="34" charset="0"/>
            </a:rPr>
            <a:t>Entidades externas a la UTP: </a:t>
          </a:r>
          <a:r>
            <a:rPr lang="es-CO" sz="1050" b="0" kern="1200" dirty="0">
              <a:solidFill>
                <a:schemeClr val="tx2">
                  <a:lumMod val="50000"/>
                </a:schemeClr>
              </a:solidFill>
              <a:latin typeface="+mn-lt"/>
              <a:cs typeface="Khmer UI" panose="020B0502040204020203" pitchFamily="34" charset="0"/>
            </a:rPr>
            <a:t>Egresados, Empleadores, Gremios, Asociaciones, Ministerio de Educación Nacional</a:t>
          </a:r>
          <a:endParaRPr lang="es-ES" sz="1050" b="0" kern="1200" dirty="0">
            <a:solidFill>
              <a:schemeClr val="tx2">
                <a:lumMod val="50000"/>
              </a:schemeClr>
            </a:solidFill>
            <a:latin typeface="+mn-lt"/>
            <a:cs typeface="Khmer UI" panose="020B0502040204020203" pitchFamily="34" charset="0"/>
          </a:endParaRPr>
        </a:p>
      </dsp:txBody>
      <dsp:txXfrm>
        <a:off x="1030221" y="1776113"/>
        <a:ext cx="3612010" cy="551371"/>
      </dsp:txXfrm>
    </dsp:sp>
    <dsp:sp modelId="{983EE482-34B4-4DDE-A5BB-56DAF2F5E8D4}">
      <dsp:nvSpPr>
        <dsp:cNvPr id="0" name=""/>
        <dsp:cNvSpPr/>
      </dsp:nvSpPr>
      <dsp:spPr>
        <a:xfrm>
          <a:off x="803361" y="717374"/>
          <a:ext cx="209705" cy="2308292"/>
        </a:xfrm>
        <a:custGeom>
          <a:avLst/>
          <a:gdLst/>
          <a:ahLst/>
          <a:cxnLst/>
          <a:rect l="0" t="0" r="0" b="0"/>
          <a:pathLst>
            <a:path>
              <a:moveTo>
                <a:pt x="0" y="0"/>
              </a:moveTo>
              <a:lnTo>
                <a:pt x="0" y="2308292"/>
              </a:lnTo>
              <a:lnTo>
                <a:pt x="209705" y="2308292"/>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1013067" y="2523982"/>
          <a:ext cx="3661320" cy="1003370"/>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CO" sz="1050" b="1" u="none" kern="1200" dirty="0">
              <a:solidFill>
                <a:schemeClr val="tx2">
                  <a:lumMod val="50000"/>
                </a:schemeClr>
              </a:solidFill>
              <a:latin typeface="+mn-lt"/>
              <a:cs typeface="Khmer UI" panose="020B0502040204020203" pitchFamily="34" charset="0"/>
            </a:rPr>
            <a:t>Beneficiarios: </a:t>
          </a:r>
          <a:r>
            <a:rPr lang="es-CO" sz="1050" b="0" u="none" kern="1200" dirty="0">
              <a:solidFill>
                <a:schemeClr val="tx2">
                  <a:lumMod val="50000"/>
                </a:schemeClr>
              </a:solidFill>
              <a:latin typeface="+mn-lt"/>
              <a:cs typeface="Khmer UI" panose="020B0502040204020203" pitchFamily="34" charset="0"/>
            </a:rPr>
            <a:t>Al interior de la Universidad a los estudiantes de pregrado, postgrado y a los estudiantes de la educación  media que ingresan a la Universidad. Impactar al Departamento y las regiones a través del desempeño profesional integral de los egresados y, a los sectores que tengan algún tipo de vinculación con la Universidad.</a:t>
          </a:r>
          <a:endParaRPr lang="es-CO" sz="1100" b="0" kern="1200" dirty="0">
            <a:latin typeface="+mn-lt"/>
          </a:endParaRPr>
        </a:p>
      </dsp:txBody>
      <dsp:txXfrm>
        <a:off x="1042455" y="2553370"/>
        <a:ext cx="3602544" cy="9445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25/03/2025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7157" y="5726086"/>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25/03/2025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9" name="Imagen 8" descr="http://blog.utp.edu.co/peiutp/files/2018/01/Blo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517" y="3654970"/>
            <a:ext cx="3994560" cy="2256025"/>
          </a:xfrm>
          <a:prstGeom prst="rect">
            <a:avLst/>
          </a:prstGeom>
          <a:ln>
            <a:noFill/>
          </a:ln>
          <a:effectLst>
            <a:outerShdw blurRad="190500" algn="tl" rotWithShape="0">
              <a:srgbClr val="000000">
                <a:alpha val="70000"/>
              </a:srgbClr>
            </a:outerShdw>
          </a:effectLst>
        </p:spPr>
      </p:pic>
      <p:grpSp>
        <p:nvGrpSpPr>
          <p:cNvPr id="10" name="Group 106"/>
          <p:cNvGrpSpPr/>
          <p:nvPr/>
        </p:nvGrpSpPr>
        <p:grpSpPr>
          <a:xfrm>
            <a:off x="409758" y="3590213"/>
            <a:ext cx="3575848" cy="1453667"/>
            <a:chOff x="3812494" y="1419512"/>
            <a:chExt cx="7410278" cy="1242642"/>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2" name="TextBox 12"/>
            <p:cNvSpPr txBox="1"/>
            <p:nvPr/>
          </p:nvSpPr>
          <p:spPr>
            <a:xfrm>
              <a:off x="5486400" y="1419512"/>
              <a:ext cx="5736372" cy="1242642"/>
            </a:xfrm>
            <a:prstGeom prst="rect">
              <a:avLst/>
            </a:prstGeom>
            <a:noFill/>
          </p:spPr>
          <p:txBody>
            <a:bodyPr wrap="square" rtlCol="0" anchor="ctr">
              <a:spAutoFit/>
            </a:bodyPr>
            <a:lstStyle/>
            <a:p>
              <a:r>
                <a:rPr lang="es-CO" b="1" dirty="0"/>
                <a:t>Proyecto</a:t>
              </a:r>
            </a:p>
            <a:p>
              <a:r>
                <a:rPr lang="es-CO" dirty="0"/>
                <a:t>Diseño y renovación curricular de los programas académicos</a:t>
              </a:r>
              <a:endParaRPr lang="es-CO" sz="1800" dirty="0"/>
            </a:p>
          </p:txBody>
        </p:sp>
        <p:sp>
          <p:nvSpPr>
            <p:cNvPr id="13" name="Oval 102"/>
            <p:cNvSpPr>
              <a:spLocks noChangeAspect="1"/>
            </p:cNvSpPr>
            <p:nvPr/>
          </p:nvSpPr>
          <p:spPr>
            <a:xfrm>
              <a:off x="3812494" y="1454131"/>
              <a:ext cx="1726102" cy="1122088"/>
            </a:xfrm>
            <a:prstGeom prst="ellipse">
              <a:avLst/>
            </a:prstGeom>
            <a:solidFill>
              <a:srgbClr val="6EA92D"/>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a:solidFill>
                    <a:schemeClr val="bg1"/>
                  </a:solidFill>
                  <a:latin typeface="Arial" pitchFamily="34" charset="0"/>
                  <a:cs typeface="Arial" pitchFamily="34" charset="0"/>
                </a:rPr>
                <a:t>01</a:t>
              </a:r>
            </a:p>
          </p:txBody>
        </p:sp>
      </p:grpSp>
      <p:pic>
        <p:nvPicPr>
          <p:cNvPr id="14" name="Imagen 13"/>
          <p:cNvPicPr>
            <a:picLocks noChangeAspect="1"/>
          </p:cNvPicPr>
          <p:nvPr/>
        </p:nvPicPr>
        <p:blipFill>
          <a:blip r:embed="rId4"/>
          <a:stretch>
            <a:fillRect/>
          </a:stretch>
        </p:blipFill>
        <p:spPr>
          <a:xfrm>
            <a:off x="794778" y="1047470"/>
            <a:ext cx="3409670" cy="570006"/>
          </a:xfrm>
          <a:prstGeom prst="rect">
            <a:avLst/>
          </a:prstGeom>
        </p:spPr>
      </p:pic>
      <p:pic>
        <p:nvPicPr>
          <p:cNvPr id="2" name="Imagen 1"/>
          <p:cNvPicPr>
            <a:picLocks noChangeAspect="1"/>
          </p:cNvPicPr>
          <p:nvPr/>
        </p:nvPicPr>
        <p:blipFill>
          <a:blip r:embed="rId5"/>
          <a:stretch>
            <a:fillRect/>
          </a:stretch>
        </p:blipFill>
        <p:spPr>
          <a:xfrm>
            <a:off x="637475" y="1990164"/>
            <a:ext cx="3724275" cy="1277624"/>
          </a:xfrm>
          <a:prstGeom prst="rect">
            <a:avLst/>
          </a:prstGeom>
        </p:spPr>
      </p:pic>
      <p:sp>
        <p:nvSpPr>
          <p:cNvPr id="15" name="Rectángulo 14">
            <a:extLst>
              <a:ext uri="{FF2B5EF4-FFF2-40B4-BE49-F238E27FC236}">
                <a16:creationId xmlns:a16="http://schemas.microsoft.com/office/drawing/2014/main" id="{CFE0E246-5F80-4A2F-ACCE-0CB977473BE4}"/>
              </a:ext>
            </a:extLst>
          </p:cNvPr>
          <p:cNvSpPr/>
          <p:nvPr/>
        </p:nvSpPr>
        <p:spPr>
          <a:xfrm>
            <a:off x="325350" y="5240606"/>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chemeClr val="tx1"/>
                </a:solidFill>
                <a:latin typeface="Arial Narrow" panose="020B0606020202030204" pitchFamily="34" charset="0"/>
              </a:rPr>
              <a:t>El </a:t>
            </a:r>
            <a:r>
              <a:rPr lang="es-CO" sz="1000" dirty="0">
                <a:solidFill>
                  <a:schemeClr val="tx1"/>
                </a:solidFill>
                <a:latin typeface="Arial Narrow" panose="020B0606020202030204" pitchFamily="34" charset="0"/>
              </a:rPr>
              <a:t>portafolio de proyectos se construye de acuerdo con el horizonte de tiempo del período Rectoral (2020 -2023), por lo tanto, se proyectaron las metas de los proyectos al año 2025 mientras se surtía el proceso de elección de Rector.  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458677189"/>
              </p:ext>
            </p:extLst>
          </p:nvPr>
        </p:nvGraphicFramePr>
        <p:xfrm>
          <a:off x="259257" y="1253142"/>
          <a:ext cx="7468319" cy="5382545"/>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5142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PDI2028 – CEA - 01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686363448"/>
                  </a:ext>
                </a:extLst>
              </a:tr>
              <a:tr h="251426">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Vicerrectoría Académica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877856177"/>
                  </a:ext>
                </a:extLst>
              </a:tr>
              <a:tr h="23913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Excelencia Académica para la Formación Integral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739004125"/>
                  </a:ext>
                </a:extLst>
              </a:tr>
              <a:tr h="15923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Gestión curricular</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434544576"/>
                  </a:ext>
                </a:extLst>
              </a:tr>
              <a:tr h="239134">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Estratégico - Direccionamiento Institucional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617654418"/>
                  </a:ext>
                </a:extLst>
              </a:tr>
              <a:tr h="119567">
                <a:tc vMerge="1">
                  <a:txBody>
                    <a:bodyPr/>
                    <a:lstStyle/>
                    <a:p>
                      <a:endParaRPr lang="es-CO"/>
                    </a:p>
                  </a:txBody>
                  <a:tcPr/>
                </a:tc>
                <a:tc>
                  <a:txBody>
                    <a:bodyPr/>
                    <a:lstStyle/>
                    <a:p>
                      <a:pPr>
                        <a:lnSpc>
                          <a:spcPct val="107000"/>
                        </a:lnSpc>
                        <a:spcAft>
                          <a:spcPts val="0"/>
                        </a:spcAft>
                      </a:pPr>
                      <a:r>
                        <a:rPr lang="es-CO" sz="1200" dirty="0">
                          <a:effectLst/>
                        </a:rPr>
                        <a:t>Misionales - Docencia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844852138"/>
                  </a:ext>
                </a:extLst>
              </a:tr>
              <a:tr h="358700">
                <a:tc vMerge="1">
                  <a:txBody>
                    <a:bodyPr/>
                    <a:lstStyle/>
                    <a:p>
                      <a:endParaRPr lang="es-CO"/>
                    </a:p>
                  </a:txBody>
                  <a:tcPr/>
                </a:tc>
                <a:tc>
                  <a:txBody>
                    <a:bodyPr/>
                    <a:lstStyle/>
                    <a:p>
                      <a:pPr>
                        <a:lnSpc>
                          <a:spcPct val="107000"/>
                        </a:lnSpc>
                        <a:spcAft>
                          <a:spcPts val="0"/>
                        </a:spcAft>
                      </a:pPr>
                      <a:r>
                        <a:rPr lang="es-CO" sz="1200" dirty="0">
                          <a:effectLst/>
                        </a:rPr>
                        <a:t>De evaluación y seguimiento - Aseguramiento de la calidad institucional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1563920342"/>
                  </a:ext>
                </a:extLst>
              </a:tr>
              <a:tr h="153649">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1. Misión y proyecto institucional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495133300"/>
                  </a:ext>
                </a:extLst>
              </a:tr>
              <a:tr h="119567">
                <a:tc vMerge="1">
                  <a:txBody>
                    <a:bodyPr/>
                    <a:lstStyle/>
                    <a:p>
                      <a:endParaRPr lang="es-CO"/>
                    </a:p>
                  </a:txBody>
                  <a:tcPr/>
                </a:tc>
                <a:tc>
                  <a:txBody>
                    <a:bodyPr/>
                    <a:lstStyle/>
                    <a:p>
                      <a:pPr>
                        <a:lnSpc>
                          <a:spcPct val="107000"/>
                        </a:lnSpc>
                        <a:spcAft>
                          <a:spcPts val="0"/>
                        </a:spcAft>
                      </a:pPr>
                      <a:r>
                        <a:rPr lang="es-CO" sz="1200" dirty="0">
                          <a:effectLst/>
                        </a:rPr>
                        <a:t>2. Estudiantes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244535338"/>
                  </a:ext>
                </a:extLst>
              </a:tr>
              <a:tr h="153649">
                <a:tc vMerge="1">
                  <a:txBody>
                    <a:bodyPr/>
                    <a:lstStyle/>
                    <a:p>
                      <a:endParaRPr lang="es-CO"/>
                    </a:p>
                  </a:txBody>
                  <a:tcPr/>
                </a:tc>
                <a:tc>
                  <a:txBody>
                    <a:bodyPr/>
                    <a:lstStyle/>
                    <a:p>
                      <a:pPr>
                        <a:lnSpc>
                          <a:spcPct val="107000"/>
                        </a:lnSpc>
                        <a:spcAft>
                          <a:spcPts val="0"/>
                        </a:spcAft>
                      </a:pPr>
                      <a:r>
                        <a:rPr lang="es-CO" sz="1200" dirty="0">
                          <a:effectLst/>
                        </a:rPr>
                        <a:t>3. Profesores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843936141"/>
                  </a:ext>
                </a:extLst>
              </a:tr>
              <a:tr h="153649">
                <a:tc vMerge="1">
                  <a:txBody>
                    <a:bodyPr/>
                    <a:lstStyle/>
                    <a:p>
                      <a:endParaRPr lang="es-CO"/>
                    </a:p>
                  </a:txBody>
                  <a:tcPr/>
                </a:tc>
                <a:tc>
                  <a:txBody>
                    <a:bodyPr/>
                    <a:lstStyle/>
                    <a:p>
                      <a:pPr>
                        <a:lnSpc>
                          <a:spcPct val="107000"/>
                        </a:lnSpc>
                        <a:spcAft>
                          <a:spcPts val="0"/>
                        </a:spcAft>
                      </a:pPr>
                      <a:r>
                        <a:rPr lang="es-CO" sz="1200" dirty="0">
                          <a:effectLst/>
                        </a:rPr>
                        <a:t>4. Procesos académicos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037465975"/>
                  </a:ext>
                </a:extLst>
              </a:tr>
              <a:tr h="23913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Facultades, programas y algunas dependencias administrativas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1339687320"/>
                  </a:ext>
                </a:extLst>
              </a:tr>
              <a:tr h="119567">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Formación Vivencial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082502029"/>
                  </a:ext>
                </a:extLst>
              </a:tr>
              <a:tr h="119567">
                <a:tc vMerge="1">
                  <a:txBody>
                    <a:bodyPr/>
                    <a:lstStyle/>
                    <a:p>
                      <a:endParaRPr lang="es-CO"/>
                    </a:p>
                  </a:txBody>
                  <a:tcPr/>
                </a:tc>
                <a:tc>
                  <a:txBody>
                    <a:bodyPr/>
                    <a:lstStyle/>
                    <a:p>
                      <a:pPr>
                        <a:lnSpc>
                          <a:spcPct val="107000"/>
                        </a:lnSpc>
                        <a:spcAft>
                          <a:spcPts val="0"/>
                        </a:spcAft>
                      </a:pPr>
                      <a:r>
                        <a:rPr lang="es-CO" sz="1200" dirty="0">
                          <a:effectLst/>
                        </a:rPr>
                        <a:t>Desarrollo Docente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640712813"/>
                  </a:ext>
                </a:extLst>
              </a:tr>
              <a:tr h="119567">
                <a:tc vMerge="1">
                  <a:txBody>
                    <a:bodyPr/>
                    <a:lstStyle/>
                    <a:p>
                      <a:endParaRPr lang="es-CO"/>
                    </a:p>
                  </a:txBody>
                  <a:tcPr/>
                </a:tc>
                <a:tc>
                  <a:txBody>
                    <a:bodyPr/>
                    <a:lstStyle/>
                    <a:p>
                      <a:pPr>
                        <a:lnSpc>
                          <a:spcPct val="107000"/>
                        </a:lnSpc>
                        <a:spcAft>
                          <a:spcPts val="0"/>
                        </a:spcAft>
                      </a:pPr>
                      <a:r>
                        <a:rPr lang="es-CO" sz="1200" dirty="0">
                          <a:effectLst/>
                        </a:rPr>
                        <a:t>Gestión de egresados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1527556724"/>
                  </a:ext>
                </a:extLst>
              </a:tr>
              <a:tr h="239134">
                <a:tc vMerge="1">
                  <a:txBody>
                    <a:bodyPr/>
                    <a:lstStyle/>
                    <a:p>
                      <a:endParaRPr lang="es-CO"/>
                    </a:p>
                  </a:txBody>
                  <a:tcPr/>
                </a:tc>
                <a:tc>
                  <a:txBody>
                    <a:bodyPr/>
                    <a:lstStyle/>
                    <a:p>
                      <a:pPr>
                        <a:lnSpc>
                          <a:spcPct val="107000"/>
                        </a:lnSpc>
                        <a:spcAft>
                          <a:spcPts val="0"/>
                        </a:spcAft>
                      </a:pPr>
                      <a:r>
                        <a:rPr lang="es-CO" sz="1200" dirty="0">
                          <a:effectLst/>
                        </a:rPr>
                        <a:t>Internacionalización integral de la Universidad</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614153130"/>
                  </a:ext>
                </a:extLst>
              </a:tr>
              <a:tr h="358700">
                <a:tc vMerge="1">
                  <a:txBody>
                    <a:bodyPr/>
                    <a:lstStyle/>
                    <a:p>
                      <a:endParaRPr lang="es-CO"/>
                    </a:p>
                  </a:txBody>
                  <a:tcPr/>
                </a:tc>
                <a:tc>
                  <a:txBody>
                    <a:bodyPr/>
                    <a:lstStyle/>
                    <a:p>
                      <a:pPr>
                        <a:lnSpc>
                          <a:spcPct val="107000"/>
                        </a:lnSpc>
                        <a:spcAft>
                          <a:spcPts val="0"/>
                        </a:spcAft>
                      </a:pPr>
                      <a:r>
                        <a:rPr lang="es-CO" sz="1200" dirty="0">
                          <a:effectLst/>
                        </a:rPr>
                        <a:t>Procesos asociados al desarrollo sostenible, la competitividad regional y la movilización.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1099535037"/>
                  </a:ext>
                </a:extLst>
              </a:tr>
              <a:tr h="59783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4. Garantizar una educación inclusiva, equitativa y de calidad y promover oportunidades de aprendizaje durante toda la vida para todos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171362131"/>
                  </a:ext>
                </a:extLst>
              </a:tr>
              <a:tr h="358700">
                <a:tc vMerge="1">
                  <a:txBody>
                    <a:bodyPr/>
                    <a:lstStyle/>
                    <a:p>
                      <a:endParaRPr lang="es-CO"/>
                    </a:p>
                  </a:txBody>
                  <a:tcPr/>
                </a:tc>
                <a:tc>
                  <a:txBody>
                    <a:bodyPr/>
                    <a:lstStyle/>
                    <a:p>
                      <a:pPr>
                        <a:lnSpc>
                          <a:spcPct val="107000"/>
                        </a:lnSpc>
                        <a:spcAft>
                          <a:spcPts val="0"/>
                        </a:spcAft>
                      </a:pPr>
                      <a:r>
                        <a:rPr lang="es-CO" sz="1200" dirty="0">
                          <a:effectLst/>
                        </a:rPr>
                        <a:t>13. Adoptar medidas urgentes para combatir el cambio climático y sus efectos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000835809"/>
                  </a:ext>
                </a:extLst>
              </a:tr>
            </a:tbl>
          </a:graphicData>
        </a:graphic>
      </p:graphicFrame>
      <p:grpSp>
        <p:nvGrpSpPr>
          <p:cNvPr id="6" name="Group 106"/>
          <p:cNvGrpSpPr/>
          <p:nvPr/>
        </p:nvGrpSpPr>
        <p:grpSpPr>
          <a:xfrm>
            <a:off x="2191038" y="412377"/>
            <a:ext cx="6450938" cy="661471"/>
            <a:chOff x="4690885" y="1471730"/>
            <a:chExt cx="6531887" cy="1104489"/>
          </a:xfrm>
        </p:grpSpPr>
        <p:sp>
          <p:nvSpPr>
            <p:cNvPr id="7"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Información general del proyecto</a:t>
              </a:r>
              <a:endParaRPr lang="es-CO" sz="2800" b="1" dirty="0"/>
            </a:p>
          </p:txBody>
        </p:sp>
      </p:grpSp>
      <p:sp>
        <p:nvSpPr>
          <p:cNvPr id="9" name="Rectángulo 8"/>
          <p:cNvSpPr/>
          <p:nvPr/>
        </p:nvSpPr>
        <p:spPr>
          <a:xfrm rot="16200000">
            <a:off x="6705455" y="3059824"/>
            <a:ext cx="4428565" cy="338554"/>
          </a:xfrm>
          <a:prstGeom prst="rect">
            <a:avLst/>
          </a:prstGeom>
        </p:spPr>
        <p:txBody>
          <a:bodyPr wrap="square">
            <a:spAutoFit/>
          </a:bodyPr>
          <a:lstStyle/>
          <a:p>
            <a:pPr algn="ctr"/>
            <a:r>
              <a:rPr lang="es-CO" sz="800" dirty="0">
                <a:solidFill>
                  <a:schemeClr val="bg1">
                    <a:lumMod val="50000"/>
                  </a:schemeClr>
                </a:solidFill>
                <a:latin typeface="Arial Rounded MT Bold" panose="020F0704030504030204" pitchFamily="34" charset="0"/>
              </a:rPr>
              <a:t>01.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3083" y="1226380"/>
            <a:ext cx="7924799" cy="1409681"/>
          </a:xfrm>
          <a:prstGeom prst="rect">
            <a:avLst/>
          </a:prstGeom>
        </p:spPr>
        <p:txBody>
          <a:bodyPr wrap="square">
            <a:spAutoFit/>
          </a:bodyPr>
          <a:lstStyle/>
          <a:p>
            <a:pPr algn="just">
              <a:lnSpc>
                <a:spcPct val="107000"/>
              </a:lnSpc>
              <a:spcAft>
                <a:spcPts val="0"/>
              </a:spcAft>
            </a:pPr>
            <a:r>
              <a:rPr lang="es-CO" sz="1600" dirty="0">
                <a:ea typeface="Calibri" panose="020F0502020204030204" pitchFamily="34" charset="0"/>
                <a:cs typeface="Times New Roman" panose="02020603050405020304" pitchFamily="18" charset="0"/>
              </a:rPr>
              <a:t>La Universidad Tecnológica de Pereira para mantener su esencia de institución de educación superior pública y responder a los objetivos que el Estado le ha encomendado, debe promover en los programas académicos la revisión y renovación permanente de las propuestas académicas curriculares para hacerlas pertinentes a la sociedad actual y del futuro, en búsqueda de la calidad y la excelencia académica.</a:t>
            </a:r>
          </a:p>
        </p:txBody>
      </p:sp>
      <p:graphicFrame>
        <p:nvGraphicFramePr>
          <p:cNvPr id="6" name="Tabla 5"/>
          <p:cNvGraphicFramePr>
            <a:graphicFrameLocks noGrp="1"/>
          </p:cNvGraphicFramePr>
          <p:nvPr>
            <p:extLst>
              <p:ext uri="{D42A27DB-BD31-4B8C-83A1-F6EECF244321}">
                <p14:modId xmlns:p14="http://schemas.microsoft.com/office/powerpoint/2010/main" val="2597356564"/>
              </p:ext>
            </p:extLst>
          </p:nvPr>
        </p:nvGraphicFramePr>
        <p:xfrm>
          <a:off x="305388" y="2780194"/>
          <a:ext cx="7314613" cy="3693888"/>
        </p:xfrm>
        <a:graphic>
          <a:graphicData uri="http://schemas.openxmlformats.org/drawingml/2006/table">
            <a:tbl>
              <a:tblPr firstRow="1" firstCol="1" bandRow="1">
                <a:tableStyleId>{5940675A-B579-460E-94D1-54222C63F5DA}</a:tableStyleId>
              </a:tblPr>
              <a:tblGrid>
                <a:gridCol w="3149672">
                  <a:extLst>
                    <a:ext uri="{9D8B030D-6E8A-4147-A177-3AD203B41FA5}">
                      <a16:colId xmlns:a16="http://schemas.microsoft.com/office/drawing/2014/main" val="235893282"/>
                    </a:ext>
                  </a:extLst>
                </a:gridCol>
                <a:gridCol w="2099294">
                  <a:extLst>
                    <a:ext uri="{9D8B030D-6E8A-4147-A177-3AD203B41FA5}">
                      <a16:colId xmlns:a16="http://schemas.microsoft.com/office/drawing/2014/main" val="152103896"/>
                    </a:ext>
                  </a:extLst>
                </a:gridCol>
                <a:gridCol w="2065647">
                  <a:extLst>
                    <a:ext uri="{9D8B030D-6E8A-4147-A177-3AD203B41FA5}">
                      <a16:colId xmlns:a16="http://schemas.microsoft.com/office/drawing/2014/main" val="3555018107"/>
                    </a:ext>
                  </a:extLst>
                </a:gridCol>
              </a:tblGrid>
              <a:tr h="131520">
                <a:tc>
                  <a:txBody>
                    <a:bodyPr/>
                    <a:lstStyle/>
                    <a:p>
                      <a:pPr algn="ctr">
                        <a:lnSpc>
                          <a:spcPct val="107000"/>
                        </a:lnSpc>
                        <a:spcAft>
                          <a:spcPts val="0"/>
                        </a:spcAft>
                      </a:pPr>
                      <a:r>
                        <a:rPr lang="es-CO" sz="1200" b="1">
                          <a:effectLst/>
                        </a:rPr>
                        <a:t>Problema Central</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a16="http://schemas.microsoft.com/office/drawing/2014/main" val="1339909099"/>
                  </a:ext>
                </a:extLst>
              </a:tr>
              <a:tr h="409386">
                <a:tc rowSpan="6">
                  <a:txBody>
                    <a:bodyPr/>
                    <a:lstStyle/>
                    <a:p>
                      <a:pPr algn="ctr">
                        <a:lnSpc>
                          <a:spcPct val="107000"/>
                        </a:lnSpc>
                        <a:spcAft>
                          <a:spcPts val="1200"/>
                        </a:spcAft>
                      </a:pPr>
                      <a:r>
                        <a:rPr lang="es-CO" sz="900" dirty="0">
                          <a:effectLst/>
                        </a:rPr>
                        <a:t>Los cambios en todos los ámbitos del sistema social, en lo político, económico, laboral, ambiental, cultural, social y educativo, abogan por una renovación profunda de la Universidad, en su compromiso con la formación de los ciudadanos y los profesionales del siglo XXI. En el contexto anterior, esta institución está llamada a construir otras perspectivas educativas, para superar la racionalidad técnica que ha predominado en su misión, para la comprensión de la realidad y del conocimiento.</a:t>
                      </a:r>
                      <a:br>
                        <a:rPr lang="es-CO" sz="900" dirty="0">
                          <a:effectLst/>
                        </a:rPr>
                      </a:br>
                      <a:r>
                        <a:rPr lang="es-CO" sz="900" dirty="0">
                          <a:effectLst/>
                        </a:rPr>
                        <a:t/>
                      </a:r>
                      <a:br>
                        <a:rPr lang="es-CO" sz="900" dirty="0">
                          <a:effectLst/>
                        </a:rPr>
                      </a:br>
                      <a:r>
                        <a:rPr lang="es-CO" sz="900" dirty="0">
                          <a:effectLst/>
                        </a:rPr>
                        <a:t>El mundo de hoy, signado por la incertidumbre, la complejidad, la diversidad, entre otra serie de características, necesita nuevas formas de educación, más abiertas, flexibles y pertinentes; fundamentadas en otras perspectivas teóricas, como la crítica, que favorezca la formación de ciudadanos y profesionales con responsabilidad ambiental, pensamiento crítico y compromiso ético-político en la construcción de democracia y justicia social.  </a:t>
                      </a:r>
                      <a:br>
                        <a:rPr lang="es-CO" sz="900" dirty="0">
                          <a:effectLst/>
                        </a:rPr>
                      </a:br>
                      <a:r>
                        <a:rPr lang="es-CO" sz="900" dirty="0">
                          <a:effectLst/>
                        </a:rPr>
                        <a:t/>
                      </a:r>
                      <a:br>
                        <a:rPr lang="es-CO" sz="900" dirty="0">
                          <a:effectLst/>
                        </a:rPr>
                      </a:br>
                      <a:r>
                        <a:rPr lang="es-CO" sz="900" dirty="0">
                          <a:effectLst/>
                        </a:rPr>
                        <a:t>En búsqueda del cambio para la formación de los ciudadanos y los profesionales del siglo XXI, se requiere la participación y la reflexión compartida de todos los miembros de la comunidad educativa para la construcción de propuestas curriculares flexibles, integradas y pertinentes.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solidFill>
                            <a:schemeClr val="tx1"/>
                          </a:solidFill>
                          <a:effectLst/>
                        </a:rPr>
                        <a:t>1 Resistencia al cambio de la comunidad universitaria para renovar las propuestas curriculares de los programas.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a:solidFill>
                            <a:schemeClr val="tx1"/>
                          </a:solidFill>
                          <a:effectLst/>
                        </a:rPr>
                        <a:t>1.1 Deserción estudiantil</a:t>
                      </a:r>
                      <a:br>
                        <a:rPr lang="es-CO" sz="900">
                          <a:solidFill>
                            <a:schemeClr val="tx1"/>
                          </a:solidFill>
                          <a:effectLst/>
                        </a:rPr>
                      </a:br>
                      <a:r>
                        <a:rPr lang="es-CO" sz="900">
                          <a:solidFill>
                            <a:schemeClr val="tx1"/>
                          </a:solidFill>
                          <a:effectLst/>
                        </a:rPr>
                        <a:t>1.2 Movilidad de profesores</a:t>
                      </a:r>
                      <a:endParaRPr lang="es-CO"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a16="http://schemas.microsoft.com/office/drawing/2014/main" val="3885958664"/>
                  </a:ext>
                </a:extLst>
              </a:tr>
              <a:tr h="511732">
                <a:tc vMerge="1">
                  <a:txBody>
                    <a:bodyPr/>
                    <a:lstStyle/>
                    <a:p>
                      <a:endParaRPr lang="es-CO"/>
                    </a:p>
                  </a:txBody>
                  <a:tcPr/>
                </a:tc>
                <a:tc>
                  <a:txBody>
                    <a:bodyPr/>
                    <a:lstStyle/>
                    <a:p>
                      <a:pPr>
                        <a:lnSpc>
                          <a:spcPct val="107000"/>
                        </a:lnSpc>
                        <a:spcAft>
                          <a:spcPts val="0"/>
                        </a:spcAft>
                      </a:pPr>
                      <a:r>
                        <a:rPr lang="es-CO" sz="900" dirty="0">
                          <a:solidFill>
                            <a:schemeClr val="tx1"/>
                          </a:solidFill>
                          <a:effectLst/>
                        </a:rPr>
                        <a:t>2 Falta de formación pedagógica, didáctica y </a:t>
                      </a:r>
                      <a:br>
                        <a:rPr lang="es-CO" sz="900" dirty="0">
                          <a:solidFill>
                            <a:schemeClr val="tx1"/>
                          </a:solidFill>
                          <a:effectLst/>
                        </a:rPr>
                      </a:br>
                      <a:r>
                        <a:rPr lang="es-CO" sz="900" dirty="0">
                          <a:solidFill>
                            <a:schemeClr val="tx1"/>
                          </a:solidFill>
                          <a:effectLst/>
                        </a:rPr>
                        <a:t>curricular en la base docente de la Universidad para promover los cambios curriculares.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solidFill>
                            <a:schemeClr val="tx1"/>
                          </a:solidFill>
                          <a:effectLst/>
                        </a:rPr>
                        <a:t>2.1 Prácticas educativas obsoletas y descontextualizadas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a16="http://schemas.microsoft.com/office/drawing/2014/main" val="2310185830"/>
                  </a:ext>
                </a:extLst>
              </a:tr>
              <a:tr h="131520">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a16="http://schemas.microsoft.com/office/drawing/2014/main" val="1890901300"/>
                  </a:ext>
                </a:extLst>
              </a:tr>
              <a:tr h="437603">
                <a:tc vMerge="1">
                  <a:txBody>
                    <a:bodyPr/>
                    <a:lstStyle/>
                    <a:p>
                      <a:endParaRPr lang="es-CO"/>
                    </a:p>
                  </a:txBody>
                  <a:tcPr/>
                </a:tc>
                <a:tc>
                  <a:txBody>
                    <a:bodyPr/>
                    <a:lstStyle/>
                    <a:p>
                      <a:pPr>
                        <a:lnSpc>
                          <a:spcPct val="107000"/>
                        </a:lnSpc>
                        <a:spcAft>
                          <a:spcPts val="0"/>
                        </a:spcAft>
                      </a:pPr>
                      <a:r>
                        <a:rPr lang="es-CO" sz="900" dirty="0">
                          <a:effectLst/>
                        </a:rPr>
                        <a:t>1 Racionalidad técnica que ha predominado los currículos de los programas académicos.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a:effectLst/>
                        </a:rPr>
                        <a:t>1.1 Desactualización en la formación de profesionales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a16="http://schemas.microsoft.com/office/drawing/2014/main" val="404011323"/>
                  </a:ext>
                </a:extLst>
              </a:tr>
              <a:tr h="680716">
                <a:tc vMerge="1">
                  <a:txBody>
                    <a:bodyPr/>
                    <a:lstStyle/>
                    <a:p>
                      <a:endParaRPr lang="es-CO"/>
                    </a:p>
                  </a:txBody>
                  <a:tcPr/>
                </a:tc>
                <a:tc>
                  <a:txBody>
                    <a:bodyPr/>
                    <a:lstStyle/>
                    <a:p>
                      <a:pPr>
                        <a:lnSpc>
                          <a:spcPct val="107000"/>
                        </a:lnSpc>
                        <a:spcAft>
                          <a:spcPts val="0"/>
                        </a:spcAft>
                      </a:pPr>
                      <a:r>
                        <a:rPr lang="es-CO" sz="900" dirty="0">
                          <a:effectLst/>
                        </a:rPr>
                        <a:t>2 Reformas impuestas por organismos </a:t>
                      </a:r>
                      <a:br>
                        <a:rPr lang="es-CO" sz="900" dirty="0">
                          <a:effectLst/>
                        </a:rPr>
                      </a:br>
                      <a:r>
                        <a:rPr lang="es-CO" sz="900" dirty="0">
                          <a:effectLst/>
                        </a:rPr>
                        <a:t>gubernamentales que desconocen los procesos de evaluación y avances de los programas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effectLst/>
                        </a:rPr>
                        <a:t>2.1 Incapacidad de competir en el medio con profesionales altamente formados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a16="http://schemas.microsoft.com/office/drawing/2014/main" val="1288103024"/>
                  </a:ext>
                </a:extLst>
              </a:tr>
              <a:tr h="1007523">
                <a:tc vMerge="1">
                  <a:txBody>
                    <a:bodyPr/>
                    <a:lstStyle/>
                    <a:p>
                      <a:endParaRPr lang="es-CO"/>
                    </a:p>
                  </a:txBody>
                  <a:tcPr/>
                </a:tc>
                <a:tc>
                  <a:txBody>
                    <a:bodyPr/>
                    <a:lstStyle/>
                    <a:p>
                      <a:pPr>
                        <a:lnSpc>
                          <a:spcPct val="107000"/>
                        </a:lnSpc>
                        <a:spcAft>
                          <a:spcPts val="0"/>
                        </a:spcAft>
                      </a:pPr>
                      <a:r>
                        <a:rPr lang="es-CO" sz="900">
                          <a:effectLst/>
                        </a:rPr>
                        <a:t>3 Disminución en la calidad y  pertinencia en la </a:t>
                      </a:r>
                      <a:br>
                        <a:rPr lang="es-CO" sz="900">
                          <a:effectLst/>
                        </a:rPr>
                      </a:br>
                      <a:r>
                        <a:rPr lang="es-CO" sz="900">
                          <a:effectLst/>
                        </a:rPr>
                        <a:t>formación de los profesionales del siglo XXI</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effectLst/>
                        </a:rPr>
                        <a:t>3.1 Profesionales sin las competencias suficientes para la sociedad y el mundo laboral del siglo XXI</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a16="http://schemas.microsoft.com/office/drawing/2014/main" val="1288699466"/>
                  </a:ext>
                </a:extLst>
              </a:tr>
            </a:tbl>
          </a:graphicData>
        </a:graphic>
      </p:graphicFrame>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a:solidFill>
                    <a:srgbClr val="4B731F"/>
                  </a:solidFill>
                </a:rPr>
                <a:t>Identificación del problema, necesidad u oportunidad </a:t>
              </a:r>
              <a:endParaRPr lang="es-CO" sz="2500" b="1" dirty="0"/>
            </a:p>
          </p:txBody>
        </p:sp>
      </p:grpSp>
      <p:sp>
        <p:nvSpPr>
          <p:cNvPr id="10" name="Rectángulo 9"/>
          <p:cNvSpPr/>
          <p:nvPr/>
        </p:nvSpPr>
        <p:spPr>
          <a:xfrm rot="16200000">
            <a:off x="6705455" y="3059824"/>
            <a:ext cx="4428565" cy="338554"/>
          </a:xfrm>
          <a:prstGeom prst="rect">
            <a:avLst/>
          </a:prstGeom>
        </p:spPr>
        <p:txBody>
          <a:bodyPr wrap="square">
            <a:spAutoFit/>
          </a:bodyPr>
          <a:lstStyle/>
          <a:p>
            <a:pPr algn="ctr"/>
            <a:r>
              <a:rPr lang="es-CO" sz="800" dirty="0">
                <a:solidFill>
                  <a:schemeClr val="bg1">
                    <a:lumMod val="50000"/>
                  </a:schemeClr>
                </a:solidFill>
                <a:latin typeface="Arial Rounded MT Bold" panose="020F0704030504030204" pitchFamily="34" charset="0"/>
              </a:rPr>
              <a:t>01.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08337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9295" y="1467468"/>
            <a:ext cx="3935505" cy="4524315"/>
          </a:xfrm>
          <a:prstGeom prst="rect">
            <a:avLst/>
          </a:prstGeom>
        </p:spPr>
        <p:txBody>
          <a:bodyPr wrap="square">
            <a:spAutoFit/>
          </a:bodyPr>
          <a:lstStyle/>
          <a:p>
            <a:pPr algn="just"/>
            <a:r>
              <a:rPr lang="es-CO" sz="1600" dirty="0"/>
              <a:t>La Universidad Tecnológica de Pereira como institución de educación superior comprometida con la calidad y la búsqueda permanente de la excelencia, requiere la renovación de las políticas académicas y curriculares y la estructuración de los Proyectos Educativos de Programas (PEP) que estén acordes con los lineamientos consignados en la nueva propuesta de PEI. El propósito es hacer de este proceso una oportunidad para la construcción y consolidación de una cultura académica de la participación y la reflexión en la comunidad universitaria, para buscar coherencia con los PEP, que hagan de la institución una Universidad de excelencia en la formación de los ciudadanos y los profesionales del siglo XXI.</a:t>
            </a:r>
          </a:p>
        </p:txBody>
      </p:sp>
      <p:graphicFrame>
        <p:nvGraphicFramePr>
          <p:cNvPr id="7" name="3 Diagrama"/>
          <p:cNvGraphicFramePr/>
          <p:nvPr>
            <p:extLst>
              <p:ext uri="{D42A27DB-BD31-4B8C-83A1-F6EECF244321}">
                <p14:modId xmlns:p14="http://schemas.microsoft.com/office/powerpoint/2010/main" val="3426209217"/>
              </p:ext>
            </p:extLst>
          </p:nvPr>
        </p:nvGraphicFramePr>
        <p:xfrm>
          <a:off x="3780674" y="1965429"/>
          <a:ext cx="530391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106"/>
          <p:cNvGrpSpPr/>
          <p:nvPr/>
        </p:nvGrpSpPr>
        <p:grpSpPr>
          <a:xfrm>
            <a:off x="2191038" y="412377"/>
            <a:ext cx="6450938" cy="661471"/>
            <a:chOff x="4690885" y="1471730"/>
            <a:chExt cx="6531887" cy="1104489"/>
          </a:xfrm>
        </p:grpSpPr>
        <p:sp>
          <p:nvSpPr>
            <p:cNvPr id="9"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Descripción del proyecto</a:t>
              </a:r>
              <a:endParaRPr lang="es-CO" sz="2800" b="1" dirty="0"/>
            </a:p>
          </p:txBody>
        </p:sp>
      </p:grpSp>
      <p:sp>
        <p:nvSpPr>
          <p:cNvPr id="11" name="Rectángulo 10"/>
          <p:cNvSpPr/>
          <p:nvPr/>
        </p:nvSpPr>
        <p:spPr>
          <a:xfrm rot="16200000">
            <a:off x="6705455" y="3059824"/>
            <a:ext cx="4428565" cy="338554"/>
          </a:xfrm>
          <a:prstGeom prst="rect">
            <a:avLst/>
          </a:prstGeom>
        </p:spPr>
        <p:txBody>
          <a:bodyPr wrap="square">
            <a:spAutoFit/>
          </a:bodyPr>
          <a:lstStyle/>
          <a:p>
            <a:pPr algn="ctr"/>
            <a:r>
              <a:rPr lang="es-CO" sz="800" dirty="0">
                <a:solidFill>
                  <a:schemeClr val="bg1">
                    <a:lumMod val="50000"/>
                  </a:schemeClr>
                </a:solidFill>
                <a:latin typeface="Arial Rounded MT Bold" panose="020F0704030504030204" pitchFamily="34" charset="0"/>
              </a:rPr>
              <a:t>01.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1244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a:solidFill>
                  <a:srgbClr val="4B731F"/>
                </a:solidFill>
              </a:rPr>
              <a:t>General</a:t>
            </a:r>
          </a:p>
        </p:txBody>
      </p:sp>
      <p:sp>
        <p:nvSpPr>
          <p:cNvPr id="2" name="Rectángulo 1"/>
          <p:cNvSpPr/>
          <p:nvPr/>
        </p:nvSpPr>
        <p:spPr>
          <a:xfrm>
            <a:off x="672353" y="1910511"/>
            <a:ext cx="7324165" cy="1277786"/>
          </a:xfrm>
          <a:prstGeom prst="rect">
            <a:avLst/>
          </a:prstGeom>
        </p:spPr>
        <p:txBody>
          <a:bodyPr wrap="square">
            <a:spAutoFit/>
          </a:bodyPr>
          <a:lstStyle/>
          <a:p>
            <a:pPr algn="just">
              <a:lnSpc>
                <a:spcPct val="107000"/>
              </a:lnSpc>
              <a:spcAft>
                <a:spcPts val="0"/>
              </a:spcAft>
            </a:pPr>
            <a:r>
              <a:rPr lang="es-CO" dirty="0"/>
              <a:t>Acompañar a los programas académicos de pregrado y postgrado de las 10 facultades, para el diseño o la renovación de los currículos con base en el PEI, las orientaciones institucionales para la renovación curricular en la UTP, las necesidades del contexto y, los desarrollos científicos de las disciplinas.</a:t>
            </a:r>
          </a:p>
        </p:txBody>
      </p:sp>
      <p:sp>
        <p:nvSpPr>
          <p:cNvPr id="8" name="TextBox 12"/>
          <p:cNvSpPr txBox="1">
            <a:spLocks/>
          </p:cNvSpPr>
          <p:nvPr/>
        </p:nvSpPr>
        <p:spPr>
          <a:xfrm>
            <a:off x="198343" y="334840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a:solidFill>
                  <a:srgbClr val="4B731F"/>
                </a:solidFill>
              </a:rPr>
              <a:t>Específicos</a:t>
            </a:r>
          </a:p>
        </p:txBody>
      </p:sp>
      <p:sp>
        <p:nvSpPr>
          <p:cNvPr id="9" name="Rectángulo 8"/>
          <p:cNvSpPr/>
          <p:nvPr/>
        </p:nvSpPr>
        <p:spPr>
          <a:xfrm>
            <a:off x="672353" y="3988652"/>
            <a:ext cx="7324165" cy="2031325"/>
          </a:xfrm>
          <a:prstGeom prst="rect">
            <a:avLst/>
          </a:prstGeom>
        </p:spPr>
        <p:txBody>
          <a:bodyPr wrap="square">
            <a:spAutoFit/>
          </a:bodyPr>
          <a:lstStyle/>
          <a:p>
            <a:pPr algn="just"/>
            <a:r>
              <a:rPr lang="es-CO" dirty="0"/>
              <a:t>Acompañar en la elaboración de diagnósticos de los estados de los currículos, en la elaboración de rutas de trabajo y, en el seguimiento y sistematización del proceso de renovación de los currículos por parte de los programas académicos de pregrado y postgrado, promoviendo la participación de los colectivos académicos y procesos de reflexión que aporten a la formación de profesionales críticos, comprometidos con la transformación personal y social.</a:t>
            </a:r>
          </a:p>
        </p:txBody>
      </p:sp>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Objetivos del proyecto</a:t>
              </a:r>
              <a:endParaRPr lang="es-CO" sz="2800" b="1" dirty="0"/>
            </a:p>
          </p:txBody>
        </p:sp>
      </p:grpSp>
      <p:sp>
        <p:nvSpPr>
          <p:cNvPr id="13" name="Rectángulo 12"/>
          <p:cNvSpPr/>
          <p:nvPr/>
        </p:nvSpPr>
        <p:spPr>
          <a:xfrm rot="16200000">
            <a:off x="6705455" y="3059824"/>
            <a:ext cx="4428565" cy="338554"/>
          </a:xfrm>
          <a:prstGeom prst="rect">
            <a:avLst/>
          </a:prstGeom>
        </p:spPr>
        <p:txBody>
          <a:bodyPr wrap="square">
            <a:spAutoFit/>
          </a:bodyPr>
          <a:lstStyle/>
          <a:p>
            <a:pPr algn="ctr"/>
            <a:r>
              <a:rPr lang="es-CO" sz="800" dirty="0">
                <a:solidFill>
                  <a:schemeClr val="bg1">
                    <a:lumMod val="50000"/>
                  </a:schemeClr>
                </a:solidFill>
                <a:latin typeface="Arial Rounded MT Bold" panose="020F0704030504030204" pitchFamily="34" charset="0"/>
              </a:rPr>
              <a:t>01.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035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10"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Planes operativos</a:t>
              </a:r>
              <a:endParaRPr lang="es-CO" sz="2800" b="1" dirty="0"/>
            </a:p>
          </p:txBody>
        </p:sp>
      </p:grpSp>
      <p:graphicFrame>
        <p:nvGraphicFramePr>
          <p:cNvPr id="12" name="Tabla 11"/>
          <p:cNvGraphicFramePr>
            <a:graphicFrameLocks noGrp="1"/>
          </p:cNvGraphicFramePr>
          <p:nvPr>
            <p:extLst>
              <p:ext uri="{D42A27DB-BD31-4B8C-83A1-F6EECF244321}">
                <p14:modId xmlns:p14="http://schemas.microsoft.com/office/powerpoint/2010/main" val="2360319466"/>
              </p:ext>
            </p:extLst>
          </p:nvPr>
        </p:nvGraphicFramePr>
        <p:xfrm>
          <a:off x="222194" y="1408620"/>
          <a:ext cx="7550206" cy="5361856"/>
        </p:xfrm>
        <a:graphic>
          <a:graphicData uri="http://schemas.openxmlformats.org/drawingml/2006/table">
            <a:tbl>
              <a:tblPr firstRow="1" firstCol="1" bandRow="1">
                <a:tableStyleId>{5940675A-B579-460E-94D1-54222C63F5DA}</a:tableStyleId>
              </a:tblPr>
              <a:tblGrid>
                <a:gridCol w="1909925">
                  <a:extLst>
                    <a:ext uri="{9D8B030D-6E8A-4147-A177-3AD203B41FA5}">
                      <a16:colId xmlns:a16="http://schemas.microsoft.com/office/drawing/2014/main" val="622973615"/>
                    </a:ext>
                  </a:extLst>
                </a:gridCol>
                <a:gridCol w="5640281">
                  <a:extLst>
                    <a:ext uri="{9D8B030D-6E8A-4147-A177-3AD203B41FA5}">
                      <a16:colId xmlns:a16="http://schemas.microsoft.com/office/drawing/2014/main" val="2008709917"/>
                    </a:ext>
                  </a:extLst>
                </a:gridCol>
              </a:tblGrid>
              <a:tr h="396487">
                <a:tc>
                  <a:txBody>
                    <a:bodyPr/>
                    <a:lstStyle/>
                    <a:p>
                      <a:pPr algn="ctr">
                        <a:lnSpc>
                          <a:spcPct val="107000"/>
                        </a:lnSpc>
                        <a:spcAft>
                          <a:spcPts val="0"/>
                        </a:spcAft>
                      </a:pPr>
                      <a:r>
                        <a:rPr lang="es-CO" sz="2000" b="1" dirty="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ctr">
                        <a:lnSpc>
                          <a:spcPct val="107000"/>
                        </a:lnSpc>
                        <a:spcAft>
                          <a:spcPts val="0"/>
                        </a:spcAft>
                      </a:pPr>
                      <a:r>
                        <a:rPr lang="es-CO" sz="2000" b="1" dirty="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extLst>
                  <a:ext uri="{0D108BD9-81ED-4DB2-BD59-A6C34878D82A}">
                    <a16:rowId xmlns:a16="http://schemas.microsoft.com/office/drawing/2014/main" val="3686363448"/>
                  </a:ext>
                </a:extLst>
              </a:tr>
              <a:tr h="1716258">
                <a:tc>
                  <a:txBody>
                    <a:bodyPr/>
                    <a:lstStyle/>
                    <a:p>
                      <a:pPr algn="ctr">
                        <a:lnSpc>
                          <a:spcPct val="107000"/>
                        </a:lnSpc>
                        <a:spcAft>
                          <a:spcPts val="0"/>
                        </a:spcAft>
                      </a:pPr>
                      <a:r>
                        <a:rPr lang="es-CO" sz="1500" b="1" kern="1200" dirty="0">
                          <a:solidFill>
                            <a:schemeClr val="tx1"/>
                          </a:solidFill>
                          <a:effectLst/>
                          <a:latin typeface="+mn-lt"/>
                          <a:ea typeface="+mn-ea"/>
                          <a:cs typeface="+mn-cs"/>
                        </a:rPr>
                        <a:t>Acompañamiento en el diseño y renovación curricular de los programas académicos </a:t>
                      </a:r>
                      <a:endParaRPr lang="es-CO" sz="15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a través de este plan operativo se realizaran diferentes actividades como la preparación de documentos institucionales y de base para el trabajo con los programas y las facultades, el acompañamiento a los programas académicos en la definición y desarrollo de rutas de trabajo para la renovación de los currículos, el seguimiento y sistematización del proceso de renovación de los currículos por parte de los programas académicos de pregrado y postgrado y el acompañamiento a los programas académicos en el proceso de evaluación de los resultados de aprendizaje de los currículos. Producción y socialización de documentos de base para el acompañamiento en la renovación curricular. Acompañamiento en la formulación de las propuestas de nuevos programas académicos o modificación a los registros calificados existentes para la ampliación de cobertura.</a:t>
                      </a:r>
                      <a:endParaRPr lang="es-C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877856177"/>
                  </a:ext>
                </a:extLst>
              </a:tr>
              <a:tr h="2633776">
                <a:tc>
                  <a:txBody>
                    <a:bodyPr/>
                    <a:lstStyle/>
                    <a:p>
                      <a:pPr algn="ctr">
                        <a:lnSpc>
                          <a:spcPct val="107000"/>
                        </a:lnSpc>
                        <a:spcAft>
                          <a:spcPts val="0"/>
                        </a:spcAft>
                      </a:pPr>
                      <a:r>
                        <a:rPr lang="es-CO" sz="1800" b="1" kern="1200" dirty="0">
                          <a:solidFill>
                            <a:schemeClr val="tx1"/>
                          </a:solidFill>
                          <a:effectLst/>
                          <a:latin typeface="+mn-lt"/>
                          <a:ea typeface="+mn-ea"/>
                          <a:cs typeface="+mn-cs"/>
                        </a:rPr>
                        <a:t>Desarrollo y gestión integral de los posgrados</a:t>
                      </a:r>
                      <a:endParaRPr lang="es-CO" sz="18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lvl="0" algn="just"/>
                      <a:r>
                        <a:rPr lang="es-CO" sz="1300" kern="1200" dirty="0">
                          <a:solidFill>
                            <a:schemeClr val="tx1"/>
                          </a:solidFill>
                          <a:effectLst/>
                          <a:latin typeface="+mn-lt"/>
                          <a:ea typeface="+mn-ea"/>
                          <a:cs typeface="+mn-cs"/>
                        </a:rPr>
                        <a:t>con este plan operativo se desarrollaran acciones en materia de gestión de convocatorias para fortalecimiento de posgrados (Ejecución de proyectos derivados de convocatorias Min Ciencias y MEN), acciones de promoción y posicionamiento de los posgrados (Creación redes sociales, presentación Plan de Mercadeo), acompañamiento al Comité Central de Posgrados, revisión y realización de ajustes a la normatividad en materia de posgrado (Propuesta de ajuste al tema de movilidad, la generación de incentivos para los estudiantes nuevos y antiguos estudiantes de los diferentes posgrados y el relacionamiento Academia - Empresa para el fortalecimiento de los Posgrados.</a:t>
                      </a:r>
                    </a:p>
                  </a:txBody>
                  <a:tcPr marL="32592" marR="32592" marT="0" marB="0" anchor="ctr">
                    <a:solidFill>
                      <a:srgbClr val="DAEFC3"/>
                    </a:solidFill>
                  </a:tcPr>
                </a:tc>
                <a:extLst>
                  <a:ext uri="{0D108BD9-81ED-4DB2-BD59-A6C34878D82A}">
                    <a16:rowId xmlns:a16="http://schemas.microsoft.com/office/drawing/2014/main" val="10002"/>
                  </a:ext>
                </a:extLst>
              </a:tr>
            </a:tbl>
          </a:graphicData>
        </a:graphic>
      </p:graphicFrame>
      <p:sp>
        <p:nvSpPr>
          <p:cNvPr id="6" name="Rectángulo 5"/>
          <p:cNvSpPr/>
          <p:nvPr/>
        </p:nvSpPr>
        <p:spPr>
          <a:xfrm rot="16200000">
            <a:off x="6705455" y="3059824"/>
            <a:ext cx="4428565" cy="338554"/>
          </a:xfrm>
          <a:prstGeom prst="rect">
            <a:avLst/>
          </a:prstGeom>
        </p:spPr>
        <p:txBody>
          <a:bodyPr wrap="square">
            <a:spAutoFit/>
          </a:bodyPr>
          <a:lstStyle/>
          <a:p>
            <a:pPr algn="ctr"/>
            <a:r>
              <a:rPr lang="es-CO" sz="800" dirty="0">
                <a:solidFill>
                  <a:schemeClr val="bg1">
                    <a:lumMod val="50000"/>
                  </a:schemeClr>
                </a:solidFill>
                <a:latin typeface="Arial Rounded MT Bold" panose="020F0704030504030204" pitchFamily="34" charset="0"/>
              </a:rPr>
              <a:t>01.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939155267"/>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4107</TotalTime>
  <Words>1340</Words>
  <Application>Microsoft Office PowerPoint</Application>
  <PresentationFormat>Presentación en pantalla (4:3)</PresentationFormat>
  <Paragraphs>74</Paragraphs>
  <Slides>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vt:i4>
      </vt:variant>
    </vt:vector>
  </HeadingPairs>
  <TitlesOfParts>
    <vt:vector size="14" baseType="lpstr">
      <vt:lpstr>Arial</vt:lpstr>
      <vt:lpstr>Arial Narrow</vt:lpstr>
      <vt:lpstr>Arial Rounded MT Bold</vt:lpstr>
      <vt:lpstr>Calibri</vt:lpstr>
      <vt:lpstr>Calibri Light</vt:lpstr>
      <vt:lpstr>Khmer UI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580</cp:revision>
  <cp:lastPrinted>2017-05-16T14:27:28Z</cp:lastPrinted>
  <dcterms:created xsi:type="dcterms:W3CDTF">2017-03-06T22:18:18Z</dcterms:created>
  <dcterms:modified xsi:type="dcterms:W3CDTF">2025-03-25T16:13:41Z</dcterms:modified>
</cp:coreProperties>
</file>