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65" r:id="rId3"/>
    <p:sldId id="266" r:id="rId4"/>
    <p:sldId id="267" r:id="rId5"/>
    <p:sldId id="268" r:id="rId6"/>
    <p:sldId id="269" r:id="rId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31F"/>
    <a:srgbClr val="DAEFC3"/>
    <a:srgbClr val="6EA92D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81" d="100"/>
          <a:sy n="81" d="100"/>
        </p:scale>
        <p:origin x="28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4B731F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l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ES" sz="1200" b="0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 - Programas Académicos</a:t>
          </a:r>
          <a:endParaRPr lang="es-CO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4B731F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dirty="0" smtClean="0"/>
            <a:t>Estudiantes, egresados y ciudadanía en general</a:t>
          </a:r>
          <a:endParaRPr lang="es-CO" sz="14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4B731F"/>
          </a:solidFill>
        </a:ln>
      </dgm:spPr>
      <dgm:t>
        <a:bodyPr/>
        <a:lstStyle/>
        <a:p>
          <a:pPr algn="l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32CA2B84-E3B2-40CF-8DC7-4B5119850B6B}" type="parTrans" cxnId="{CF4167F8-C89B-4EB1-8990-42F3FF232973}">
      <dgm:prSet/>
      <dgm:spPr>
        <a:ln>
          <a:solidFill>
            <a:srgbClr val="4B731F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33662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16734" custScaleY="9504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17679" custScaleY="816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18986" custScaleY="6935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1339" y="82006"/>
          <a:ext cx="2075991" cy="776582"/>
        </a:xfrm>
        <a:prstGeom prst="roundRect">
          <a:avLst>
            <a:gd name="adj" fmla="val 10000"/>
          </a:avLst>
        </a:prstGeom>
        <a:solidFill>
          <a:srgbClr val="4B731F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4084" y="104751"/>
        <a:ext cx="2030501" cy="731092"/>
      </dsp:txXfrm>
    </dsp:sp>
    <dsp:sp modelId="{107B593D-2B7E-47A1-B237-2D44EE17772E}">
      <dsp:nvSpPr>
        <dsp:cNvPr id="0" name=""/>
        <dsp:cNvSpPr/>
      </dsp:nvSpPr>
      <dsp:spPr>
        <a:xfrm>
          <a:off x="208938" y="858589"/>
          <a:ext cx="207599" cy="62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044"/>
              </a:lnTo>
              <a:lnTo>
                <a:pt x="207599" y="625044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16537" y="1114566"/>
          <a:ext cx="3935522" cy="7381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organizacionales: </a:t>
          </a:r>
          <a:r>
            <a:rPr lang="es-ES" sz="1200" b="0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Facultades - Programas Académicos</a:t>
          </a:r>
          <a:endParaRPr lang="es-CO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38156" y="1136185"/>
        <a:ext cx="3892284" cy="694896"/>
      </dsp:txXfrm>
    </dsp:sp>
    <dsp:sp modelId="{94DEC999-591D-4E68-9D00-6890F125307D}">
      <dsp:nvSpPr>
        <dsp:cNvPr id="0" name=""/>
        <dsp:cNvSpPr/>
      </dsp:nvSpPr>
      <dsp:spPr>
        <a:xfrm>
          <a:off x="208938" y="858589"/>
          <a:ext cx="207599" cy="1505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5265"/>
              </a:lnTo>
              <a:lnTo>
                <a:pt x="207599" y="1505265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16537" y="2046845"/>
          <a:ext cx="3947264" cy="634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CO" sz="1200" b="0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No Aplica</a:t>
          </a:r>
          <a:endParaRPr lang="es-ES" sz="1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35107" y="2065415"/>
        <a:ext cx="3910124" cy="596877"/>
      </dsp:txXfrm>
    </dsp:sp>
    <dsp:sp modelId="{983EE482-34B4-4DDE-A5BB-56DAF2F5E8D4}">
      <dsp:nvSpPr>
        <dsp:cNvPr id="0" name=""/>
        <dsp:cNvSpPr/>
      </dsp:nvSpPr>
      <dsp:spPr>
        <a:xfrm>
          <a:off x="208938" y="858589"/>
          <a:ext cx="207599" cy="2285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719"/>
              </a:lnTo>
              <a:lnTo>
                <a:pt x="207599" y="2285719"/>
              </a:lnTo>
            </a:path>
          </a:pathLst>
        </a:custGeom>
        <a:noFill/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16537" y="2875009"/>
          <a:ext cx="3963503" cy="538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B731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 </a:t>
          </a:r>
          <a:r>
            <a:rPr lang="es-CO" sz="1200" kern="1200" dirty="0" smtClean="0"/>
            <a:t>Estudiantes, egresados y ciudadanía en general</a:t>
          </a:r>
          <a:endParaRPr lang="es-CO" sz="1400" b="0" kern="1200" dirty="0">
            <a:latin typeface="+mn-lt"/>
          </a:endParaRPr>
        </a:p>
      </dsp:txBody>
      <dsp:txXfrm>
        <a:off x="432312" y="2890784"/>
        <a:ext cx="3931953" cy="50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57" y="5726086"/>
            <a:ext cx="980143" cy="95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25/03/2025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grpSp>
        <p:nvGrpSpPr>
          <p:cNvPr id="10" name="Group 106"/>
          <p:cNvGrpSpPr/>
          <p:nvPr/>
        </p:nvGrpSpPr>
        <p:grpSpPr>
          <a:xfrm>
            <a:off x="421342" y="3455523"/>
            <a:ext cx="3575848" cy="1312641"/>
            <a:chOff x="3812494" y="1454131"/>
            <a:chExt cx="7410278" cy="1122088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399" y="1527793"/>
              <a:ext cx="5736373" cy="1026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/>
                <a:t>Formación Académica mediada por Ambientes Virtuales</a:t>
              </a:r>
              <a:endParaRPr lang="es-CO" sz="1800" dirty="0"/>
            </a:p>
          </p:txBody>
        </p:sp>
        <p:sp>
          <p:nvSpPr>
            <p:cNvPr id="13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6EA92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4" name="Imagen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082988" y="3576918"/>
            <a:ext cx="3892130" cy="2995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824" y="705597"/>
            <a:ext cx="3409670" cy="57000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13" y="1705458"/>
            <a:ext cx="3724275" cy="127762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334315" y="5034949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83481"/>
              </p:ext>
            </p:extLst>
          </p:nvPr>
        </p:nvGraphicFramePr>
        <p:xfrm>
          <a:off x="232362" y="1522083"/>
          <a:ext cx="7468319" cy="48171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CEA - 10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51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Univirtual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Excelencia Académica para la Formación Integral 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159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educación virtual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3913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Misionales – docencia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– Direccionamiento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852138"/>
                  </a:ext>
                </a:extLst>
              </a:tr>
              <a:tr h="3587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– Administración institucional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920342"/>
                  </a:ext>
                </a:extLst>
              </a:tr>
              <a:tr h="15364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Estudiantes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Procesos académicos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535338"/>
                  </a:ext>
                </a:extLst>
              </a:tr>
              <a:tr h="1536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Visibilidad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36141"/>
                  </a:ext>
                </a:extLst>
              </a:tr>
              <a:tr h="239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Facultades, programa académicos.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119567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curricular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de egresados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12813"/>
                  </a:ext>
                </a:extLst>
              </a:tr>
              <a:tr h="11956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Consolidación de la Extensión institucional con impacto en la sociedad y reconocimiento nacional e internacional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556724"/>
                  </a:ext>
                </a:extLst>
              </a:tr>
              <a:tr h="23913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Internacionalización integral de la Universidad</a:t>
                      </a:r>
                      <a:endParaRPr lang="es-CO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4153130"/>
                  </a:ext>
                </a:extLst>
              </a:tr>
              <a:tr h="5978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Garantizar una educación inclusiva, equitativa y de calidad y promover oportunidades de aprendizaje durante toda la vida para todos</a:t>
                      </a:r>
                      <a:endParaRPr lang="es-CO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</a:tbl>
          </a:graphicData>
        </a:graphic>
      </p:graphicFrame>
      <p:grpSp>
        <p:nvGrpSpPr>
          <p:cNvPr id="6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7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8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rgbClr val="4B731F"/>
                  </a:solidFill>
                </a:rPr>
                <a:t>Información general del proyecto</a:t>
              </a:r>
              <a:endParaRPr lang="es-CO" sz="2800" b="1" dirty="0"/>
            </a:p>
          </p:txBody>
        </p:sp>
      </p:grpSp>
      <p:sp>
        <p:nvSpPr>
          <p:cNvPr id="9" name="Rectángulo 8"/>
          <p:cNvSpPr/>
          <p:nvPr/>
        </p:nvSpPr>
        <p:spPr>
          <a:xfrm rot="16200000">
            <a:off x="6698885" y="330454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10. Formación Académica mediada por Ambientes Virtuales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33084" y="1226380"/>
            <a:ext cx="81668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dirty="0"/>
              <a:t>La Universidad Tecnológica de Pereira cuenta solo con un programa académico de posgrado que se ofrece en modalidad virtual, facilitando el acceso a la educación a regiones distantes geográficamente, se debe ampliar la oferta de programas virtuales o duales que faciliten el acceso, amplíen las posibilidades educativas flexibilizando tiempos de acceso y rutas de aprendizaje. Igualmente se hace necesario ampliar la oferta de asignaturas virtuales o duales en alianza con los programas académicos presenciales que brinden opciones educativas, rutas de aprendizaje y nuevos espacios de formación.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64941"/>
              </p:ext>
            </p:extLst>
          </p:nvPr>
        </p:nvGraphicFramePr>
        <p:xfrm>
          <a:off x="305388" y="2780195"/>
          <a:ext cx="7314613" cy="367533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59906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151530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3003177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727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effectLst/>
                        </a:rPr>
                        <a:t>Problema Central</a:t>
                      </a:r>
                      <a:endParaRPr lang="es-CO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Causas Indirectas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777273">
                <a:tc row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existen suficientes programas académicos virtuales que den respuesta a la demanda creciente de cobertura, ni estrategias flexibles con opción de asignaturas virtuales que faciliten la permanencia (que permitan a los estudiantes crear sus propias rutas de aprendizaje)</a:t>
                      </a:r>
                      <a:endParaRPr lang="es-CO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No existen programas académicos virtuales o duales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 No hay una directriz que determine el compromiso de las facultades con la creación de programas virtuales.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Faltan de estrategia de crecimiento de nuevos programas virtuales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Las facultades asumen mayor riesgo en la creación programas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4227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Existen pocos procesos de formación virtual integrados a los currículos presenciales 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 Se limita la capacidad de gestión de los programas académicos.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 Conflictos internos por carga académica.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18696"/>
                  </a:ext>
                </a:extLst>
              </a:tr>
              <a:tr h="52966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No se evidencian estrategias didácticas con el uso de las TIC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Desconocimiento de estrategias didácticas con uso de TIC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No hay interés, concepciones sobre el uso de TIC en educación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 Docentes en zona de confort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185830"/>
                  </a:ext>
                </a:extLst>
              </a:tr>
              <a:tr h="17276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Efectos indirectos</a:t>
                      </a:r>
                      <a:endParaRPr lang="es-C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6EA9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4227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La universidad no ofertará suficientes programas académicos virtuales o duales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1.1. Limita el acceso a la educación superior.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 Limita las posibilidades de flexibilidad.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 Baja cobertura.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39479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Programas académicos presenciales sin procesos de formación virtual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 Limita la flexibilización de currículo.</a:t>
                      </a:r>
                      <a:b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 Se limita el acceso a otras posibilidades educativas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103024"/>
                  </a:ext>
                </a:extLst>
              </a:tr>
              <a:tr h="58433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Estrategias y prácticas docentes desactualizadas.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 No se implementan nuevas posibilidades educativas.</a:t>
                      </a:r>
                      <a:b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s-CO" sz="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 Poco acceso a la información y BD actualizadas.</a:t>
                      </a:r>
                    </a:p>
                  </a:txBody>
                  <a:tcPr marL="44450" marR="44450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99466"/>
                  </a:ext>
                </a:extLst>
              </a:tr>
            </a:tbl>
          </a:graphicData>
        </a:graphic>
      </p:graphicFrame>
      <p:grpSp>
        <p:nvGrpSpPr>
          <p:cNvPr id="7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8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/>
            </a:p>
          </p:txBody>
        </p:sp>
        <p:sp>
          <p:nvSpPr>
            <p:cNvPr id="9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rgbClr val="4B731F"/>
                  </a:solidFill>
                </a:rPr>
                <a:t>Identificación del problema, necesidad u oportunidad </a:t>
              </a:r>
              <a:endParaRPr lang="es-CO" sz="2500" b="1" dirty="0"/>
            </a:p>
          </p:txBody>
        </p:sp>
      </p:grpSp>
      <p:sp>
        <p:nvSpPr>
          <p:cNvPr id="10" name="Rectángulo 9"/>
          <p:cNvSpPr/>
          <p:nvPr/>
        </p:nvSpPr>
        <p:spPr>
          <a:xfrm rot="16200000">
            <a:off x="6698885" y="330454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10. Formación Académica mediada por Ambientes Virtuales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43436" y="1808127"/>
            <a:ext cx="39355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La creación de nuevos programas académicos virtuales, creación de procesos de educación virtual integrado a los currículos y el fomento de prácticas educativas integrando TIC da cuenta de una serie de nuevas posibilidades educativas, entre ellas lo que se ha mencionado como "Pedagogía 2.0", más incluyente, flexible y útil. Este proyecto brindará a los estudiantes la opción de permanecer en sus estudios administrando su tiempo, espacio y recursos con asignaturas virtuales ofrecidas por los programas actuales. Igualmente, la creación de programas virtuales permitirá a la institución hacer presencia virtual en regiones geográficas distantes y brindará una opción de acceso a estudiantes con limitaciones de tiempo o lugar.</a:t>
            </a:r>
          </a:p>
        </p:txBody>
      </p:sp>
      <p:graphicFrame>
        <p:nvGraphicFramePr>
          <p:cNvPr id="7" name="3 Diagrama"/>
          <p:cNvGraphicFramePr/>
          <p:nvPr>
            <p:extLst>
              <p:ext uri="{D42A27DB-BD31-4B8C-83A1-F6EECF244321}">
                <p14:modId xmlns:p14="http://schemas.microsoft.com/office/powerpoint/2010/main" val="3267947383"/>
              </p:ext>
            </p:extLst>
          </p:nvPr>
        </p:nvGraphicFramePr>
        <p:xfrm>
          <a:off x="4195482" y="1936376"/>
          <a:ext cx="4381381" cy="355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9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0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Descripción del proyecto</a:t>
              </a:r>
              <a:endParaRPr lang="es-CO" sz="2800" b="1" dirty="0"/>
            </a:p>
          </p:txBody>
        </p:sp>
      </p:grpSp>
      <p:sp>
        <p:nvSpPr>
          <p:cNvPr id="11" name="Rectángulo 10"/>
          <p:cNvSpPr/>
          <p:nvPr/>
        </p:nvSpPr>
        <p:spPr>
          <a:xfrm rot="16200000">
            <a:off x="6698885" y="330454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10. Formación Académica mediada por Ambientes Virtuales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/>
          </p:cNvSpPr>
          <p:nvPr/>
        </p:nvSpPr>
        <p:spPr>
          <a:xfrm>
            <a:off x="198343" y="1270268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General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2353" y="1910511"/>
            <a:ext cx="8148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Generar formación académica en modalidades dual y </a:t>
            </a:r>
            <a:r>
              <a:rPr lang="es-CO" dirty="0" smtClean="0"/>
              <a:t>virtual.</a:t>
            </a:r>
            <a:endParaRPr lang="es-CO" dirty="0"/>
          </a:p>
        </p:txBody>
      </p:sp>
      <p:sp>
        <p:nvSpPr>
          <p:cNvPr id="8" name="TextBox 12"/>
          <p:cNvSpPr txBox="1">
            <a:spLocks/>
          </p:cNvSpPr>
          <p:nvPr/>
        </p:nvSpPr>
        <p:spPr>
          <a:xfrm>
            <a:off x="198343" y="273880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rgbClr val="4B731F"/>
                </a:solidFill>
              </a:rPr>
              <a:t>Específicos</a:t>
            </a:r>
            <a:endParaRPr lang="es-CO" dirty="0">
              <a:solidFill>
                <a:srgbClr val="4B731F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2353" y="3379048"/>
            <a:ext cx="81489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Crear nuevos programas virtuales.</a:t>
            </a:r>
          </a:p>
          <a:p>
            <a:r>
              <a:rPr lang="es-CO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Crear procesos de formación virtual </a:t>
            </a:r>
            <a:r>
              <a:rPr lang="es-CO" dirty="0" smtClean="0"/>
              <a:t>integrados a los currículos en modalidad presencial. </a:t>
            </a:r>
            <a:endParaRPr lang="es-CO" dirty="0"/>
          </a:p>
          <a:p>
            <a:r>
              <a:rPr lang="es-CO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dirty="0"/>
              <a:t>Fomentar prácticas educativas integrando las TIC.</a:t>
            </a:r>
          </a:p>
        </p:txBody>
      </p:sp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Objetivos del proyecto</a:t>
              </a:r>
              <a:endParaRPr lang="es-CO" sz="2800" b="1" dirty="0"/>
            </a:p>
          </p:txBody>
        </p:sp>
      </p:grpSp>
      <p:sp>
        <p:nvSpPr>
          <p:cNvPr id="13" name="Rectángulo 12"/>
          <p:cNvSpPr/>
          <p:nvPr/>
        </p:nvSpPr>
        <p:spPr>
          <a:xfrm rot="16200000">
            <a:off x="6698885" y="330454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10. Formación Académica mediada por Ambientes Virtuales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0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/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rgbClr val="4B731F"/>
                  </a:solidFill>
                </a:rPr>
                <a:t>Planes operativos</a:t>
              </a:r>
              <a:endParaRPr lang="es-CO" sz="2800" b="1" dirty="0"/>
            </a:p>
          </p:txBody>
        </p: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43308"/>
              </p:ext>
            </p:extLst>
          </p:nvPr>
        </p:nvGraphicFramePr>
        <p:xfrm>
          <a:off x="268221" y="1259539"/>
          <a:ext cx="7495214" cy="54006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0203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585011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85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2294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Oferta de programas virtuales</a:t>
                      </a:r>
                      <a:endParaRPr lang="es-CO" sz="11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Actualmente la Universidad Tecnológica de Pereira adelanta 2 modalidades educativas formales mediadas por las Tecnologías de la Información y la Comunicación; Igualmente, existe el compromiso institucional de ofrecer programas académicos de posgrado y pregrado. Las modalidades son: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Modalidad Virtual: Esta modalidad hace referencia a la “educación virtual”, o educación a distancia de tercera generación, ya que incorpora de forma intensiva el uso de las redes telemáticas, los computadores y las diversas aplicaciones web. También ha sido denominada “educación basada en entornos digitales”.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Modalidad PREMTIC: la Modalidad Presencial Extendida Mediante las Tecnologías de la Información y la Comunicación PREMTIC, como la modalidad que combina modelos presenciales y metodologías virtuales de interacción sincrónica, que pueden ser complementadas con estrategias asíncronas virtuales. </a:t>
                      </a: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636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Procesos de formación con uso de TIC: </a:t>
                      </a:r>
                      <a:endParaRPr lang="es-CO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institución está comprometida con ofrecer espacios y actividades complementarias a estudiantes de programas regulares que permita fortalecer sus competencias o aprendizajes, esto se entiende como: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Aulas extendidas: Asignaturas que hacen uso de TIC para complementar las actividades de aprendizaje.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Aulas abiertas: espacios educativos de acceso libre a estudiantes UTP, entre ellos se encuentran: Saberes PRO, Diagnósticos en segunda lengua, algunas actividades de medicina.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Asignaturas virtuales, estas son asignaturas que complementan la formación de estudiantes en todos los programas de pregrado.</a:t>
                      </a:r>
                      <a:endParaRPr lang="es-CO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8824"/>
                  </a:ext>
                </a:extLst>
              </a:tr>
              <a:tr h="769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Fomento de prácticas educativas integrando las TIC</a:t>
                      </a:r>
                      <a:endParaRPr lang="es-CO" sz="11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Fomentar una cultura de las TIC, fomentar prácticas educativas mediadas por TIC y desarrollar acciones de socialización.</a:t>
                      </a:r>
                      <a:r>
                        <a:rPr lang="es-CO" sz="105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105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DAEF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11666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 rot="16200000">
            <a:off x="6698885" y="3304545"/>
            <a:ext cx="442856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10. Formación Académica mediada por Ambientes Virtuales</a:t>
            </a:r>
          </a:p>
          <a:p>
            <a:pPr algn="ctr"/>
            <a:endParaRPr lang="es-CO" sz="800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</TotalTime>
  <Words>1108</Words>
  <Application>Microsoft Office PowerPoint</Application>
  <PresentationFormat>Presentación en pantalla (4:3)</PresentationFormat>
  <Paragraphs>87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588</cp:revision>
  <cp:lastPrinted>2017-05-16T14:27:28Z</cp:lastPrinted>
  <dcterms:created xsi:type="dcterms:W3CDTF">2017-03-06T22:18:18Z</dcterms:created>
  <dcterms:modified xsi:type="dcterms:W3CDTF">2025-03-25T21:38:05Z</dcterms:modified>
</cp:coreProperties>
</file>