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3" r:id="rId5"/>
    <p:sldId id="272" r:id="rId6"/>
    <p:sldId id="267" r:id="rId7"/>
    <p:sldId id="268"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81" d="100"/>
          <a:sy n="81" d="100"/>
        </p:scale>
        <p:origin x="288"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l"/>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Facultades, Grupos de Investigación, Semilleros de Investigación</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Comunidad en general - A través de la realización de proyectos de investigación que den solución a problemáticas reales. </a:t>
          </a:r>
        </a:p>
        <a:p>
          <a:pPr algn="just"/>
          <a:r>
            <a:rPr lang="es-CO" sz="1200" dirty="0" smtClean="0"/>
            <a:t>Grupos de Investigación e Investigadores - Que contarán con las herramientas requeridas para obtener productos y mantener su categoría en Minciencias. </a:t>
          </a:r>
        </a:p>
        <a:p>
          <a:pPr algn="just"/>
          <a:r>
            <a:rPr lang="es-CO" sz="1200" dirty="0" smtClean="0"/>
            <a:t>Estudiantes - Se fortalecerá su formación integral en temas de investigación.</a:t>
          </a:r>
          <a:endParaRPr lang="es-CO" sz="14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l"/>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Empresas, Instituciones Gubernamentales, Comunidad en General </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81642">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265220">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520291" y="0"/>
          <a:ext cx="2239352" cy="646154"/>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1539216" y="18925"/>
        <a:ext cx="2201502" cy="608304"/>
      </dsp:txXfrm>
    </dsp:sp>
    <dsp:sp modelId="{107B593D-2B7E-47A1-B237-2D44EE17772E}">
      <dsp:nvSpPr>
        <dsp:cNvPr id="0" name=""/>
        <dsp:cNvSpPr/>
      </dsp:nvSpPr>
      <dsp:spPr>
        <a:xfrm>
          <a:off x="1744226" y="646154"/>
          <a:ext cx="223935" cy="469396"/>
        </a:xfrm>
        <a:custGeom>
          <a:avLst/>
          <a:gdLst/>
          <a:ahLst/>
          <a:cxnLst/>
          <a:rect l="0" t="0" r="0" b="0"/>
          <a:pathLst>
            <a:path>
              <a:moveTo>
                <a:pt x="0" y="0"/>
              </a:moveTo>
              <a:lnTo>
                <a:pt x="0" y="469396"/>
              </a:lnTo>
              <a:lnTo>
                <a:pt x="223935" y="469396"/>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1968161" y="808469"/>
          <a:ext cx="3274547" cy="614163"/>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Facultades, Grupos de Investigación, Semilleros de Investigación</a:t>
          </a:r>
          <a:endParaRPr lang="es-CO" sz="1200" b="0" kern="1200" dirty="0">
            <a:solidFill>
              <a:schemeClr val="tx2">
                <a:lumMod val="50000"/>
              </a:schemeClr>
            </a:solidFill>
            <a:latin typeface="+mn-lt"/>
            <a:cs typeface="Khmer UI" panose="020B0502040204020203" pitchFamily="34" charset="0"/>
          </a:endParaRPr>
        </a:p>
      </dsp:txBody>
      <dsp:txXfrm>
        <a:off x="1986149" y="826457"/>
        <a:ext cx="3238571" cy="578187"/>
      </dsp:txXfrm>
    </dsp:sp>
    <dsp:sp modelId="{94DEC999-591D-4E68-9D00-6890F125307D}">
      <dsp:nvSpPr>
        <dsp:cNvPr id="0" name=""/>
        <dsp:cNvSpPr/>
      </dsp:nvSpPr>
      <dsp:spPr>
        <a:xfrm>
          <a:off x="1744226" y="646154"/>
          <a:ext cx="223935" cy="1201783"/>
        </a:xfrm>
        <a:custGeom>
          <a:avLst/>
          <a:gdLst/>
          <a:ahLst/>
          <a:cxnLst/>
          <a:rect l="0" t="0" r="0" b="0"/>
          <a:pathLst>
            <a:path>
              <a:moveTo>
                <a:pt x="0" y="0"/>
              </a:moveTo>
              <a:lnTo>
                <a:pt x="0" y="1201783"/>
              </a:lnTo>
              <a:lnTo>
                <a:pt x="223935" y="1201783"/>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1968161" y="1584171"/>
          <a:ext cx="3284316" cy="527533"/>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Empresas, Instituciones Gubernamentales, Comunidad en General </a:t>
          </a:r>
          <a:endParaRPr lang="es-ES" sz="1200" b="0" kern="1200" dirty="0">
            <a:solidFill>
              <a:schemeClr val="tx2">
                <a:lumMod val="50000"/>
              </a:schemeClr>
            </a:solidFill>
            <a:latin typeface="+mn-lt"/>
            <a:cs typeface="Khmer UI" panose="020B0502040204020203" pitchFamily="34" charset="0"/>
          </a:endParaRPr>
        </a:p>
      </dsp:txBody>
      <dsp:txXfrm>
        <a:off x="1983612" y="1599622"/>
        <a:ext cx="3253414" cy="496631"/>
      </dsp:txXfrm>
    </dsp:sp>
    <dsp:sp modelId="{983EE482-34B4-4DDE-A5BB-56DAF2F5E8D4}">
      <dsp:nvSpPr>
        <dsp:cNvPr id="0" name=""/>
        <dsp:cNvSpPr/>
      </dsp:nvSpPr>
      <dsp:spPr>
        <a:xfrm>
          <a:off x="1744226" y="646154"/>
          <a:ext cx="223935" cy="2483954"/>
        </a:xfrm>
        <a:custGeom>
          <a:avLst/>
          <a:gdLst/>
          <a:ahLst/>
          <a:cxnLst/>
          <a:rect l="0" t="0" r="0" b="0"/>
          <a:pathLst>
            <a:path>
              <a:moveTo>
                <a:pt x="0" y="0"/>
              </a:moveTo>
              <a:lnTo>
                <a:pt x="0" y="2483954"/>
              </a:lnTo>
              <a:lnTo>
                <a:pt x="223935" y="2483954"/>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1968161" y="2273243"/>
          <a:ext cx="3297829" cy="1713731"/>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Comunidad en general - A través de la realización de proyectos de investigación que den solución a problemáticas reales. </a:t>
          </a:r>
        </a:p>
        <a:p>
          <a:pPr lvl="0" algn="just" defTabSz="533400">
            <a:lnSpc>
              <a:spcPct val="90000"/>
            </a:lnSpc>
            <a:spcBef>
              <a:spcPct val="0"/>
            </a:spcBef>
            <a:spcAft>
              <a:spcPct val="35000"/>
            </a:spcAft>
          </a:pPr>
          <a:r>
            <a:rPr lang="es-CO" sz="1200" kern="1200" dirty="0" smtClean="0"/>
            <a:t>Grupos de Investigación e Investigadores - Que contarán con las herramientas requeridas para obtener productos y mantener su categoría en Minciencias. </a:t>
          </a:r>
        </a:p>
        <a:p>
          <a:pPr lvl="0" algn="just" defTabSz="533400">
            <a:lnSpc>
              <a:spcPct val="90000"/>
            </a:lnSpc>
            <a:spcBef>
              <a:spcPct val="0"/>
            </a:spcBef>
            <a:spcAft>
              <a:spcPct val="35000"/>
            </a:spcAft>
          </a:pPr>
          <a:r>
            <a:rPr lang="es-CO" sz="1200" kern="1200" dirty="0" smtClean="0"/>
            <a:t>Estudiantes - Se fortalecerá su formación integral en temas de investigación.</a:t>
          </a:r>
          <a:endParaRPr lang="es-CO" sz="1400" b="0" kern="1200" dirty="0">
            <a:latin typeface="+mn-lt"/>
          </a:endParaRPr>
        </a:p>
      </dsp:txBody>
      <dsp:txXfrm>
        <a:off x="2018354" y="2323436"/>
        <a:ext cx="3197443" cy="16133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25/03/2025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25/03/2025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421344" y="3854078"/>
            <a:ext cx="3575848" cy="1120812"/>
            <a:chOff x="3812494" y="1454131"/>
            <a:chExt cx="7410278" cy="1122088"/>
          </a:xfrm>
        </p:grpSpPr>
        <p:sp>
          <p:nvSpPr>
            <p:cNvPr id="6" name="Rectangle 3"/>
            <p:cNvSpPr/>
            <p:nvPr/>
          </p:nvSpPr>
          <p:spPr>
            <a:xfrm>
              <a:off x="4690886" y="1471730"/>
              <a:ext cx="6465958"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646186"/>
              <a:ext cx="5736373" cy="789293"/>
            </a:xfrm>
            <a:prstGeom prst="rect">
              <a:avLst/>
            </a:prstGeom>
            <a:noFill/>
          </p:spPr>
          <p:txBody>
            <a:bodyPr wrap="square" rtlCol="0" anchor="ctr">
              <a:spAutoFit/>
            </a:bodyPr>
            <a:lstStyle/>
            <a:p>
              <a:r>
                <a:rPr lang="es-CO" b="1" dirty="0"/>
                <a:t>Proyecto</a:t>
              </a:r>
            </a:p>
            <a:p>
              <a:r>
                <a:rPr lang="es-CO" dirty="0"/>
                <a:t> Fortalecimiento de la Investigación Institucional </a:t>
              </a:r>
              <a:endParaRPr lang="es-CO" sz="1800" dirty="0"/>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12</a:t>
              </a:r>
              <a:endParaRPr lang="en-US" sz="2800" kern="0" dirty="0">
                <a:solidFill>
                  <a:schemeClr val="bg1"/>
                </a:solidFill>
                <a:latin typeface="Arial" pitchFamily="34" charset="0"/>
                <a:cs typeface="Arial" pitchFamily="34" charset="0"/>
              </a:endParaRPr>
            </a:p>
          </p:txBody>
        </p:sp>
      </p:grpSp>
      <p:pic>
        <p:nvPicPr>
          <p:cNvPr id="9" name="Imagen 8"/>
          <p:cNvPicPr/>
          <p:nvPr/>
        </p:nvPicPr>
        <p:blipFill>
          <a:blip r:embed="rId4"/>
          <a:stretch>
            <a:fillRect/>
          </a:stretch>
        </p:blipFill>
        <p:spPr>
          <a:xfrm>
            <a:off x="5142283" y="3568823"/>
            <a:ext cx="3786563" cy="2715436"/>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stretch>
            <a:fillRect/>
          </a:stretch>
        </p:blipFill>
        <p:spPr>
          <a:xfrm>
            <a:off x="714796" y="1990428"/>
            <a:ext cx="3452253" cy="1473952"/>
          </a:xfrm>
          <a:prstGeom prst="rect">
            <a:avLst/>
          </a:prstGeom>
        </p:spPr>
      </p:pic>
      <p:sp>
        <p:nvSpPr>
          <p:cNvPr id="11" name="Rectángulo 10">
            <a:extLst>
              <a:ext uri="{FF2B5EF4-FFF2-40B4-BE49-F238E27FC236}">
                <a16:creationId xmlns:a16="http://schemas.microsoft.com/office/drawing/2014/main" id="{CFE0E246-5F80-4A2F-ACCE-0CB977473BE4}"/>
              </a:ext>
            </a:extLst>
          </p:cNvPr>
          <p:cNvSpPr/>
          <p:nvPr/>
        </p:nvSpPr>
        <p:spPr>
          <a:xfrm>
            <a:off x="325350" y="5240606"/>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197376238"/>
              </p:ext>
            </p:extLst>
          </p:nvPr>
        </p:nvGraphicFramePr>
        <p:xfrm>
          <a:off x="304081" y="1253142"/>
          <a:ext cx="7468319" cy="5501943"/>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25142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PDI2028 – CGT - 12</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686363448"/>
                  </a:ext>
                </a:extLst>
              </a:tr>
              <a:tr h="251426">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Vicerrectoría de Investigaciones, Innovación y Extensión</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877856177"/>
                  </a:ext>
                </a:extLst>
              </a:tr>
              <a:tr h="239134">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Creación, Gestión y Transferencia del conocimiento</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739004125"/>
                  </a:ext>
                </a:extLst>
              </a:tr>
              <a:tr h="15923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Consolidación de la investigación institucional con impacto en la sociedad y reconocimiento nacional e internacional a través de la generación de conocimiento y la creación artística</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2434544576"/>
                  </a:ext>
                </a:extLst>
              </a:tr>
              <a:tr h="239134">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Misionales - Investigación e Innovación</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617654418"/>
                  </a:ext>
                </a:extLst>
              </a:tr>
              <a:tr h="153649">
                <a:tc rowSpan="7">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1. Misión y proyecto institucional</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19567">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2. Estudiantes</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244535338"/>
                  </a:ext>
                </a:extLst>
              </a:tr>
              <a:tr h="153649">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3. Profesores</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1108453181"/>
                  </a:ext>
                </a:extLst>
              </a:tr>
              <a:tr h="153649">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4. Procesos académicos</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715510343"/>
                  </a:ext>
                </a:extLst>
              </a:tr>
              <a:tr h="153649">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5. Visibilidad  nacional e internacional</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380245165"/>
                  </a:ext>
                </a:extLst>
              </a:tr>
              <a:tr h="153649">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6. Investigación y creación artística</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2843936141"/>
                  </a:ext>
                </a:extLst>
              </a:tr>
              <a:tr h="153649">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7. Pertinencia e impacto social</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2037465975"/>
                  </a:ext>
                </a:extLst>
              </a:tr>
              <a:tr h="23913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Facultades, Grupos de Investigación, Semilleros de Investigación</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19567">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Internacionalización integral de la Universidad</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19567">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Gestión del conocimiento, innovación y emprendimiento con impacto en la sociedad y reconocimiento nacional e internacional</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2640712813"/>
                  </a:ext>
                </a:extLst>
              </a:tr>
              <a:tr h="119567">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Consolidación de la Extensión institucional con impacto en la sociedad y reconocimiento nacional e internacional</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1527556724"/>
                  </a:ext>
                </a:extLst>
              </a:tr>
              <a:tr h="239134">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Articulación interna para la gestión del contexto</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614153130"/>
                  </a:ext>
                </a:extLst>
              </a:tr>
              <a:tr h="0">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Iskoola Pota" panose="020B0502040204020203" pitchFamily="34" charset="0"/>
                        </a:rPr>
                        <a:t>Procesos asociados al desarrollo sostenible, la competitividad y la movilización social</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1099535037"/>
                  </a:ext>
                </a:extLst>
              </a:tr>
              <a:tr h="59783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Iskoola Pota" panose="020B0502040204020203" pitchFamily="34" charset="0"/>
                        </a:rPr>
                        <a:t>16. Promover sociedades justas, pacíficas e inclusivas</a:t>
                      </a:r>
                      <a:endParaRPr lang="es-CO" sz="110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171362131"/>
                  </a:ext>
                </a:extLst>
              </a:tr>
              <a:tr h="358700">
                <a:tc vMerge="1">
                  <a:txBody>
                    <a:bodyPr/>
                    <a:lstStyle/>
                    <a:p>
                      <a:endParaRPr lang="es-CO"/>
                    </a:p>
                  </a:txBody>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Iskoola Pota" panose="020B0502040204020203" pitchFamily="34" charset="0"/>
                        </a:rPr>
                        <a:t>17. Revitalizar la alianza mundial para el desarrollo sostenible</a:t>
                      </a:r>
                      <a:endParaRPr lang="es-CO" sz="1100" dirty="0">
                        <a:effectLst/>
                        <a:latin typeface="+mn-lt"/>
                        <a:ea typeface="Calibri" panose="020F0502020204030204" pitchFamily="34" charset="0"/>
                        <a:cs typeface="Iskoola Pota" panose="020B0502040204020203" pitchFamily="34" charset="0"/>
                      </a:endParaRPr>
                    </a:p>
                  </a:txBody>
                  <a:tcPr marL="44450" marR="44450" marT="0" marB="0" anchor="ctr">
                    <a:solidFill>
                      <a:srgbClr val="D5EDFF"/>
                    </a:solidFill>
                  </a:tcPr>
                </a:tc>
                <a:extLst>
                  <a:ext uri="{0D108BD9-81ED-4DB2-BD59-A6C34878D82A}">
                    <a16:rowId xmlns:a16="http://schemas.microsoft.com/office/drawing/2014/main" val="3000835809"/>
                  </a:ext>
                </a:extLst>
              </a:tr>
            </a:tbl>
          </a:graphicData>
        </a:graphic>
      </p:graphicFrame>
      <p:sp>
        <p:nvSpPr>
          <p:cNvPr id="8" name="Rectángulo 7"/>
          <p:cNvSpPr/>
          <p:nvPr/>
        </p:nvSpPr>
        <p:spPr>
          <a:xfrm rot="16200000">
            <a:off x="6821996" y="2518937"/>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12. Fortalecimiento de la investigación 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251013" y="1611863"/>
            <a:ext cx="8624047" cy="4031873"/>
          </a:xfrm>
          <a:prstGeom prst="rect">
            <a:avLst/>
          </a:prstGeom>
        </p:spPr>
        <p:txBody>
          <a:bodyPr wrap="square">
            <a:spAutoFit/>
          </a:bodyPr>
          <a:lstStyle/>
          <a:p>
            <a:pPr algn="just"/>
            <a:r>
              <a:rPr lang="es-CO" sz="1600" dirty="0"/>
              <a:t>No se desarrollan procesos de investigación en la Universidad Tecnológica de Pereira por parte de sus docentes, lo que afecta la generación de nuevo conocimiento, desarrollo tecnológico, apropiación social y formación de recurso humano, lo que incide en el no reconocimiento de grupos de investigación e investigador por </a:t>
            </a:r>
            <a:r>
              <a:rPr lang="es-CO" sz="1600" dirty="0" smtClean="0"/>
              <a:t>Minciencias</a:t>
            </a:r>
            <a:r>
              <a:rPr lang="es-CO" sz="1600" dirty="0"/>
              <a:t>, ya que no cumplen con los estándares mínimos para lograr dicho reconocimiento o en su defecto disminuyan su categoría. </a:t>
            </a:r>
          </a:p>
          <a:p>
            <a:r>
              <a:rPr lang="es-CO" sz="1600" dirty="0"/>
              <a:t> </a:t>
            </a:r>
          </a:p>
          <a:p>
            <a:r>
              <a:rPr lang="es-CO" sz="1600" dirty="0"/>
              <a:t>Adicionalmente, no se permite un mayor nivel de productividad debido a: </a:t>
            </a:r>
          </a:p>
          <a:p>
            <a:r>
              <a:rPr lang="es-CO" sz="1600" dirty="0"/>
              <a:t> </a:t>
            </a:r>
          </a:p>
          <a:p>
            <a:pPr marL="742950" lvl="1" indent="-285750">
              <a:buFont typeface="Wingdings" panose="05000000000000000000" pitchFamily="2" charset="2"/>
              <a:buChar char="Ø"/>
            </a:pPr>
            <a:r>
              <a:rPr lang="es-CO" sz="1600" dirty="0"/>
              <a:t>Desfinanciación interna y externa para el apoyo de proyectos de </a:t>
            </a:r>
            <a:r>
              <a:rPr lang="es-CO" sz="1600" dirty="0" smtClean="0"/>
              <a:t>investigación.</a:t>
            </a:r>
          </a:p>
          <a:p>
            <a:pPr marL="742950" lvl="1" indent="-285750">
              <a:buFont typeface="Wingdings" panose="05000000000000000000" pitchFamily="2" charset="2"/>
              <a:buChar char="Ø"/>
            </a:pPr>
            <a:endParaRPr lang="es-CO" sz="1600" dirty="0"/>
          </a:p>
          <a:p>
            <a:pPr marL="742950" lvl="1" indent="-285750">
              <a:buFont typeface="Wingdings" panose="05000000000000000000" pitchFamily="2" charset="2"/>
              <a:buChar char="Ø"/>
            </a:pPr>
            <a:r>
              <a:rPr lang="es-CO" sz="1600" dirty="0" smtClean="0"/>
              <a:t>Falta </a:t>
            </a:r>
            <a:r>
              <a:rPr lang="es-CO" sz="1600" dirty="0"/>
              <a:t>de seguimiento y control en el desarrollo de los proyectos de investigación. </a:t>
            </a:r>
            <a:endParaRPr lang="es-CO" sz="1600" dirty="0" smtClean="0"/>
          </a:p>
          <a:p>
            <a:pPr marL="742950" lvl="1" indent="-285750">
              <a:buFont typeface="Wingdings" panose="05000000000000000000" pitchFamily="2" charset="2"/>
              <a:buChar char="Ø"/>
            </a:pPr>
            <a:endParaRPr lang="es-CO" sz="1600" dirty="0"/>
          </a:p>
          <a:p>
            <a:pPr marL="742950" lvl="1" indent="-285750">
              <a:buFont typeface="Wingdings" panose="05000000000000000000" pitchFamily="2" charset="2"/>
              <a:buChar char="Ø"/>
            </a:pPr>
            <a:r>
              <a:rPr lang="es-CO" sz="1600" dirty="0" smtClean="0"/>
              <a:t>Desconocimiento </a:t>
            </a:r>
            <a:r>
              <a:rPr lang="es-CO" sz="1600" dirty="0"/>
              <a:t>en formulación, ejecución, seguimiento y control de proyectos de </a:t>
            </a:r>
            <a:r>
              <a:rPr lang="es-CO" sz="1600" dirty="0" smtClean="0"/>
              <a:t>investigación.</a:t>
            </a:r>
          </a:p>
          <a:p>
            <a:pPr marL="742950" lvl="1" indent="-285750">
              <a:buFont typeface="Wingdings" panose="05000000000000000000" pitchFamily="2" charset="2"/>
              <a:buChar char="Ø"/>
            </a:pPr>
            <a:endParaRPr lang="es-CO" sz="1600" dirty="0"/>
          </a:p>
          <a:p>
            <a:pPr marL="742950" lvl="1" indent="-285750">
              <a:buFont typeface="Wingdings" panose="05000000000000000000" pitchFamily="2" charset="2"/>
              <a:buChar char="Ø"/>
            </a:pPr>
            <a:r>
              <a:rPr lang="es-CO" sz="1600" dirty="0" smtClean="0"/>
              <a:t>Poco </a:t>
            </a:r>
            <a:r>
              <a:rPr lang="es-CO" sz="1600" dirty="0"/>
              <a:t>fortalecimiento de procesos de investigación formativa.</a:t>
            </a:r>
          </a:p>
        </p:txBody>
      </p:sp>
      <p:sp>
        <p:nvSpPr>
          <p:cNvPr id="10" name="Rectángulo 9"/>
          <p:cNvSpPr/>
          <p:nvPr/>
        </p:nvSpPr>
        <p:spPr>
          <a:xfrm rot="16200000">
            <a:off x="6821996" y="2518937"/>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12. Fortalecimiento de la investigación 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1853883835"/>
              </p:ext>
            </p:extLst>
          </p:nvPr>
        </p:nvGraphicFramePr>
        <p:xfrm>
          <a:off x="206188" y="1422760"/>
          <a:ext cx="8166846" cy="4937700"/>
        </p:xfrm>
        <a:graphic>
          <a:graphicData uri="http://schemas.openxmlformats.org/drawingml/2006/table">
            <a:tbl>
              <a:tblPr firstRow="1" firstCol="1" bandRow="1">
                <a:tableStyleId>{5940675A-B579-460E-94D1-54222C63F5DA}</a:tableStyleId>
              </a:tblPr>
              <a:tblGrid>
                <a:gridCol w="1676400">
                  <a:extLst>
                    <a:ext uri="{9D8B030D-6E8A-4147-A177-3AD203B41FA5}">
                      <a16:colId xmlns:a16="http://schemas.microsoft.com/office/drawing/2014/main" val="235893282"/>
                    </a:ext>
                  </a:extLst>
                </a:gridCol>
                <a:gridCol w="2393577">
                  <a:extLst>
                    <a:ext uri="{9D8B030D-6E8A-4147-A177-3AD203B41FA5}">
                      <a16:colId xmlns:a16="http://schemas.microsoft.com/office/drawing/2014/main" val="152103896"/>
                    </a:ext>
                  </a:extLst>
                </a:gridCol>
                <a:gridCol w="4096869">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11">
                  <a:txBody>
                    <a:bodyPr/>
                    <a:lstStyle/>
                    <a:p>
                      <a:pPr algn="ctr">
                        <a:lnSpc>
                          <a:spcPct val="107000"/>
                        </a:lnSpc>
                        <a:spcAft>
                          <a:spcPts val="1200"/>
                        </a:spcAft>
                      </a:pPr>
                      <a:r>
                        <a:rPr lang="es-CO" sz="1100" kern="1200" dirty="0" smtClean="0">
                          <a:solidFill>
                            <a:schemeClr val="tx1"/>
                          </a:solidFill>
                          <a:effectLst/>
                          <a:latin typeface="+mn-lt"/>
                          <a:ea typeface="+mn-ea"/>
                          <a:cs typeface="+mn-cs"/>
                        </a:rPr>
                        <a:t>No se desarrollan procesos de investigación en la Universidad Tecnológica de Pereira por parte de sus docentes según el nivel esperado, lo que afecta la generación de nuevo conocimiento, desarrollo tecnológico, apropiación social y formación de recurso humano, lo que incide en el no reconocimiento de grupos de investigación e investigador por Minciencias.</a:t>
                      </a:r>
                      <a:endParaRPr lang="es-C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1. Desfinanciación interna y externa para el  apoyo de proyectos de investigación.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1.1 Baja asignación presupuestal a </a:t>
                      </a:r>
                      <a:r>
                        <a:rPr lang="es-CO" sz="900" dirty="0" smtClean="0">
                          <a:solidFill>
                            <a:srgbClr val="000000"/>
                          </a:solidFill>
                          <a:effectLst/>
                          <a:latin typeface="+mn-lt"/>
                          <a:ea typeface="Times New Roman" panose="02020603050405020304" pitchFamily="18" charset="0"/>
                          <a:cs typeface="Times New Roman" panose="02020603050405020304" pitchFamily="18" charset="0"/>
                        </a:rPr>
                        <a:t>Minciencias </a:t>
                      </a:r>
                      <a:r>
                        <a:rPr lang="es-CO" sz="900" dirty="0">
                          <a:solidFill>
                            <a:srgbClr val="000000"/>
                          </a:solidFill>
                          <a:effectLst/>
                          <a:latin typeface="+mn-lt"/>
                          <a:ea typeface="Times New Roman" panose="02020603050405020304" pitchFamily="18" charset="0"/>
                          <a:cs typeface="Times New Roman" panose="02020603050405020304" pitchFamily="18" charset="0"/>
                        </a:rPr>
                        <a:t>- Departamento Administrativo para la Investigación. </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1.2 Baja asignación presupuestal a la Vicerrectoría de Investigaciones, Innovación y Extensión para Convocatorias Internas. </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2. Falta de seguimiento y control en el desarrollo de los proyectos de investigación. </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2.1 Desconocimiento por parte de los investigadores de los procesos internos. </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2.2 Falta de personal para realizar las actividades de seguimiento y control. </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3. Desconocimiento en formulación, ejecución, seguimiento y control de proyectos de investigación. </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3.1 Poca participación en capacitaciones ofertadas por la Vicerrectoría de Investigaciones, Innovación y Extensión.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0285009"/>
                  </a:ext>
                </a:extLst>
              </a:tr>
              <a:tr h="335393">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4. Bajo nivel de institucionalidad en procesos de investigación interna. </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4.1 Cambios en política nacional en temas de investigación. </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4.2 Cambios en la política interna de investigaciones y dinámicas en los procesos. </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24327558"/>
                  </a:ext>
                </a:extLst>
              </a:tr>
              <a:tr h="407462">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5. Poco fortalecimiento de procesos de investigación formativa. </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5.1 Baja financiación en procesos de investigación formativa. </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5.2 Falta de personal para realizar actividades de fortalecimiento de procesos de investigación formativa. </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310185830"/>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 Disminución en el número de proyectos de investigación financiados interna y externamente. </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1.1 Grupos de Investigación no reconocidos por </a:t>
                      </a:r>
                      <a:r>
                        <a:rPr lang="es-CO" sz="900" kern="1200" dirty="0" smtClean="0">
                          <a:solidFill>
                            <a:srgbClr val="000000"/>
                          </a:solidFill>
                          <a:effectLst/>
                          <a:latin typeface="+mn-lt"/>
                          <a:ea typeface="Times New Roman" panose="02020603050405020304" pitchFamily="18" charset="0"/>
                          <a:cs typeface="Times New Roman" panose="02020603050405020304" pitchFamily="18" charset="0"/>
                        </a:rPr>
                        <a:t>Minciencias </a:t>
                      </a:r>
                      <a:r>
                        <a:rPr lang="es-CO" sz="900" kern="1200" dirty="0">
                          <a:solidFill>
                            <a:srgbClr val="000000"/>
                          </a:solidFill>
                          <a:effectLst/>
                          <a:latin typeface="+mn-lt"/>
                          <a:ea typeface="Times New Roman" panose="02020603050405020304" pitchFamily="18" charset="0"/>
                          <a:cs typeface="Times New Roman" panose="02020603050405020304" pitchFamily="18" charset="0"/>
                        </a:rPr>
                        <a:t>o perdiendo su categoría.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1.2 Investigadores no reconocidos por </a:t>
                      </a:r>
                      <a:r>
                        <a:rPr lang="es-CO" sz="900" kern="1200" dirty="0" smtClean="0">
                          <a:solidFill>
                            <a:srgbClr val="000000"/>
                          </a:solidFill>
                          <a:effectLst/>
                          <a:latin typeface="+mn-lt"/>
                          <a:ea typeface="Times New Roman" panose="02020603050405020304" pitchFamily="18" charset="0"/>
                          <a:cs typeface="Times New Roman" panose="02020603050405020304" pitchFamily="18" charset="0"/>
                        </a:rPr>
                        <a:t>Minciencias </a:t>
                      </a:r>
                      <a:r>
                        <a:rPr lang="es-CO" sz="900" kern="1200" dirty="0">
                          <a:solidFill>
                            <a:srgbClr val="000000"/>
                          </a:solidFill>
                          <a:effectLst/>
                          <a:latin typeface="+mn-lt"/>
                          <a:ea typeface="Times New Roman" panose="02020603050405020304" pitchFamily="18" charset="0"/>
                          <a:cs typeface="Times New Roman" panose="02020603050405020304" pitchFamily="18" charset="0"/>
                        </a:rPr>
                        <a:t>o perdiendo su categoría.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1.3 Programas académicos no acreditados, teniendo en cuenta el impacto en el factor de investigación institucional. </a:t>
                      </a:r>
                    </a:p>
                  </a:txBody>
                  <a:tcPr marL="44450" marR="44450" marT="0" marB="0" anchor="ctr">
                    <a:solidFill>
                      <a:srgbClr val="D5EDFF"/>
                    </a:solidFill>
                  </a:tcPr>
                </a:tc>
                <a:extLst>
                  <a:ext uri="{0D108BD9-81ED-4DB2-BD59-A6C34878D82A}">
                    <a16:rowId xmlns:a16="http://schemas.microsoft.com/office/drawing/2014/main" val="404011323"/>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 Bajo nivel de productividad de los grupos de investigación. </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2.1 Grupos de Investigación no reconocidos por </a:t>
                      </a:r>
                      <a:r>
                        <a:rPr lang="es-CO" sz="900" kern="1200" dirty="0" smtClean="0">
                          <a:solidFill>
                            <a:srgbClr val="000000"/>
                          </a:solidFill>
                          <a:effectLst/>
                          <a:latin typeface="+mn-lt"/>
                          <a:ea typeface="Times New Roman" panose="02020603050405020304" pitchFamily="18" charset="0"/>
                          <a:cs typeface="Times New Roman" panose="02020603050405020304" pitchFamily="18" charset="0"/>
                        </a:rPr>
                        <a:t>Minciencias </a:t>
                      </a:r>
                      <a:r>
                        <a:rPr lang="es-CO" sz="900" kern="1200" dirty="0">
                          <a:solidFill>
                            <a:srgbClr val="000000"/>
                          </a:solidFill>
                          <a:effectLst/>
                          <a:latin typeface="+mn-lt"/>
                          <a:ea typeface="Times New Roman" panose="02020603050405020304" pitchFamily="18" charset="0"/>
                          <a:cs typeface="Times New Roman" panose="02020603050405020304" pitchFamily="18" charset="0"/>
                        </a:rPr>
                        <a:t>o perdiendo su categoría.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2.2 Investigadores no reconocidos por </a:t>
                      </a:r>
                      <a:r>
                        <a:rPr lang="es-CO" sz="900" kern="1200" dirty="0" smtClean="0">
                          <a:solidFill>
                            <a:srgbClr val="000000"/>
                          </a:solidFill>
                          <a:effectLst/>
                          <a:latin typeface="+mn-lt"/>
                          <a:ea typeface="Times New Roman" panose="02020603050405020304" pitchFamily="18" charset="0"/>
                          <a:cs typeface="Times New Roman" panose="02020603050405020304" pitchFamily="18" charset="0"/>
                        </a:rPr>
                        <a:t>Minciencias </a:t>
                      </a:r>
                      <a:r>
                        <a:rPr lang="es-CO" sz="900" kern="1200" dirty="0">
                          <a:solidFill>
                            <a:srgbClr val="000000"/>
                          </a:solidFill>
                          <a:effectLst/>
                          <a:latin typeface="+mn-lt"/>
                          <a:ea typeface="Times New Roman" panose="02020603050405020304" pitchFamily="18" charset="0"/>
                          <a:cs typeface="Times New Roman" panose="02020603050405020304" pitchFamily="18" charset="0"/>
                        </a:rPr>
                        <a:t>o perdiendo su categoría.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2.3 Programas académicos no acreditados, teniendo en cuenta el impacto en el factor de investigación institucional. </a:t>
                      </a:r>
                    </a:p>
                  </a:txBody>
                  <a:tcPr marL="44450" marR="44450" marT="0" marB="0" anchor="ctr">
                    <a:solidFill>
                      <a:srgbClr val="D5EDFF"/>
                    </a:solidFill>
                  </a:tcPr>
                </a:tc>
                <a:extLst>
                  <a:ext uri="{0D108BD9-81ED-4DB2-BD59-A6C34878D82A}">
                    <a16:rowId xmlns:a16="http://schemas.microsoft.com/office/drawing/2014/main" val="1791280813"/>
                  </a:ext>
                </a:extLst>
              </a:tr>
              <a:tr h="407462">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3. Poca efectividad en la destinación de recursos para la financiación de proyectos de investigación.</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3.1 Detrimento patrimonial.</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3.2 Disminución de los recursos asignados. </a:t>
                      </a:r>
                    </a:p>
                  </a:txBody>
                  <a:tcPr marL="44450" marR="44450" marT="0" marB="0" anchor="ctr">
                    <a:solidFill>
                      <a:srgbClr val="D5EDFF"/>
                    </a:solidFill>
                  </a:tcPr>
                </a:tc>
                <a:extLst>
                  <a:ext uri="{0D108BD9-81ED-4DB2-BD59-A6C34878D82A}">
                    <a16:rowId xmlns:a16="http://schemas.microsoft.com/office/drawing/2014/main" val="1374809113"/>
                  </a:ext>
                </a:extLst>
              </a:tr>
              <a:tr h="271641">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4. Bajo nivel de aprobación de proyectos de investigación presentados ante fuentes externas.</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4.1 Desfinanciación de los proyectos de investigación.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4.2 Bajo nivel de posicionamiento institucional. </a:t>
                      </a:r>
                    </a:p>
                  </a:txBody>
                  <a:tcPr marL="44450" marR="44450" marT="0" marB="0" anchor="ctr">
                    <a:solidFill>
                      <a:srgbClr val="D5EDFF"/>
                    </a:solidFill>
                  </a:tcPr>
                </a:tc>
                <a:extLst>
                  <a:ext uri="{0D108BD9-81ED-4DB2-BD59-A6C34878D82A}">
                    <a16:rowId xmlns:a16="http://schemas.microsoft.com/office/drawing/2014/main" val="1288103024"/>
                  </a:ext>
                </a:extLst>
              </a:tr>
              <a:tr h="548656">
                <a:tc vMerge="1">
                  <a:txBody>
                    <a:bodyPr/>
                    <a:lstStyle/>
                    <a:p>
                      <a:endParaRPr lang="es-CO"/>
                    </a:p>
                  </a:txBody>
                  <a:tcPr/>
                </a:tc>
                <a:tc>
                  <a:txBody>
                    <a:bodyPr/>
                    <a:lstStyle/>
                    <a:p>
                      <a:pPr marL="0" algn="l" defTabSz="914400" rtl="0" eaLnBrk="1" latinLnBrk="0" hangingPunct="1">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5. Poco reconocimiento de los procesos de investigación a nivel institucional. </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5.1 Desconocimiento interno sobre oportunidades y trámites de investigación institucional. </a:t>
                      </a:r>
                      <a:br>
                        <a:rPr lang="es-CO" sz="900" kern="1200" dirty="0">
                          <a:solidFill>
                            <a:srgbClr val="000000"/>
                          </a:solidFill>
                          <a:effectLst/>
                          <a:latin typeface="+mn-lt"/>
                          <a:ea typeface="Times New Roman" panose="02020603050405020304" pitchFamily="18" charset="0"/>
                          <a:cs typeface="Times New Roman" panose="02020603050405020304" pitchFamily="18" charset="0"/>
                        </a:rPr>
                      </a:br>
                      <a:r>
                        <a:rPr lang="es-CO" sz="900" kern="1200" dirty="0">
                          <a:solidFill>
                            <a:srgbClr val="000000"/>
                          </a:solidFill>
                          <a:effectLst/>
                          <a:latin typeface="+mn-lt"/>
                          <a:ea typeface="Times New Roman" panose="02020603050405020304" pitchFamily="18" charset="0"/>
                          <a:cs typeface="Times New Roman" panose="02020603050405020304" pitchFamily="18" charset="0"/>
                        </a:rPr>
                        <a:t>5.2 Imagen desfavorable de los procesos investigativos. </a:t>
                      </a:r>
                    </a:p>
                  </a:txBody>
                  <a:tcPr marL="44450" marR="44450" marT="0" marB="0" anchor="ctr">
                    <a:solidFill>
                      <a:srgbClr val="D5EDFF"/>
                    </a:solidFill>
                  </a:tcPr>
                </a:tc>
                <a:extLst>
                  <a:ext uri="{0D108BD9-81ED-4DB2-BD59-A6C34878D82A}">
                    <a16:rowId xmlns:a16="http://schemas.microsoft.com/office/drawing/2014/main" val="1288699466"/>
                  </a:ext>
                </a:extLst>
              </a:tr>
            </a:tbl>
          </a:graphicData>
        </a:graphic>
      </p:graphicFrame>
      <p:sp>
        <p:nvSpPr>
          <p:cNvPr id="10" name="Rectángulo 9"/>
          <p:cNvSpPr/>
          <p:nvPr/>
        </p:nvSpPr>
        <p:spPr>
          <a:xfrm rot="16200000">
            <a:off x="6821996" y="2518937"/>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12. Fortalecimiento de la investigación 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05684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3645585368"/>
              </p:ext>
            </p:extLst>
          </p:nvPr>
        </p:nvGraphicFramePr>
        <p:xfrm>
          <a:off x="3191436" y="1506071"/>
          <a:ext cx="6786282" cy="398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205356" y="2771693"/>
            <a:ext cx="4096870" cy="2166875"/>
          </a:xfrm>
          <a:prstGeom prst="rect">
            <a:avLst/>
          </a:prstGeom>
        </p:spPr>
        <p:txBody>
          <a:bodyPr wrap="square">
            <a:spAutoFit/>
          </a:bodyPr>
          <a:lstStyle/>
          <a:p>
            <a:pPr algn="just">
              <a:lnSpc>
                <a:spcPct val="107000"/>
              </a:lnSpc>
              <a:spcAft>
                <a:spcPts val="0"/>
              </a:spcAft>
            </a:pPr>
            <a:r>
              <a:rPr lang="es-CO" dirty="0">
                <a:latin typeface="Maiandra GD" panose="020E0502030308020204" pitchFamily="34" charset="0"/>
                <a:ea typeface="Calibri" panose="020F0502020204030204" pitchFamily="34" charset="0"/>
                <a:cs typeface="Times New Roman" panose="02020603050405020304" pitchFamily="18" charset="0"/>
              </a:rPr>
              <a:t>El proyecto Fortalecimiento de la Investigación Institucional busca implementar estrategias que permitan que los Grupos de Investigación de la Universidad Tecnológica de Pereira se consoliden a través del reconocimiento por parte de </a:t>
            </a:r>
            <a:r>
              <a:rPr lang="es-CO" dirty="0" smtClean="0">
                <a:latin typeface="Maiandra GD" panose="020E0502030308020204" pitchFamily="34" charset="0"/>
                <a:ea typeface="Calibri" panose="020F0502020204030204" pitchFamily="34" charset="0"/>
                <a:cs typeface="Times New Roman" panose="02020603050405020304" pitchFamily="18" charset="0"/>
              </a:rPr>
              <a:t>Minciencias</a:t>
            </a:r>
            <a:r>
              <a:rPr lang="es-CO" dirty="0">
                <a:latin typeface="Maiandra GD" panose="020E0502030308020204" pitchFamily="34" charset="0"/>
                <a:ea typeface="Calibri" panose="020F0502020204030204" pitchFamily="34" charset="0"/>
                <a:cs typeface="Times New Roman" panose="02020603050405020304" pitchFamily="18" charset="0"/>
              </a:rPr>
              <a:t>.</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rot="16200000">
            <a:off x="6821996" y="2518937"/>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12. Fortalecimiento de la investigación 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754789"/>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71915"/>
          </a:xfrm>
          <a:prstGeom prst="rect">
            <a:avLst/>
          </a:prstGeom>
        </p:spPr>
        <p:txBody>
          <a:bodyPr wrap="square">
            <a:spAutoFit/>
          </a:bodyPr>
          <a:lstStyle/>
          <a:p>
            <a:pPr algn="just">
              <a:lnSpc>
                <a:spcPct val="107000"/>
              </a:lnSpc>
              <a:spcAft>
                <a:spcPts val="0"/>
              </a:spcAft>
            </a:pPr>
            <a:r>
              <a:rPr lang="es-CO" dirty="0">
                <a:ea typeface="Calibri" panose="020F0502020204030204" pitchFamily="34" charset="0"/>
                <a:cs typeface="Times New Roman" panose="02020603050405020304" pitchFamily="18" charset="0"/>
              </a:rPr>
              <a:t>Fortalecer la investigación institucional a través del reconocimiento de los Grupos de Investigación.</a:t>
            </a:r>
          </a:p>
        </p:txBody>
      </p:sp>
      <p:sp>
        <p:nvSpPr>
          <p:cNvPr id="3" name="Rectángulo 2"/>
          <p:cNvSpPr/>
          <p:nvPr/>
        </p:nvSpPr>
        <p:spPr>
          <a:xfrm>
            <a:off x="179439" y="3360464"/>
            <a:ext cx="8443633" cy="2746457"/>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Ø"/>
            </a:pPr>
            <a:r>
              <a:rPr lang="es-CO" dirty="0">
                <a:ea typeface="Calibri" panose="020F0502020204030204" pitchFamily="34" charset="0"/>
                <a:cs typeface="Times New Roman" panose="02020603050405020304" pitchFamily="18" charset="0"/>
              </a:rPr>
              <a:t>Establecer estrategias de financiación internas y externa para el apoyo de proyectos de </a:t>
            </a:r>
            <a:r>
              <a:rPr lang="es-CO" dirty="0" smtClean="0">
                <a:ea typeface="Calibri" panose="020F0502020204030204" pitchFamily="34" charset="0"/>
                <a:cs typeface="Times New Roman" panose="02020603050405020304" pitchFamily="18" charset="0"/>
              </a:rPr>
              <a:t>investigación.</a:t>
            </a:r>
          </a:p>
          <a:p>
            <a:pPr marL="342900" lvl="0" indent="-342900" algn="just">
              <a:lnSpc>
                <a:spcPct val="107000"/>
              </a:lnSpc>
              <a:spcAft>
                <a:spcPts val="0"/>
              </a:spcAft>
              <a:buFont typeface="Wingdings" panose="05000000000000000000" pitchFamily="2" charset="2"/>
              <a:buChar char="Ø"/>
            </a:pPr>
            <a:r>
              <a:rPr lang="es-CO" dirty="0" smtClean="0">
                <a:ea typeface="Calibri" panose="020F0502020204030204" pitchFamily="34" charset="0"/>
                <a:cs typeface="Times New Roman" panose="02020603050405020304" pitchFamily="18" charset="0"/>
              </a:rPr>
              <a:t>Implementar </a:t>
            </a:r>
            <a:r>
              <a:rPr lang="es-CO" dirty="0">
                <a:ea typeface="Calibri" panose="020F0502020204030204" pitchFamily="34" charset="0"/>
                <a:cs typeface="Times New Roman" panose="02020603050405020304" pitchFamily="18" charset="0"/>
              </a:rPr>
              <a:t>procesos de seguimiento y control en el desarrollo de los proyectos de investigación. </a:t>
            </a:r>
            <a:endParaRPr lang="es-CO" dirty="0" smtClean="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es-CO" dirty="0" smtClean="0">
                <a:ea typeface="Calibri" panose="020F0502020204030204" pitchFamily="34" charset="0"/>
                <a:cs typeface="Times New Roman" panose="02020603050405020304" pitchFamily="18" charset="0"/>
              </a:rPr>
              <a:t>Fomentar </a:t>
            </a:r>
            <a:r>
              <a:rPr lang="es-CO" dirty="0">
                <a:ea typeface="Calibri" panose="020F0502020204030204" pitchFamily="34" charset="0"/>
                <a:cs typeface="Times New Roman" panose="02020603050405020304" pitchFamily="18" charset="0"/>
              </a:rPr>
              <a:t>la formación en investigación	</a:t>
            </a:r>
            <a:endParaRPr lang="es-CO" dirty="0" smtClean="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es-CO" dirty="0" smtClean="0">
                <a:ea typeface="Calibri" panose="020F0502020204030204" pitchFamily="34" charset="0"/>
                <a:cs typeface="Times New Roman" panose="02020603050405020304" pitchFamily="18" charset="0"/>
              </a:rPr>
              <a:t>Institucionalizar </a:t>
            </a:r>
            <a:r>
              <a:rPr lang="es-CO" dirty="0">
                <a:ea typeface="Calibri" panose="020F0502020204030204" pitchFamily="34" charset="0"/>
                <a:cs typeface="Times New Roman" panose="02020603050405020304" pitchFamily="18" charset="0"/>
              </a:rPr>
              <a:t>los procesos de investigación en la Universidad Tecnológica de Pereira. 	</a:t>
            </a:r>
            <a:endParaRPr lang="es-CO" dirty="0" smtClean="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Ø"/>
            </a:pPr>
            <a:r>
              <a:rPr lang="es-CO" dirty="0" smtClean="0">
                <a:ea typeface="Calibri" panose="020F0502020204030204" pitchFamily="34" charset="0"/>
                <a:cs typeface="Times New Roman" panose="02020603050405020304" pitchFamily="18" charset="0"/>
              </a:rPr>
              <a:t>Fortalecer </a:t>
            </a:r>
            <a:r>
              <a:rPr lang="es-CO" dirty="0">
                <a:ea typeface="Calibri" panose="020F0502020204030204" pitchFamily="34" charset="0"/>
                <a:cs typeface="Times New Roman" panose="02020603050405020304" pitchFamily="18" charset="0"/>
              </a:rPr>
              <a:t>los procesos de investigación formativa en la Universidad Tecnológica de Pereira. </a:t>
            </a:r>
          </a:p>
        </p:txBody>
      </p:sp>
      <p:sp>
        <p:nvSpPr>
          <p:cNvPr id="9" name="Rectángulo 8"/>
          <p:cNvSpPr/>
          <p:nvPr/>
        </p:nvSpPr>
        <p:spPr>
          <a:xfrm rot="16200000">
            <a:off x="6821996" y="2518937"/>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12. Fortalecimiento de la investigación 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1880646984"/>
              </p:ext>
            </p:extLst>
          </p:nvPr>
        </p:nvGraphicFramePr>
        <p:xfrm>
          <a:off x="160645" y="1521018"/>
          <a:ext cx="7674508" cy="4849622"/>
        </p:xfrm>
        <a:graphic>
          <a:graphicData uri="http://schemas.openxmlformats.org/drawingml/2006/table">
            <a:tbl>
              <a:tblPr firstRow="1" firstCol="1" bandRow="1">
                <a:tableStyleId>{5940675A-B579-460E-94D1-54222C63F5DA}</a:tableStyleId>
              </a:tblPr>
              <a:tblGrid>
                <a:gridCol w="2368799">
                  <a:extLst>
                    <a:ext uri="{9D8B030D-6E8A-4147-A177-3AD203B41FA5}">
                      <a16:colId xmlns:a16="http://schemas.microsoft.com/office/drawing/2014/main" val="622973615"/>
                    </a:ext>
                  </a:extLst>
                </a:gridCol>
                <a:gridCol w="5305709">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400" b="1" kern="1200" dirty="0" smtClean="0">
                          <a:solidFill>
                            <a:schemeClr val="tx1"/>
                          </a:solidFill>
                          <a:effectLst/>
                          <a:latin typeface="+mn-lt"/>
                          <a:ea typeface="+mn-ea"/>
                          <a:cs typeface="+mn-cs"/>
                        </a:rPr>
                        <a:t>Estrategias de financiación interna y externa para el apoyo de proyectos de investigación y la generación de productos según el modelo de medición de MinCiencias</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Convocatoria interna para la financiación de proyectos de investigación de los Grupos de Investigación. Convocatoria interna para la financiación de proyectos de investigación de los Semilleros de Investigación. Convocatoria interna para la financiación de proyectos de investigación estudiantes de especialización, maestrías y doctorado.  Convocatoria interna para la publicación de libros (resultados de investigación, texto o ensayo) y artículos científicos. Convocatorias Externas (Proyectos, Jóvenes Investigadores, Doctorados Nacionales, Posdoctorados).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5EDFF"/>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400" b="1" kern="1200" dirty="0" smtClean="0">
                          <a:solidFill>
                            <a:schemeClr val="tx1"/>
                          </a:solidFill>
                          <a:effectLst/>
                          <a:latin typeface="+mn-lt"/>
                          <a:ea typeface="+mn-ea"/>
                          <a:cs typeface="+mn-cs"/>
                        </a:rPr>
                        <a:t>Procesos de seguimiento y control en el desarrollo de los proyectos de investigación</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Seguimiento y control ejecución presupuestal. Seguimiento y control ejecución técnica (Presentación informes parciales, finales y obtención de productos). Seguimiento y control trámites ambientales (Permiso ANLA - Contratos de Acceso - Colecciones Biológicas)</a:t>
                      </a:r>
                      <a:endParaRPr lang="es-CO" sz="12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r h="107576">
                <a:tc>
                  <a:txBody>
                    <a:bodyPr/>
                    <a:lstStyle/>
                    <a:p>
                      <a:pPr algn="ctr">
                        <a:lnSpc>
                          <a:spcPct val="107000"/>
                        </a:lnSpc>
                        <a:spcAft>
                          <a:spcPts val="0"/>
                        </a:spcAft>
                      </a:pPr>
                      <a:r>
                        <a:rPr lang="es-CO" sz="1400" b="1" kern="1200" dirty="0" smtClean="0">
                          <a:solidFill>
                            <a:schemeClr val="tx1"/>
                          </a:solidFill>
                          <a:effectLst/>
                          <a:latin typeface="+mn-lt"/>
                          <a:ea typeface="+mn-ea"/>
                          <a:cs typeface="+mn-cs"/>
                        </a:rPr>
                        <a:t>Plan de Formación Continua y reconocimiento dirigido a los investigadores</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Formación a Docentes Investigadores en publicación de artículos científicos. Formación a Docentes Investigadores en la Formulación de Propuestas de Investigación.</a:t>
                      </a:r>
                      <a:endParaRPr lang="es-CO" sz="12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252443017"/>
                  </a:ext>
                </a:extLst>
              </a:tr>
              <a:tr h="0">
                <a:tc>
                  <a:txBody>
                    <a:bodyPr/>
                    <a:lstStyle/>
                    <a:p>
                      <a:pPr algn="ctr">
                        <a:lnSpc>
                          <a:spcPct val="107000"/>
                        </a:lnSpc>
                        <a:spcAft>
                          <a:spcPts val="0"/>
                        </a:spcAft>
                      </a:pPr>
                      <a:r>
                        <a:rPr lang="es-CO" sz="1400" b="1" kern="1200" dirty="0" smtClean="0">
                          <a:solidFill>
                            <a:schemeClr val="tx1"/>
                          </a:solidFill>
                          <a:effectLst/>
                          <a:latin typeface="+mn-lt"/>
                          <a:ea typeface="+mn-ea"/>
                          <a:cs typeface="+mn-cs"/>
                        </a:rPr>
                        <a:t>Institucionalización de procesos de investigación</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Evento de Apropiación Social del Conocimiento. Convocatoria para la publicación de capítulos de libros. Revisión de políticas y lineamientos internos. Participación en espacios de decisión. </a:t>
                      </a:r>
                      <a:endParaRPr lang="es-CO" sz="12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913670935"/>
                  </a:ext>
                </a:extLst>
              </a:tr>
              <a:tr h="359222">
                <a:tc>
                  <a:txBody>
                    <a:bodyPr/>
                    <a:lstStyle/>
                    <a:p>
                      <a:pPr algn="ctr">
                        <a:lnSpc>
                          <a:spcPct val="107000"/>
                        </a:lnSpc>
                        <a:spcAft>
                          <a:spcPts val="0"/>
                        </a:spcAft>
                      </a:pPr>
                      <a:r>
                        <a:rPr lang="es-CO" sz="1400" b="1" kern="1200" dirty="0" smtClean="0">
                          <a:solidFill>
                            <a:schemeClr val="tx1"/>
                          </a:solidFill>
                          <a:effectLst/>
                          <a:latin typeface="+mn-lt"/>
                          <a:ea typeface="+mn-ea"/>
                          <a:cs typeface="+mn-cs"/>
                        </a:rPr>
                        <a:t>Articulación de la investigación en los procesos de enseñanza en pregrado y postgrado y entre grupos</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Programa de Formación Semilleros de Investigación. Encuentro Departamental de Semilleros de Investigación. Encuentro Regional de Semilleros de Investigación. Proyecto de medición de impacto de los Semilleros de Investigación.</a:t>
                      </a:r>
                      <a:endParaRPr lang="es-CO" sz="12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197584458"/>
                  </a:ext>
                </a:extLst>
              </a:tr>
            </a:tbl>
          </a:graphicData>
        </a:graphic>
      </p:graphicFrame>
      <p:sp>
        <p:nvSpPr>
          <p:cNvPr id="8" name="Rectángulo 7"/>
          <p:cNvSpPr/>
          <p:nvPr/>
        </p:nvSpPr>
        <p:spPr>
          <a:xfrm rot="16200000">
            <a:off x="6821996" y="2518937"/>
            <a:ext cx="4428565" cy="215444"/>
          </a:xfrm>
          <a:prstGeom prst="rect">
            <a:avLst/>
          </a:prstGeom>
        </p:spPr>
        <p:txBody>
          <a:bodyPr wrap="square">
            <a:spAutoFit/>
          </a:bodyPr>
          <a:lstStyle/>
          <a:p>
            <a:pPr algn="just"/>
            <a:r>
              <a:rPr lang="es-CO" sz="800" dirty="0" smtClean="0">
                <a:solidFill>
                  <a:schemeClr val="bg1">
                    <a:lumMod val="50000"/>
                  </a:schemeClr>
                </a:solidFill>
                <a:latin typeface="Arial Rounded MT Bold" panose="020F0704030504030204" pitchFamily="34" charset="0"/>
              </a:rPr>
              <a:t>12. Fortalecimiento de la investigación institucional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4094</TotalTime>
  <Words>1459</Words>
  <Application>Microsoft Office PowerPoint</Application>
  <PresentationFormat>Presentación en pantalla (4:3)</PresentationFormat>
  <Paragraphs>109</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Arial</vt:lpstr>
      <vt:lpstr>Arial Narrow</vt:lpstr>
      <vt:lpstr>Arial Rounded MT Bold</vt:lpstr>
      <vt:lpstr>Calibri</vt:lpstr>
      <vt:lpstr>Calibri Light</vt:lpstr>
      <vt:lpstr>Iskoola Pota</vt:lpstr>
      <vt:lpstr>Khmer UI</vt:lpstr>
      <vt:lpstr>Maiandra GD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581</cp:revision>
  <cp:lastPrinted>2017-05-16T14:27:28Z</cp:lastPrinted>
  <dcterms:created xsi:type="dcterms:W3CDTF">2017-03-06T22:18:18Z</dcterms:created>
  <dcterms:modified xsi:type="dcterms:W3CDTF">2025-03-25T21:56:30Z</dcterms:modified>
</cp:coreProperties>
</file>