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4" r:id="rId2"/>
    <p:sldId id="265" r:id="rId3"/>
    <p:sldId id="266" r:id="rId4"/>
    <p:sldId id="273" r:id="rId5"/>
    <p:sldId id="272" r:id="rId6"/>
    <p:sldId id="267" r:id="rId7"/>
    <p:sldId id="268" r:id="rId8"/>
    <p:sldId id="274" r:id="rId9"/>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A8"/>
    <a:srgbClr val="D5EDFF"/>
    <a:srgbClr val="79C6FF"/>
    <a:srgbClr val="0070C0"/>
    <a:srgbClr val="57D3FF"/>
    <a:srgbClr val="0A99A3"/>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405" autoAdjust="0"/>
  </p:normalViewPr>
  <p:slideViewPr>
    <p:cSldViewPr snapToGrid="0">
      <p:cViewPr varScale="1">
        <p:scale>
          <a:sx n="107" d="100"/>
          <a:sy n="107" d="100"/>
        </p:scale>
        <p:origin x="163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0070C0"/>
        </a:solidFill>
        <a:ln>
          <a:solidFill>
            <a:schemeClr val="accent5">
              <a:lumMod val="50000"/>
            </a:schemeClr>
          </a:solidFill>
        </a:ln>
      </dgm:spPr>
      <dgm:t>
        <a:bodyPr/>
        <a:lstStyle/>
        <a:p>
          <a:pPr algn="l"/>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0070C0"/>
          </a:solidFill>
        </a:ln>
      </dgm:spPr>
      <dgm:t>
        <a:bodyPr/>
        <a:lstStyle/>
        <a:p>
          <a:pPr algn="l"/>
          <a:r>
            <a:rPr lang="es-CO" sz="1200" b="1" u="none" dirty="0" smtClean="0">
              <a:solidFill>
                <a:schemeClr val="tx2">
                  <a:lumMod val="50000"/>
                </a:schemeClr>
              </a:solidFill>
              <a:latin typeface="+mn-lt"/>
              <a:cs typeface="Khmer UI" panose="020B0502040204020203" pitchFamily="34" charset="0"/>
            </a:rPr>
            <a:t>Unidades organizacionales: </a:t>
          </a:r>
          <a:r>
            <a:rPr lang="es-CO" sz="1200" dirty="0" smtClean="0"/>
            <a:t>Oficina de Relaciones Internacionales. Facultades. Grupos de Investigación.</a:t>
          </a:r>
          <a:endParaRPr lang="es-CO" sz="120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0070C0"/>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0070C0"/>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Beneficiarios: </a:t>
          </a:r>
          <a:r>
            <a:rPr lang="es-CO" sz="1200" dirty="0" smtClean="0"/>
            <a:t>Grupos de Investigación Universidad Tecnológica de Pereira. Investigadores. Estudiantes. Facultades. Programas Académicos. Dependencias Administrativas</a:t>
          </a:r>
          <a:endParaRPr lang="es-CO" sz="1400" b="0" dirty="0">
            <a:latin typeface="+mn-lt"/>
          </a:endParaRPr>
        </a:p>
      </dgm:t>
    </dgm:pt>
    <dgm:pt modelId="{8741F14A-8A3A-4CE9-A4EC-A5E8CABEE01E}" type="parTrans" cxnId="{1BDA1869-1F10-4F09-9B7C-E4440C8A610B}">
      <dgm:prSet/>
      <dgm:spPr>
        <a:ln>
          <a:solidFill>
            <a:srgbClr val="0070C0"/>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0070C0"/>
          </a:solidFill>
        </a:ln>
      </dgm:spPr>
      <dgm:t>
        <a:bodyPr/>
        <a:lstStyle/>
        <a:p>
          <a:pPr algn="l"/>
          <a:r>
            <a:rPr lang="es-CO" sz="1200" b="1" dirty="0" smtClean="0">
              <a:solidFill>
                <a:schemeClr val="tx2">
                  <a:lumMod val="50000"/>
                </a:schemeClr>
              </a:solidFill>
              <a:latin typeface="+mn-lt"/>
              <a:cs typeface="Khmer UI" panose="020B0502040204020203" pitchFamily="34" charset="0"/>
            </a:rPr>
            <a:t>Entidades externas a la UTP: </a:t>
          </a:r>
          <a:r>
            <a:rPr lang="es-CO" sz="1200" b="0" dirty="0" smtClean="0">
              <a:solidFill>
                <a:schemeClr val="tx2">
                  <a:lumMod val="50000"/>
                </a:schemeClr>
              </a:solidFill>
              <a:latin typeface="+mn-lt"/>
              <a:cs typeface="Khmer UI" panose="020B0502040204020203" pitchFamily="34" charset="0"/>
            </a:rPr>
            <a:t>Grupos de Investigación de otras instituciones. </a:t>
          </a:r>
          <a:r>
            <a:rPr lang="es-ES" sz="1200" b="0" dirty="0" smtClean="0">
              <a:solidFill>
                <a:schemeClr val="tx2">
                  <a:lumMod val="50000"/>
                </a:schemeClr>
              </a:solidFill>
              <a:latin typeface="+mn-lt"/>
              <a:cs typeface="Khmer UI" panose="020B0502040204020203" pitchFamily="34" charset="0"/>
            </a:rPr>
            <a:t>Entidades financiadoras internacionales. </a:t>
          </a:r>
          <a:r>
            <a:rPr lang="es-CO" sz="1200" b="0" dirty="0" smtClean="0">
              <a:solidFill>
                <a:schemeClr val="tx2">
                  <a:lumMod val="50000"/>
                </a:schemeClr>
              </a:solidFill>
              <a:latin typeface="+mn-lt"/>
              <a:cs typeface="Khmer UI" panose="020B0502040204020203" pitchFamily="34" charset="0"/>
            </a:rPr>
            <a:t>Universidades y Centros de Investigación. </a:t>
          </a:r>
          <a:endParaRPr lang="es-ES" sz="1200" b="0" dirty="0">
            <a:solidFill>
              <a:schemeClr val="tx2">
                <a:lumMod val="50000"/>
              </a:schemeClr>
            </a:solidFill>
            <a:latin typeface="+mn-lt"/>
            <a:cs typeface="Khmer UI" panose="020B0502040204020203" pitchFamily="34" charset="0"/>
          </a:endParaRPr>
        </a:p>
      </dgm:t>
    </dgm:pt>
    <dgm:pt modelId="{32CA2B84-E3B2-40CF-8DC7-4B5119850B6B}" type="parTrans" cxnId="{CF4167F8-C89B-4EB1-8990-42F3FF232973}">
      <dgm:prSet/>
      <dgm:spPr>
        <a:ln>
          <a:solidFill>
            <a:srgbClr val="0070C0"/>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16734" custScaleY="95049">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17679" custScaleY="103373">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18986" custScaleY="141955">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1694" y="43243"/>
          <a:ext cx="2451220" cy="707288"/>
        </a:xfrm>
        <a:prstGeom prst="roundRect">
          <a:avLst>
            <a:gd name="adj" fmla="val 10000"/>
          </a:avLst>
        </a:prstGeom>
        <a:solidFill>
          <a:srgbClr val="0070C0"/>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22410" y="63959"/>
        <a:ext cx="2409788" cy="665856"/>
      </dsp:txXfrm>
    </dsp:sp>
    <dsp:sp modelId="{107B593D-2B7E-47A1-B237-2D44EE17772E}">
      <dsp:nvSpPr>
        <dsp:cNvPr id="0" name=""/>
        <dsp:cNvSpPr/>
      </dsp:nvSpPr>
      <dsp:spPr>
        <a:xfrm>
          <a:off x="246816" y="750531"/>
          <a:ext cx="245122" cy="569271"/>
        </a:xfrm>
        <a:custGeom>
          <a:avLst/>
          <a:gdLst/>
          <a:ahLst/>
          <a:cxnLst/>
          <a:rect l="0" t="0" r="0" b="0"/>
          <a:pathLst>
            <a:path>
              <a:moveTo>
                <a:pt x="0" y="0"/>
              </a:moveTo>
              <a:lnTo>
                <a:pt x="0" y="569271"/>
              </a:lnTo>
              <a:lnTo>
                <a:pt x="245122" y="569271"/>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491938" y="983667"/>
          <a:ext cx="3584355" cy="672270"/>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l"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 </a:t>
          </a:r>
          <a:r>
            <a:rPr lang="es-CO" sz="1200" kern="1200" dirty="0" smtClean="0"/>
            <a:t>Oficina de Relaciones Internacionales. Facultades. Grupos de Investigación.</a:t>
          </a:r>
          <a:endParaRPr lang="es-CO" sz="1200" b="0" kern="1200" dirty="0">
            <a:solidFill>
              <a:schemeClr val="tx2">
                <a:lumMod val="50000"/>
              </a:schemeClr>
            </a:solidFill>
            <a:latin typeface="+mn-lt"/>
            <a:cs typeface="Khmer UI" panose="020B0502040204020203" pitchFamily="34" charset="0"/>
          </a:endParaRPr>
        </a:p>
      </dsp:txBody>
      <dsp:txXfrm>
        <a:off x="511628" y="1003357"/>
        <a:ext cx="3544975" cy="632890"/>
      </dsp:txXfrm>
    </dsp:sp>
    <dsp:sp modelId="{94DEC999-591D-4E68-9D00-6890F125307D}">
      <dsp:nvSpPr>
        <dsp:cNvPr id="0" name=""/>
        <dsp:cNvSpPr/>
      </dsp:nvSpPr>
      <dsp:spPr>
        <a:xfrm>
          <a:off x="246816" y="750531"/>
          <a:ext cx="245122" cy="1447801"/>
        </a:xfrm>
        <a:custGeom>
          <a:avLst/>
          <a:gdLst/>
          <a:ahLst/>
          <a:cxnLst/>
          <a:rect l="0" t="0" r="0" b="0"/>
          <a:pathLst>
            <a:path>
              <a:moveTo>
                <a:pt x="0" y="0"/>
              </a:moveTo>
              <a:lnTo>
                <a:pt x="0" y="1447801"/>
              </a:lnTo>
              <a:lnTo>
                <a:pt x="245122" y="1447801"/>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491938" y="1832760"/>
          <a:ext cx="3595049" cy="731145"/>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l" defTabSz="533400">
            <a:lnSpc>
              <a:spcPct val="9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CO" sz="1200" b="0" kern="1200" dirty="0" smtClean="0">
              <a:solidFill>
                <a:schemeClr val="tx2">
                  <a:lumMod val="50000"/>
                </a:schemeClr>
              </a:solidFill>
              <a:latin typeface="+mn-lt"/>
              <a:cs typeface="Khmer UI" panose="020B0502040204020203" pitchFamily="34" charset="0"/>
            </a:rPr>
            <a:t>Grupos de Investigación de otras instituciones. </a:t>
          </a:r>
          <a:r>
            <a:rPr lang="es-ES" sz="1200" b="0" kern="1200" dirty="0" smtClean="0">
              <a:solidFill>
                <a:schemeClr val="tx2">
                  <a:lumMod val="50000"/>
                </a:schemeClr>
              </a:solidFill>
              <a:latin typeface="+mn-lt"/>
              <a:cs typeface="Khmer UI" panose="020B0502040204020203" pitchFamily="34" charset="0"/>
            </a:rPr>
            <a:t>Entidades financiadoras internacionales. </a:t>
          </a:r>
          <a:r>
            <a:rPr lang="es-CO" sz="1200" b="0" kern="1200" dirty="0" smtClean="0">
              <a:solidFill>
                <a:schemeClr val="tx2">
                  <a:lumMod val="50000"/>
                </a:schemeClr>
              </a:solidFill>
              <a:latin typeface="+mn-lt"/>
              <a:cs typeface="Khmer UI" panose="020B0502040204020203" pitchFamily="34" charset="0"/>
            </a:rPr>
            <a:t>Universidades y Centros de Investigación. </a:t>
          </a:r>
          <a:endParaRPr lang="es-ES" sz="1200" b="0" kern="1200" dirty="0">
            <a:solidFill>
              <a:schemeClr val="tx2">
                <a:lumMod val="50000"/>
              </a:schemeClr>
            </a:solidFill>
            <a:latin typeface="+mn-lt"/>
            <a:cs typeface="Khmer UI" panose="020B0502040204020203" pitchFamily="34" charset="0"/>
          </a:endParaRPr>
        </a:p>
      </dsp:txBody>
      <dsp:txXfrm>
        <a:off x="513353" y="1854175"/>
        <a:ext cx="3552219" cy="688315"/>
      </dsp:txXfrm>
    </dsp:sp>
    <dsp:sp modelId="{983EE482-34B4-4DDE-A5BB-56DAF2F5E8D4}">
      <dsp:nvSpPr>
        <dsp:cNvPr id="0" name=""/>
        <dsp:cNvSpPr/>
      </dsp:nvSpPr>
      <dsp:spPr>
        <a:xfrm>
          <a:off x="246816" y="750531"/>
          <a:ext cx="245122" cy="2492211"/>
        </a:xfrm>
        <a:custGeom>
          <a:avLst/>
          <a:gdLst/>
          <a:ahLst/>
          <a:cxnLst/>
          <a:rect l="0" t="0" r="0" b="0"/>
          <a:pathLst>
            <a:path>
              <a:moveTo>
                <a:pt x="0" y="0"/>
              </a:moveTo>
              <a:lnTo>
                <a:pt x="0" y="2492211"/>
              </a:lnTo>
              <a:lnTo>
                <a:pt x="245122" y="2492211"/>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491938" y="2740727"/>
          <a:ext cx="3609840" cy="1004031"/>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Beneficiarios: </a:t>
          </a:r>
          <a:r>
            <a:rPr lang="es-CO" sz="1200" kern="1200" dirty="0" smtClean="0"/>
            <a:t>Grupos de Investigación Universidad Tecnológica de Pereira. Investigadores. Estudiantes. Facultades. Programas Académicos. Dependencias Administrativas</a:t>
          </a:r>
          <a:endParaRPr lang="es-CO" sz="1400" b="0" kern="1200" dirty="0">
            <a:latin typeface="+mn-lt"/>
          </a:endParaRPr>
        </a:p>
      </dsp:txBody>
      <dsp:txXfrm>
        <a:off x="521345" y="2770134"/>
        <a:ext cx="3551026" cy="94521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27/03/2025</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27/03/2025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27/03/2025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27/03/2025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990" y="5740347"/>
            <a:ext cx="980143" cy="952554"/>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27/03/2025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27/03/2025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27/03/2025</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27/03/2025</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27/03/2025</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27/03/2025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27/03/2025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27/03/2025</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6453" y="182228"/>
            <a:ext cx="2143235" cy="2082907"/>
          </a:xfrm>
          <a:prstGeom prst="rect">
            <a:avLst/>
          </a:prstGeom>
        </p:spPr>
      </p:pic>
      <p:pic>
        <p:nvPicPr>
          <p:cNvPr id="4" name="Imagen 3"/>
          <p:cNvPicPr>
            <a:picLocks noChangeAspect="1"/>
          </p:cNvPicPr>
          <p:nvPr/>
        </p:nvPicPr>
        <p:blipFill>
          <a:blip r:embed="rId3"/>
          <a:stretch>
            <a:fillRect/>
          </a:stretch>
        </p:blipFill>
        <p:spPr>
          <a:xfrm>
            <a:off x="794778" y="1047470"/>
            <a:ext cx="3409670" cy="570006"/>
          </a:xfrm>
          <a:prstGeom prst="rect">
            <a:avLst/>
          </a:prstGeom>
        </p:spPr>
      </p:pic>
      <p:grpSp>
        <p:nvGrpSpPr>
          <p:cNvPr id="5" name="Group 106"/>
          <p:cNvGrpSpPr/>
          <p:nvPr/>
        </p:nvGrpSpPr>
        <p:grpSpPr>
          <a:xfrm>
            <a:off x="421344" y="3837332"/>
            <a:ext cx="3575848" cy="1200329"/>
            <a:chOff x="3812494" y="1439985"/>
            <a:chExt cx="7410278" cy="1201696"/>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7" name="TextBox 12"/>
            <p:cNvSpPr txBox="1"/>
            <p:nvPr/>
          </p:nvSpPr>
          <p:spPr>
            <a:xfrm>
              <a:off x="5486399" y="1439985"/>
              <a:ext cx="5736373" cy="1201696"/>
            </a:xfrm>
            <a:prstGeom prst="rect">
              <a:avLst/>
            </a:prstGeom>
            <a:noFill/>
          </p:spPr>
          <p:txBody>
            <a:bodyPr wrap="square" rtlCol="0" anchor="ctr">
              <a:spAutoFit/>
            </a:bodyPr>
            <a:lstStyle/>
            <a:p>
              <a:r>
                <a:rPr lang="es-CO" b="1" dirty="0"/>
                <a:t>Proyecto</a:t>
              </a:r>
            </a:p>
            <a:p>
              <a:r>
                <a:rPr lang="es-CO" dirty="0"/>
                <a:t> Internacionalización de la Investigación, Innovación y </a:t>
              </a:r>
              <a:r>
                <a:rPr lang="es-CO" dirty="0" smtClean="0"/>
                <a:t>Extensión</a:t>
              </a:r>
              <a:endParaRPr lang="es-CO" sz="1800" dirty="0"/>
            </a:p>
          </p:txBody>
        </p:sp>
        <p:sp>
          <p:nvSpPr>
            <p:cNvPr id="8" name="Oval 102"/>
            <p:cNvSpPr>
              <a:spLocks noChangeAspect="1"/>
            </p:cNvSpPr>
            <p:nvPr/>
          </p:nvSpPr>
          <p:spPr>
            <a:xfrm>
              <a:off x="3812494" y="1454131"/>
              <a:ext cx="1726102" cy="1122088"/>
            </a:xfrm>
            <a:prstGeom prst="ellipse">
              <a:avLst/>
            </a:prstGeom>
            <a:solidFill>
              <a:srgbClr val="0060A8"/>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13</a:t>
              </a:r>
              <a:endParaRPr lang="en-US" sz="2800" kern="0" dirty="0">
                <a:solidFill>
                  <a:schemeClr val="bg1"/>
                </a:solidFill>
                <a:latin typeface="Arial" pitchFamily="34" charset="0"/>
                <a:cs typeface="Arial" pitchFamily="34" charset="0"/>
              </a:endParaRPr>
            </a:p>
          </p:txBody>
        </p:sp>
      </p:grpSp>
      <p:pic>
        <p:nvPicPr>
          <p:cNvPr id="10" name="Imagen 9"/>
          <p:cNvPicPr/>
          <p:nvPr/>
        </p:nvPicPr>
        <p:blipFill>
          <a:blip r:embed="rId4"/>
          <a:stretch>
            <a:fillRect/>
          </a:stretch>
        </p:blipFill>
        <p:spPr>
          <a:xfrm>
            <a:off x="5234717" y="3361764"/>
            <a:ext cx="3425188" cy="3207465"/>
          </a:xfrm>
          <a:prstGeom prst="rect">
            <a:avLst/>
          </a:prstGeom>
          <a:ln>
            <a:noFill/>
          </a:ln>
          <a:effectLst>
            <a:outerShdw blurRad="190500" algn="tl" rotWithShape="0">
              <a:srgbClr val="000000">
                <a:alpha val="70000"/>
              </a:srgbClr>
            </a:outerShdw>
          </a:effectLst>
        </p:spPr>
      </p:pic>
      <p:pic>
        <p:nvPicPr>
          <p:cNvPr id="11" name="Imagen 10"/>
          <p:cNvPicPr>
            <a:picLocks noChangeAspect="1"/>
          </p:cNvPicPr>
          <p:nvPr/>
        </p:nvPicPr>
        <p:blipFill>
          <a:blip r:embed="rId5"/>
          <a:stretch>
            <a:fillRect/>
          </a:stretch>
        </p:blipFill>
        <p:spPr>
          <a:xfrm>
            <a:off x="714796" y="1990428"/>
            <a:ext cx="3452253" cy="1473952"/>
          </a:xfrm>
          <a:prstGeom prst="rect">
            <a:avLst/>
          </a:prstGeom>
        </p:spPr>
      </p:pic>
      <p:sp>
        <p:nvSpPr>
          <p:cNvPr id="12" name="Rectángulo 11">
            <a:extLst>
              <a:ext uri="{FF2B5EF4-FFF2-40B4-BE49-F238E27FC236}">
                <a16:creationId xmlns:a16="http://schemas.microsoft.com/office/drawing/2014/main" id="{CFE0E246-5F80-4A2F-ACCE-0CB977473BE4}"/>
              </a:ext>
            </a:extLst>
          </p:cNvPr>
          <p:cNvSpPr/>
          <p:nvPr/>
        </p:nvSpPr>
        <p:spPr>
          <a:xfrm>
            <a:off x="325350" y="5256588"/>
            <a:ext cx="3278944" cy="1312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s-CO" sz="1000" u="sng"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Nota:</a:t>
            </a:r>
            <a:r>
              <a:rPr lang="es-CO" sz="10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s-CO" sz="1000"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El </a:t>
            </a:r>
            <a:r>
              <a:rPr lang="es-CO" sz="1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portafolio de proyectos se construye de acuerdo con el horizonte de tiempo del período Rectoral (2020 -2023), por lo tanto, se proyectaron las metas de los proyectos al año 2025 mientras se surtía el proceso de elección de Rector.  </a:t>
            </a:r>
            <a:r>
              <a:rPr lang="es-CO" sz="1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Una vez elegido, se realizará el proceso de fortalecimiento del PDI y actualización/formulación de proyectos articulados al nuevo periodo Rectoral para el período 2025 - 2028 (fecha límite: 25 de junio de 2025) </a:t>
            </a:r>
          </a:p>
        </p:txBody>
      </p:sp>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0060A8"/>
                  </a:solidFill>
                </a:rPr>
                <a:t>Información general del proyecto</a:t>
              </a:r>
            </a:p>
          </p:txBody>
        </p:sp>
      </p:grpSp>
      <p:graphicFrame>
        <p:nvGraphicFramePr>
          <p:cNvPr id="7" name="Tabla 6"/>
          <p:cNvGraphicFramePr>
            <a:graphicFrameLocks noGrp="1"/>
          </p:cNvGraphicFramePr>
          <p:nvPr>
            <p:extLst>
              <p:ext uri="{D42A27DB-BD31-4B8C-83A1-F6EECF244321}">
                <p14:modId xmlns:p14="http://schemas.microsoft.com/office/powerpoint/2010/main" val="655263392"/>
              </p:ext>
            </p:extLst>
          </p:nvPr>
        </p:nvGraphicFramePr>
        <p:xfrm>
          <a:off x="259258" y="1504153"/>
          <a:ext cx="7468319" cy="4588966"/>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251426">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PDI2028 – CGT - 13</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686363448"/>
                  </a:ext>
                </a:extLst>
              </a:tr>
              <a:tr h="251426">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Vicerrectoría de Investigaciones, Innovación y Extensión</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877856177"/>
                  </a:ext>
                </a:extLst>
              </a:tr>
              <a:tr h="239134">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Creación, Gestión y Transferencia del conocimiento</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739004125"/>
                  </a:ext>
                </a:extLst>
              </a:tr>
              <a:tr h="159236">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Consolidación de la investigación institucional con impacto en la sociedad y reconocimiento nacional e internacional a través de la generación de conocimiento y la creación artística</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434544576"/>
                  </a:ext>
                </a:extLst>
              </a:tr>
              <a:tr h="239134">
                <a:tc rowSpan="2">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Misionales - Investigación e Innovación</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617654418"/>
                  </a:ext>
                </a:extLst>
              </a:tr>
              <a:tr h="239134">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De apoyo - Internacionalización</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169215313"/>
                  </a:ext>
                </a:extLst>
              </a:tr>
              <a:tr h="153649">
                <a:tc rowSpan="2">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5. Visibilidad  nacional e internacional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495133300"/>
                  </a:ext>
                </a:extLst>
              </a:tr>
              <a:tr h="119567">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6. Investigación y creación artística</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244535338"/>
                  </a:ext>
                </a:extLst>
              </a:tr>
              <a:tr h="239134">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Oficina de Relaciones Internacionales </a:t>
                      </a:r>
                      <a:endParaRPr lang="es-CO" sz="14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Facultades</a:t>
                      </a:r>
                      <a:endParaRPr lang="es-CO" sz="14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Grupos de Investigación</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339687320"/>
                  </a:ext>
                </a:extLst>
              </a:tr>
              <a:tr h="119567">
                <a:tc rowSpan="2">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Internacionalización integral de la Universidad</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082502029"/>
                  </a:ext>
                </a:extLst>
              </a:tr>
              <a:tr h="119567">
                <a:tc vMerge="1">
                  <a:txBody>
                    <a:bodyPr/>
                    <a:lstStyle/>
                    <a:p>
                      <a:endParaRPr lang="es-CO"/>
                    </a:p>
                  </a:txBody>
                  <a:tcPr/>
                </a:tc>
                <a:tc>
                  <a:txBody>
                    <a:bodyPr/>
                    <a:lstStyle/>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Consolidación de la investigación institucional con impacto en la sociedad y reconocimiento nacional e internacional a través de la generación de conocimiento y la creación artística</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640712813"/>
                  </a:ext>
                </a:extLst>
              </a:tr>
              <a:tr h="597834">
                <a:tc>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4. Garantizar una educación inclusiva, equitativa y de calidad y promover oportunidades de aprendizaje durante toda la vida para todos</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171362131"/>
                  </a:ext>
                </a:extLst>
              </a:tr>
            </a:tbl>
          </a:graphicData>
        </a:graphic>
      </p:graphicFrame>
      <p:sp>
        <p:nvSpPr>
          <p:cNvPr id="8" name="Rectángulo 7"/>
          <p:cNvSpPr/>
          <p:nvPr/>
        </p:nvSpPr>
        <p:spPr>
          <a:xfrm rot="16200000">
            <a:off x="6750278" y="2849672"/>
            <a:ext cx="4428565" cy="215444"/>
          </a:xfrm>
          <a:prstGeom prst="rect">
            <a:avLst/>
          </a:prstGeom>
        </p:spPr>
        <p:txBody>
          <a:bodyPr wrap="square">
            <a:spAutoFit/>
          </a:bodyPr>
          <a:lstStyle/>
          <a:p>
            <a:pPr algn="just"/>
            <a:r>
              <a:rPr lang="es-CO" sz="800" dirty="0" smtClean="0">
                <a:solidFill>
                  <a:schemeClr val="bg1">
                    <a:lumMod val="50000"/>
                  </a:schemeClr>
                </a:solidFill>
                <a:latin typeface="Arial Rounded MT Bold" panose="020F0704030504030204" pitchFamily="34" charset="0"/>
              </a:rPr>
              <a:t>13. </a:t>
            </a:r>
            <a:r>
              <a:rPr lang="es-CO" sz="800" dirty="0">
                <a:solidFill>
                  <a:schemeClr val="bg1">
                    <a:lumMod val="50000"/>
                  </a:schemeClr>
                </a:solidFill>
                <a:latin typeface="Arial Rounded MT Bold" panose="020F0704030504030204" pitchFamily="34" charset="0"/>
              </a:rPr>
              <a:t>Internacionalización de la Investigación, Innovación y Extensión</a:t>
            </a:r>
          </a:p>
        </p:txBody>
      </p:sp>
    </p:spTree>
    <p:extLst>
      <p:ext uri="{BB962C8B-B14F-4D97-AF65-F5344CB8AC3E}">
        <p14:creationId xmlns:p14="http://schemas.microsoft.com/office/powerpoint/2010/main" val="726939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0060A8"/>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0060A8"/>
                  </a:solidFill>
                </a:rPr>
                <a:t>Identificación del problema, necesidad u oportunidad </a:t>
              </a:r>
              <a:endParaRPr lang="es-CO" sz="2500" b="1" dirty="0">
                <a:solidFill>
                  <a:srgbClr val="0060A8"/>
                </a:solidFill>
              </a:endParaRPr>
            </a:p>
          </p:txBody>
        </p:sp>
      </p:grpSp>
      <p:sp>
        <p:nvSpPr>
          <p:cNvPr id="8" name="Rectángulo 7"/>
          <p:cNvSpPr/>
          <p:nvPr/>
        </p:nvSpPr>
        <p:spPr>
          <a:xfrm>
            <a:off x="242049" y="1746334"/>
            <a:ext cx="7655858" cy="4247317"/>
          </a:xfrm>
          <a:prstGeom prst="rect">
            <a:avLst/>
          </a:prstGeom>
        </p:spPr>
        <p:txBody>
          <a:bodyPr wrap="square">
            <a:spAutoFit/>
          </a:bodyPr>
          <a:lstStyle/>
          <a:p>
            <a:pPr algn="just"/>
            <a:r>
              <a:rPr lang="es-CO" dirty="0"/>
              <a:t>La Investigación, la innovación y la extensión en la Universidad Tecnológica de Pereira se está llevando a cabo en el ámbito local, regional o nacional, más no en el internacional, lo que no ha permitido un desarrollo institucional globalizado e implementar las capacidades que ha desarrollado la Universidad Tecnológica de Pereira.</a:t>
            </a:r>
          </a:p>
          <a:p>
            <a:pPr algn="just"/>
            <a:r>
              <a:rPr lang="es-CO" dirty="0"/>
              <a:t> </a:t>
            </a:r>
          </a:p>
          <a:p>
            <a:pPr algn="just"/>
            <a:r>
              <a:rPr lang="es-CO" dirty="0"/>
              <a:t>Lo anterior, se evidencia en lo siguiente: pocas alianzas internacionales para la formulación y ejecución de proyectos de cooperación en I+D+i que permitan fortalecer las capacidades institucionales y de los grupos de investigación, bajo nivel en la  movilidad docente y estudiantil en el marco de procesos de investigación para visibilizar las capacidades institucionales en I+D+i, falta de  acciones de cooperación con aliados estratégicos en Francia, Alemania, Reino Unido, Estados Unidos y América Latina y el Caribe y poca  visibilidad internacional  de las capacidades en I+D+i de la universidad  a través de la participación en convocatorias.</a:t>
            </a:r>
          </a:p>
        </p:txBody>
      </p:sp>
      <p:sp>
        <p:nvSpPr>
          <p:cNvPr id="7" name="Rectángulo 6"/>
          <p:cNvSpPr/>
          <p:nvPr/>
        </p:nvSpPr>
        <p:spPr>
          <a:xfrm rot="16200000">
            <a:off x="6750278" y="2849672"/>
            <a:ext cx="4428565" cy="215444"/>
          </a:xfrm>
          <a:prstGeom prst="rect">
            <a:avLst/>
          </a:prstGeom>
        </p:spPr>
        <p:txBody>
          <a:bodyPr wrap="square">
            <a:spAutoFit/>
          </a:bodyPr>
          <a:lstStyle/>
          <a:p>
            <a:pPr algn="just"/>
            <a:r>
              <a:rPr lang="es-CO" sz="800" dirty="0" smtClean="0">
                <a:solidFill>
                  <a:schemeClr val="bg1">
                    <a:lumMod val="50000"/>
                  </a:schemeClr>
                </a:solidFill>
                <a:latin typeface="Arial Rounded MT Bold" panose="020F0704030504030204" pitchFamily="34" charset="0"/>
              </a:rPr>
              <a:t>13. </a:t>
            </a:r>
            <a:r>
              <a:rPr lang="es-CO" sz="800" dirty="0">
                <a:solidFill>
                  <a:schemeClr val="bg1">
                    <a:lumMod val="50000"/>
                  </a:schemeClr>
                </a:solidFill>
                <a:latin typeface="Arial Rounded MT Bold" panose="020F0704030504030204" pitchFamily="34" charset="0"/>
              </a:rPr>
              <a:t>Internacionalización de la Investigación, Innovación y Extensión</a:t>
            </a:r>
          </a:p>
        </p:txBody>
      </p:sp>
    </p:spTree>
    <p:extLst>
      <p:ext uri="{BB962C8B-B14F-4D97-AF65-F5344CB8AC3E}">
        <p14:creationId xmlns:p14="http://schemas.microsoft.com/office/powerpoint/2010/main" val="3182152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0060A8"/>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0060A8"/>
                  </a:solidFill>
                </a:rPr>
                <a:t>Identificación del problema, necesidad u oportunidad </a:t>
              </a:r>
              <a:endParaRPr lang="es-CO" sz="2500" b="1" dirty="0">
                <a:solidFill>
                  <a:srgbClr val="0060A8"/>
                </a:solidFill>
              </a:endParaRPr>
            </a:p>
          </p:txBody>
        </p:sp>
      </p:grpSp>
      <p:graphicFrame>
        <p:nvGraphicFramePr>
          <p:cNvPr id="7" name="Tabla 6"/>
          <p:cNvGraphicFramePr>
            <a:graphicFrameLocks noGrp="1"/>
          </p:cNvGraphicFramePr>
          <p:nvPr>
            <p:extLst>
              <p:ext uri="{D42A27DB-BD31-4B8C-83A1-F6EECF244321}">
                <p14:modId xmlns:p14="http://schemas.microsoft.com/office/powerpoint/2010/main" val="3577664088"/>
              </p:ext>
            </p:extLst>
          </p:nvPr>
        </p:nvGraphicFramePr>
        <p:xfrm>
          <a:off x="161363" y="1422760"/>
          <a:ext cx="7772403" cy="4689008"/>
        </p:xfrm>
        <a:graphic>
          <a:graphicData uri="http://schemas.openxmlformats.org/drawingml/2006/table">
            <a:tbl>
              <a:tblPr firstRow="1" firstCol="1" bandRow="1">
                <a:tableStyleId>{5940675A-B579-460E-94D1-54222C63F5DA}</a:tableStyleId>
              </a:tblPr>
              <a:tblGrid>
                <a:gridCol w="1595433">
                  <a:extLst>
                    <a:ext uri="{9D8B030D-6E8A-4147-A177-3AD203B41FA5}">
                      <a16:colId xmlns:a16="http://schemas.microsoft.com/office/drawing/2014/main" val="235893282"/>
                    </a:ext>
                  </a:extLst>
                </a:gridCol>
                <a:gridCol w="2277972">
                  <a:extLst>
                    <a:ext uri="{9D8B030D-6E8A-4147-A177-3AD203B41FA5}">
                      <a16:colId xmlns:a16="http://schemas.microsoft.com/office/drawing/2014/main" val="152103896"/>
                    </a:ext>
                  </a:extLst>
                </a:gridCol>
                <a:gridCol w="3898998">
                  <a:extLst>
                    <a:ext uri="{9D8B030D-6E8A-4147-A177-3AD203B41FA5}">
                      <a16:colId xmlns:a16="http://schemas.microsoft.com/office/drawing/2014/main" val="3555018107"/>
                    </a:ext>
                  </a:extLst>
                </a:gridCol>
              </a:tblGrid>
              <a:tr h="181133">
                <a:tc>
                  <a:txBody>
                    <a:bodyPr/>
                    <a:lstStyle/>
                    <a:p>
                      <a:pPr algn="ctr">
                        <a:lnSpc>
                          <a:spcPct val="107000"/>
                        </a:lnSpc>
                        <a:spcAft>
                          <a:spcPts val="0"/>
                        </a:spcAft>
                      </a:pPr>
                      <a:r>
                        <a:rPr lang="es-CO" sz="1200" b="1" dirty="0">
                          <a:effectLst/>
                        </a:rPr>
                        <a:t>Problema Central</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tc>
                  <a:txBody>
                    <a:bodyPr/>
                    <a:lstStyle/>
                    <a:p>
                      <a:pPr algn="ctr">
                        <a:lnSpc>
                          <a:spcPct val="107000"/>
                        </a:lnSpc>
                        <a:spcAft>
                          <a:spcPts val="0"/>
                        </a:spcAft>
                      </a:pPr>
                      <a:r>
                        <a:rPr lang="es-CO" sz="1200" b="1" dirty="0">
                          <a:effectLst/>
                        </a:rPr>
                        <a:t>Causas 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tc>
                  <a:txBody>
                    <a:bodyPr/>
                    <a:lstStyle/>
                    <a:p>
                      <a:pPr algn="ctr">
                        <a:lnSpc>
                          <a:spcPct val="107000"/>
                        </a:lnSpc>
                        <a:spcAft>
                          <a:spcPts val="0"/>
                        </a:spcAft>
                      </a:pPr>
                      <a:r>
                        <a:rPr lang="es-CO" sz="1200" b="1" dirty="0">
                          <a:effectLst/>
                        </a:rPr>
                        <a:t>Causas Indirectas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extLst>
                  <a:ext uri="{0D108BD9-81ED-4DB2-BD59-A6C34878D82A}">
                    <a16:rowId xmlns:a16="http://schemas.microsoft.com/office/drawing/2014/main" val="1339909099"/>
                  </a:ext>
                </a:extLst>
              </a:tr>
              <a:tr h="543282">
                <a:tc rowSpan="8">
                  <a:txBody>
                    <a:bodyPr/>
                    <a:lstStyle/>
                    <a:p>
                      <a:pPr algn="ctr">
                        <a:lnSpc>
                          <a:spcPct val="107000"/>
                        </a:lnSpc>
                        <a:spcAft>
                          <a:spcPts val="1200"/>
                        </a:spcAft>
                      </a:pPr>
                      <a:r>
                        <a:rPr lang="es-CO" sz="1200" kern="1200" dirty="0" smtClean="0">
                          <a:solidFill>
                            <a:schemeClr val="tx1"/>
                          </a:solidFill>
                          <a:effectLst/>
                          <a:latin typeface="+mn-lt"/>
                          <a:ea typeface="+mn-ea"/>
                          <a:cs typeface="+mn-cs"/>
                        </a:rPr>
                        <a:t>La Investigación en la Universidad Tecnológica de Pereira se está llevando a cabo en el ámbito local, regional o nacional, más no se ha desarrollado a nivel internacional</a:t>
                      </a:r>
                      <a:endParaRPr lang="es-CO" sz="3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5EDFF"/>
                    </a:solidFill>
                  </a:tcPr>
                </a:tc>
                <a:tc>
                  <a:txBody>
                    <a:bodyPr/>
                    <a:lstStyle/>
                    <a:p>
                      <a:pPr>
                        <a:lnSpc>
                          <a:spcPct val="107000"/>
                        </a:lnSpc>
                        <a:spcAft>
                          <a:spcPts val="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1. Pocas alianzas internacionales para la formulación y ejecución de proyectos de cooperación en I+D+i que permitan fortalecer las capacidades institucionales y de los grupos de investigación.</a:t>
                      </a:r>
                    </a:p>
                  </a:txBody>
                  <a:tcPr marL="44450" marR="44450" marT="0" marB="0" anchor="ctr">
                    <a:solidFill>
                      <a:srgbClr val="D5EDFF"/>
                    </a:solidFill>
                  </a:tcPr>
                </a:tc>
                <a:tc>
                  <a:txBody>
                    <a:bodyPr/>
                    <a:lstStyle/>
                    <a:p>
                      <a:pPr>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1.1 Falta de reconocimiento internacional. </a:t>
                      </a:r>
                    </a:p>
                  </a:txBody>
                  <a:tcPr marL="44450" marR="44450" marT="0" marB="0" anchor="ctr">
                    <a:solidFill>
                      <a:srgbClr val="D5EDFF"/>
                    </a:solidFill>
                  </a:tcPr>
                </a:tc>
                <a:extLst>
                  <a:ext uri="{0D108BD9-81ED-4DB2-BD59-A6C34878D82A}">
                    <a16:rowId xmlns:a16="http://schemas.microsoft.com/office/drawing/2014/main" val="3885958664"/>
                  </a:ext>
                </a:extLst>
              </a:tr>
              <a:tr h="271641">
                <a:tc vMerge="1">
                  <a:txBody>
                    <a:bodyPr/>
                    <a:lstStyle/>
                    <a:p>
                      <a:endParaRPr lang="es-CO"/>
                    </a:p>
                  </a:txBody>
                  <a:tcPr/>
                </a:tc>
                <a:tc>
                  <a:txBody>
                    <a:bodyPr/>
                    <a:lstStyle/>
                    <a:p>
                      <a:pPr>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2. Bajo nivel en la  movilidad docente y estudiantil en el marco de procesos de investigación para visibilizar las capacidades institucionales en I+D+i.</a:t>
                      </a:r>
                    </a:p>
                  </a:txBody>
                  <a:tcPr marL="44450" marR="44450" marT="0" marB="0" anchor="ctr">
                    <a:solidFill>
                      <a:srgbClr val="D5EDFF"/>
                    </a:solidFill>
                  </a:tcPr>
                </a:tc>
                <a:tc>
                  <a:txBody>
                    <a:bodyPr/>
                    <a:lstStyle/>
                    <a:p>
                      <a:pPr>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2.1 Desfinanciación para conceptos de movilidad. </a:t>
                      </a:r>
                    </a:p>
                  </a:txBody>
                  <a:tcPr marL="44450" marR="44450" marT="0" marB="0" anchor="ctr">
                    <a:solidFill>
                      <a:srgbClr val="D5EDFF"/>
                    </a:solidFill>
                  </a:tcPr>
                </a:tc>
                <a:extLst>
                  <a:ext uri="{0D108BD9-81ED-4DB2-BD59-A6C34878D82A}">
                    <a16:rowId xmlns:a16="http://schemas.microsoft.com/office/drawing/2014/main" val="1461108394"/>
                  </a:ext>
                </a:extLst>
              </a:tr>
              <a:tr h="407462">
                <a:tc vMerge="1">
                  <a:txBody>
                    <a:bodyPr/>
                    <a:lstStyle/>
                    <a:p>
                      <a:endParaRPr lang="es-CO"/>
                    </a:p>
                  </a:txBody>
                  <a:tcPr/>
                </a:tc>
                <a:tc>
                  <a:txBody>
                    <a:bodyPr/>
                    <a:lstStyle/>
                    <a:p>
                      <a:pPr>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3. Falta de  acciones de cooperación con aliados estratégicos en Francia, Alemania, Reino Unido, Estados Unidos y América Latina y el Caribe.</a:t>
                      </a:r>
                    </a:p>
                  </a:txBody>
                  <a:tcPr marL="44450" marR="44450" marT="0" marB="0" anchor="ctr">
                    <a:solidFill>
                      <a:srgbClr val="D5EDFF"/>
                    </a:solidFill>
                  </a:tcPr>
                </a:tc>
                <a:tc>
                  <a:txBody>
                    <a:bodyPr/>
                    <a:lstStyle/>
                    <a:p>
                      <a:pPr>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3.1 No se cuenta con personal para la coordinación de acciones para la cooperación. </a:t>
                      </a:r>
                    </a:p>
                  </a:txBody>
                  <a:tcPr marL="44450" marR="44450" marT="0" marB="0" anchor="ctr">
                    <a:solidFill>
                      <a:srgbClr val="D5EDFF"/>
                    </a:solidFill>
                  </a:tcPr>
                </a:tc>
                <a:extLst>
                  <a:ext uri="{0D108BD9-81ED-4DB2-BD59-A6C34878D82A}">
                    <a16:rowId xmlns:a16="http://schemas.microsoft.com/office/drawing/2014/main" val="120285009"/>
                  </a:ext>
                </a:extLst>
              </a:tr>
              <a:tr h="335393">
                <a:tc vMerge="1">
                  <a:txBody>
                    <a:bodyPr/>
                    <a:lstStyle/>
                    <a:p>
                      <a:endParaRPr lang="es-CO"/>
                    </a:p>
                  </a:txBody>
                  <a:tcPr/>
                </a:tc>
                <a:tc>
                  <a:txBody>
                    <a:bodyPr/>
                    <a:lstStyle/>
                    <a:p>
                      <a:pPr>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4. No se cuenta con visibilidad internacional  de las capacidades en I+D+i de la universidad  a través de la participación en convocatorias</a:t>
                      </a:r>
                    </a:p>
                  </a:txBody>
                  <a:tcPr marL="44450" marR="44450" marT="0" marB="0" anchor="ctr">
                    <a:solidFill>
                      <a:srgbClr val="D5EDFF"/>
                    </a:solidFill>
                  </a:tcPr>
                </a:tc>
                <a:tc>
                  <a:txBody>
                    <a:bodyPr/>
                    <a:lstStyle/>
                    <a:p>
                      <a:pPr>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4.1 Pocos productos de investigación con impacto internacional. </a:t>
                      </a:r>
                    </a:p>
                  </a:txBody>
                  <a:tcPr marL="44450" marR="44450" marT="0" marB="0" anchor="ctr">
                    <a:solidFill>
                      <a:srgbClr val="D5EDFF"/>
                    </a:solidFill>
                  </a:tcPr>
                </a:tc>
                <a:extLst>
                  <a:ext uri="{0D108BD9-81ED-4DB2-BD59-A6C34878D82A}">
                    <a16:rowId xmlns:a16="http://schemas.microsoft.com/office/drawing/2014/main" val="324327558"/>
                  </a:ext>
                </a:extLst>
              </a:tr>
              <a:tr h="181133">
                <a:tc vMerge="1">
                  <a:txBody>
                    <a:bodyPr/>
                    <a:lstStyle/>
                    <a:p>
                      <a:endParaRPr lang="es-CO"/>
                    </a:p>
                  </a:txBody>
                  <a:tcPr/>
                </a:tc>
                <a:tc>
                  <a:txBody>
                    <a:bodyPr/>
                    <a:lstStyle/>
                    <a:p>
                      <a:pPr algn="ctr">
                        <a:lnSpc>
                          <a:spcPct val="107000"/>
                        </a:lnSpc>
                        <a:spcAft>
                          <a:spcPts val="0"/>
                        </a:spcAft>
                      </a:pPr>
                      <a:r>
                        <a:rPr lang="es-CO" sz="1200" b="1" dirty="0">
                          <a:effectLst/>
                        </a:rPr>
                        <a:t>Efectos 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tc>
                  <a:txBody>
                    <a:bodyPr/>
                    <a:lstStyle/>
                    <a:p>
                      <a:pPr algn="ctr">
                        <a:lnSpc>
                          <a:spcPct val="107000"/>
                        </a:lnSpc>
                        <a:spcAft>
                          <a:spcPts val="0"/>
                        </a:spcAft>
                      </a:pPr>
                      <a:r>
                        <a:rPr lang="es-CO" sz="1200" b="1" dirty="0">
                          <a:effectLst/>
                        </a:rPr>
                        <a:t>Efectos indirectos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extLst>
                  <a:ext uri="{0D108BD9-81ED-4DB2-BD59-A6C34878D82A}">
                    <a16:rowId xmlns:a16="http://schemas.microsoft.com/office/drawing/2014/main" val="1890901300"/>
                  </a:ext>
                </a:extLst>
              </a:tr>
              <a:tr h="558988">
                <a:tc vMerge="1">
                  <a:txBody>
                    <a:bodyPr/>
                    <a:lstStyle/>
                    <a:p>
                      <a:endParaRPr lang="es-CO"/>
                    </a:p>
                  </a:txBody>
                  <a:tcPr/>
                </a:tc>
                <a:tc>
                  <a:txBody>
                    <a:bodyPr/>
                    <a:lstStyle/>
                    <a:p>
                      <a:pPr>
                        <a:lnSpc>
                          <a:spcPct val="107000"/>
                        </a:lnSpc>
                        <a:spcAft>
                          <a:spcPts val="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1. No se cuenta con proyectos de investigación financiados internacionalmente. </a:t>
                      </a:r>
                    </a:p>
                  </a:txBody>
                  <a:tcPr marL="44450" marR="44450" marT="0" marB="0" anchor="ctr">
                    <a:solidFill>
                      <a:srgbClr val="D5EDFF"/>
                    </a:solidFill>
                  </a:tcPr>
                </a:tc>
                <a:tc>
                  <a:txBody>
                    <a:bodyPr/>
                    <a:lstStyle/>
                    <a:p>
                      <a:pPr>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1.1 Desfinanciación de la investigación institucional. </a:t>
                      </a:r>
                      <a:br>
                        <a:rPr lang="es-CO" sz="1000" kern="1200" dirty="0">
                          <a:solidFill>
                            <a:srgbClr val="000000"/>
                          </a:solidFill>
                          <a:effectLst/>
                          <a:latin typeface="+mn-lt"/>
                          <a:ea typeface="Times New Roman" panose="02020603050405020304" pitchFamily="18" charset="0"/>
                          <a:cs typeface="Times New Roman" panose="02020603050405020304" pitchFamily="18" charset="0"/>
                        </a:rPr>
                      </a:br>
                      <a:r>
                        <a:rPr lang="es-CO" sz="1000" kern="1200" dirty="0">
                          <a:solidFill>
                            <a:srgbClr val="000000"/>
                          </a:solidFill>
                          <a:effectLst/>
                          <a:latin typeface="+mn-lt"/>
                          <a:ea typeface="Times New Roman" panose="02020603050405020304" pitchFamily="18" charset="0"/>
                          <a:cs typeface="Times New Roman" panose="02020603050405020304" pitchFamily="18" charset="0"/>
                        </a:rPr>
                        <a:t>1.2 Grupos de Investigación no reconocidos por </a:t>
                      </a:r>
                      <a:r>
                        <a:rPr lang="es-CO" sz="1000" kern="1200" dirty="0" smtClean="0">
                          <a:solidFill>
                            <a:srgbClr val="000000"/>
                          </a:solidFill>
                          <a:effectLst/>
                          <a:latin typeface="+mn-lt"/>
                          <a:ea typeface="Times New Roman" panose="02020603050405020304" pitchFamily="18" charset="0"/>
                          <a:cs typeface="Times New Roman" panose="02020603050405020304" pitchFamily="18" charset="0"/>
                        </a:rPr>
                        <a:t>Minciencias</a:t>
                      </a:r>
                      <a:r>
                        <a:rPr lang="es-CO" sz="1000" kern="1200" dirty="0">
                          <a:solidFill>
                            <a:srgbClr val="000000"/>
                          </a:solidFill>
                          <a:effectLst/>
                          <a:latin typeface="+mn-lt"/>
                          <a:ea typeface="Times New Roman" panose="02020603050405020304" pitchFamily="18" charset="0"/>
                          <a:cs typeface="Times New Roman" panose="02020603050405020304" pitchFamily="18" charset="0"/>
                        </a:rPr>
                        <a:t>. </a:t>
                      </a:r>
                    </a:p>
                  </a:txBody>
                  <a:tcPr marL="44450" marR="44450" marT="0" marB="0" anchor="ctr">
                    <a:solidFill>
                      <a:srgbClr val="D5EDFF"/>
                    </a:solidFill>
                  </a:tcPr>
                </a:tc>
                <a:extLst>
                  <a:ext uri="{0D108BD9-81ED-4DB2-BD59-A6C34878D82A}">
                    <a16:rowId xmlns:a16="http://schemas.microsoft.com/office/drawing/2014/main" val="404011323"/>
                  </a:ext>
                </a:extLst>
              </a:tr>
              <a:tr h="558988">
                <a:tc vMerge="1">
                  <a:txBody>
                    <a:bodyPr/>
                    <a:lstStyle/>
                    <a:p>
                      <a:endParaRPr lang="es-CO"/>
                    </a:p>
                  </a:txBody>
                  <a:tcPr/>
                </a:tc>
                <a:tc>
                  <a:txBody>
                    <a:bodyPr/>
                    <a:lstStyle/>
                    <a:p>
                      <a:pPr>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2. Falta de reconocimiento institucional en el ámbito internacional de la investigación. </a:t>
                      </a:r>
                    </a:p>
                  </a:txBody>
                  <a:tcPr marL="44450" marR="44450" marT="0" marB="0" anchor="ctr">
                    <a:solidFill>
                      <a:srgbClr val="D5EDFF"/>
                    </a:solidFill>
                  </a:tcPr>
                </a:tc>
                <a:tc>
                  <a:txBody>
                    <a:bodyPr/>
                    <a:lstStyle/>
                    <a:p>
                      <a:pPr>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2.1 Desfinanciación de la investigación institucional. </a:t>
                      </a:r>
                      <a:br>
                        <a:rPr lang="es-CO" sz="1000" kern="1200" dirty="0">
                          <a:solidFill>
                            <a:srgbClr val="000000"/>
                          </a:solidFill>
                          <a:effectLst/>
                          <a:latin typeface="+mn-lt"/>
                          <a:ea typeface="Times New Roman" panose="02020603050405020304" pitchFamily="18" charset="0"/>
                          <a:cs typeface="Times New Roman" panose="02020603050405020304" pitchFamily="18" charset="0"/>
                        </a:rPr>
                      </a:br>
                      <a:r>
                        <a:rPr lang="es-CO" sz="1000" kern="1200" dirty="0">
                          <a:solidFill>
                            <a:srgbClr val="000000"/>
                          </a:solidFill>
                          <a:effectLst/>
                          <a:latin typeface="+mn-lt"/>
                          <a:ea typeface="Times New Roman" panose="02020603050405020304" pitchFamily="18" charset="0"/>
                          <a:cs typeface="Times New Roman" panose="02020603050405020304" pitchFamily="18" charset="0"/>
                        </a:rPr>
                        <a:t>2.2 Grupos de Investigación no reconocidos por </a:t>
                      </a:r>
                      <a:r>
                        <a:rPr lang="es-CO" sz="1000" kern="1200" dirty="0" smtClean="0">
                          <a:solidFill>
                            <a:srgbClr val="000000"/>
                          </a:solidFill>
                          <a:effectLst/>
                          <a:latin typeface="+mn-lt"/>
                          <a:ea typeface="Times New Roman" panose="02020603050405020304" pitchFamily="18" charset="0"/>
                          <a:cs typeface="Times New Roman" panose="02020603050405020304" pitchFamily="18" charset="0"/>
                        </a:rPr>
                        <a:t>Minciencias</a:t>
                      </a:r>
                      <a:r>
                        <a:rPr lang="es-CO" sz="1000" kern="1200" dirty="0">
                          <a:solidFill>
                            <a:srgbClr val="000000"/>
                          </a:solidFill>
                          <a:effectLst/>
                          <a:latin typeface="+mn-lt"/>
                          <a:ea typeface="Times New Roman" panose="02020603050405020304" pitchFamily="18" charset="0"/>
                          <a:cs typeface="Times New Roman" panose="02020603050405020304" pitchFamily="18" charset="0"/>
                        </a:rPr>
                        <a:t>. </a:t>
                      </a:r>
                    </a:p>
                  </a:txBody>
                  <a:tcPr marL="44450" marR="44450" marT="0" marB="0" anchor="ctr">
                    <a:solidFill>
                      <a:srgbClr val="D5EDFF"/>
                    </a:solidFill>
                  </a:tcPr>
                </a:tc>
                <a:extLst>
                  <a:ext uri="{0D108BD9-81ED-4DB2-BD59-A6C34878D82A}">
                    <a16:rowId xmlns:a16="http://schemas.microsoft.com/office/drawing/2014/main" val="1791280813"/>
                  </a:ext>
                </a:extLst>
              </a:tr>
              <a:tr h="407462">
                <a:tc vMerge="1">
                  <a:txBody>
                    <a:bodyPr/>
                    <a:lstStyle/>
                    <a:p>
                      <a:endParaRPr lang="es-CO"/>
                    </a:p>
                  </a:txBody>
                  <a:tcPr/>
                </a:tc>
                <a:tc>
                  <a:txBody>
                    <a:bodyPr/>
                    <a:lstStyle/>
                    <a:p>
                      <a:pPr>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3. Bajo nivel de cooperación internacional en doble vía. </a:t>
                      </a:r>
                    </a:p>
                  </a:txBody>
                  <a:tcPr marL="44450" marR="44450" marT="0" marB="0" anchor="ctr">
                    <a:solidFill>
                      <a:srgbClr val="D5EDFF"/>
                    </a:solidFill>
                  </a:tcPr>
                </a:tc>
                <a:tc>
                  <a:txBody>
                    <a:bodyPr/>
                    <a:lstStyle/>
                    <a:p>
                      <a:pPr>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3.1 Desfinanciación de la investigación institucional. </a:t>
                      </a:r>
                      <a:br>
                        <a:rPr lang="es-CO" sz="1000" kern="1200" dirty="0">
                          <a:solidFill>
                            <a:srgbClr val="000000"/>
                          </a:solidFill>
                          <a:effectLst/>
                          <a:latin typeface="+mn-lt"/>
                          <a:ea typeface="Times New Roman" panose="02020603050405020304" pitchFamily="18" charset="0"/>
                          <a:cs typeface="Times New Roman" panose="02020603050405020304" pitchFamily="18" charset="0"/>
                        </a:rPr>
                      </a:br>
                      <a:r>
                        <a:rPr lang="es-CO" sz="1000" kern="1200" dirty="0">
                          <a:solidFill>
                            <a:srgbClr val="000000"/>
                          </a:solidFill>
                          <a:effectLst/>
                          <a:latin typeface="+mn-lt"/>
                          <a:ea typeface="Times New Roman" panose="02020603050405020304" pitchFamily="18" charset="0"/>
                          <a:cs typeface="Times New Roman" panose="02020603050405020304" pitchFamily="18" charset="0"/>
                        </a:rPr>
                        <a:t>3.2 Grupos de Investigación no reconocidos por </a:t>
                      </a:r>
                      <a:r>
                        <a:rPr lang="es-CO" sz="1000" kern="1200" dirty="0" smtClean="0">
                          <a:solidFill>
                            <a:srgbClr val="000000"/>
                          </a:solidFill>
                          <a:effectLst/>
                          <a:latin typeface="+mn-lt"/>
                          <a:ea typeface="Times New Roman" panose="02020603050405020304" pitchFamily="18" charset="0"/>
                          <a:cs typeface="Times New Roman" panose="02020603050405020304" pitchFamily="18" charset="0"/>
                        </a:rPr>
                        <a:t>Minciencias</a:t>
                      </a:r>
                      <a:r>
                        <a:rPr lang="es-CO" sz="1000" kern="1200" dirty="0">
                          <a:solidFill>
                            <a:srgbClr val="000000"/>
                          </a:solidFill>
                          <a:effectLst/>
                          <a:latin typeface="+mn-lt"/>
                          <a:ea typeface="Times New Roman" panose="02020603050405020304" pitchFamily="18" charset="0"/>
                          <a:cs typeface="Times New Roman" panose="02020603050405020304" pitchFamily="18" charset="0"/>
                        </a:rPr>
                        <a:t>. </a:t>
                      </a:r>
                    </a:p>
                  </a:txBody>
                  <a:tcPr marL="44450" marR="44450" marT="0" marB="0" anchor="ctr">
                    <a:solidFill>
                      <a:srgbClr val="D5EDFF"/>
                    </a:solidFill>
                  </a:tcPr>
                </a:tc>
                <a:extLst>
                  <a:ext uri="{0D108BD9-81ED-4DB2-BD59-A6C34878D82A}">
                    <a16:rowId xmlns:a16="http://schemas.microsoft.com/office/drawing/2014/main" val="1374809113"/>
                  </a:ext>
                </a:extLst>
              </a:tr>
            </a:tbl>
          </a:graphicData>
        </a:graphic>
      </p:graphicFrame>
      <p:sp>
        <p:nvSpPr>
          <p:cNvPr id="8" name="Rectángulo 7"/>
          <p:cNvSpPr/>
          <p:nvPr/>
        </p:nvSpPr>
        <p:spPr>
          <a:xfrm rot="16200000">
            <a:off x="6750278" y="2849672"/>
            <a:ext cx="4428565" cy="215444"/>
          </a:xfrm>
          <a:prstGeom prst="rect">
            <a:avLst/>
          </a:prstGeom>
        </p:spPr>
        <p:txBody>
          <a:bodyPr wrap="square">
            <a:spAutoFit/>
          </a:bodyPr>
          <a:lstStyle/>
          <a:p>
            <a:pPr algn="just"/>
            <a:r>
              <a:rPr lang="es-CO" sz="800" dirty="0" smtClean="0">
                <a:solidFill>
                  <a:schemeClr val="bg1">
                    <a:lumMod val="50000"/>
                  </a:schemeClr>
                </a:solidFill>
                <a:latin typeface="Arial Rounded MT Bold" panose="020F0704030504030204" pitchFamily="34" charset="0"/>
              </a:rPr>
              <a:t>13. </a:t>
            </a:r>
            <a:r>
              <a:rPr lang="es-CO" sz="800" dirty="0">
                <a:solidFill>
                  <a:schemeClr val="bg1">
                    <a:lumMod val="50000"/>
                  </a:schemeClr>
                </a:solidFill>
                <a:latin typeface="Arial Rounded MT Bold" panose="020F0704030504030204" pitchFamily="34" charset="0"/>
              </a:rPr>
              <a:t>Internacionalización de la Investigación, Innovación y Extensión</a:t>
            </a:r>
          </a:p>
        </p:txBody>
      </p:sp>
    </p:spTree>
    <p:extLst>
      <p:ext uri="{BB962C8B-B14F-4D97-AF65-F5344CB8AC3E}">
        <p14:creationId xmlns:p14="http://schemas.microsoft.com/office/powerpoint/2010/main" val="2056847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60A8"/>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0060A8"/>
                  </a:solidFill>
                </a:rPr>
                <a:t>Descripción del proyecto</a:t>
              </a:r>
              <a:endParaRPr lang="es-CO" sz="2800" b="1" dirty="0">
                <a:solidFill>
                  <a:srgbClr val="0060A8"/>
                </a:solidFill>
              </a:endParaRPr>
            </a:p>
          </p:txBody>
        </p:sp>
      </p:grpSp>
      <p:graphicFrame>
        <p:nvGraphicFramePr>
          <p:cNvPr id="7" name="3 Diagrama"/>
          <p:cNvGraphicFramePr/>
          <p:nvPr>
            <p:extLst>
              <p:ext uri="{D42A27DB-BD31-4B8C-83A1-F6EECF244321}">
                <p14:modId xmlns:p14="http://schemas.microsoft.com/office/powerpoint/2010/main" val="2909227172"/>
              </p:ext>
            </p:extLst>
          </p:nvPr>
        </p:nvGraphicFramePr>
        <p:xfrm>
          <a:off x="4538502" y="1838058"/>
          <a:ext cx="4103474" cy="3844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133639" y="1777779"/>
            <a:ext cx="4339750" cy="4478149"/>
          </a:xfrm>
          <a:prstGeom prst="rect">
            <a:avLst/>
          </a:prstGeom>
        </p:spPr>
        <p:txBody>
          <a:bodyPr wrap="square">
            <a:spAutoFit/>
          </a:bodyPr>
          <a:lstStyle/>
          <a:p>
            <a:pPr algn="just"/>
            <a:r>
              <a:rPr lang="es-CO" sz="1500" dirty="0"/>
              <a:t>A través del proyecto se busca fortalecer la internacionalización de la investigación, innovación y la extensión realizada en la Universidad Tecnológica de Pereira, mediante la generación de alianzas internacionales para la formulación y ejecución de proyectos de cooperación en I+D+i que permitan fortalecer las capacidades institucionales y de los grupos de investigación, el fomento de la movilidad docente y estudiantil en el marco de procesos de investigación para visibilizar las capacidades institucionales en I+D+i.</a:t>
            </a:r>
          </a:p>
          <a:p>
            <a:pPr algn="just"/>
            <a:r>
              <a:rPr lang="es-CO" sz="1500" dirty="0"/>
              <a:t> </a:t>
            </a:r>
          </a:p>
          <a:p>
            <a:pPr algn="just"/>
            <a:r>
              <a:rPr lang="es-CO" sz="1500" dirty="0"/>
              <a:t>Igualmente, la Universidad busca fortalecer acciones en materia de cooperación con aliados estratégicos en Francia, Alemania, Reino Unido, Estados Unidos y América Latina y el Caribe, y el incremento de la visibilidad internacional de las capacidades en I+D+i de la universidad a través de la participación en convocatorias.</a:t>
            </a:r>
          </a:p>
        </p:txBody>
      </p:sp>
      <p:sp>
        <p:nvSpPr>
          <p:cNvPr id="9" name="Rectángulo 8"/>
          <p:cNvSpPr/>
          <p:nvPr/>
        </p:nvSpPr>
        <p:spPr>
          <a:xfrm rot="16200000">
            <a:off x="6750278" y="2849672"/>
            <a:ext cx="4428565" cy="215444"/>
          </a:xfrm>
          <a:prstGeom prst="rect">
            <a:avLst/>
          </a:prstGeom>
        </p:spPr>
        <p:txBody>
          <a:bodyPr wrap="square">
            <a:spAutoFit/>
          </a:bodyPr>
          <a:lstStyle/>
          <a:p>
            <a:pPr algn="just"/>
            <a:r>
              <a:rPr lang="es-CO" sz="800" dirty="0" smtClean="0">
                <a:solidFill>
                  <a:schemeClr val="bg1">
                    <a:lumMod val="50000"/>
                  </a:schemeClr>
                </a:solidFill>
                <a:latin typeface="Arial Rounded MT Bold" panose="020F0704030504030204" pitchFamily="34" charset="0"/>
              </a:rPr>
              <a:t>13. </a:t>
            </a:r>
            <a:r>
              <a:rPr lang="es-CO" sz="800" dirty="0">
                <a:solidFill>
                  <a:schemeClr val="bg1">
                    <a:lumMod val="50000"/>
                  </a:schemeClr>
                </a:solidFill>
                <a:latin typeface="Arial Rounded MT Bold" panose="020F0704030504030204" pitchFamily="34" charset="0"/>
              </a:rPr>
              <a:t>Internacionalización de la Investigación, Innovación y Extensión</a:t>
            </a:r>
          </a:p>
        </p:txBody>
      </p:sp>
    </p:spTree>
    <p:extLst>
      <p:ext uri="{BB962C8B-B14F-4D97-AF65-F5344CB8AC3E}">
        <p14:creationId xmlns:p14="http://schemas.microsoft.com/office/powerpoint/2010/main" val="1690173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60A8"/>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0060A8"/>
                  </a:solidFill>
                </a:rPr>
                <a:t>Objetivos del proyecto</a:t>
              </a:r>
              <a:endParaRPr lang="es-CO" sz="2800" b="1" dirty="0">
                <a:solidFill>
                  <a:srgbClr val="0060A8"/>
                </a:solidFill>
              </a:endParaRPr>
            </a:p>
          </p:txBody>
        </p:sp>
      </p:grpSp>
      <p:sp>
        <p:nvSpPr>
          <p:cNvPr id="7" name="TextBox 12"/>
          <p:cNvSpPr txBox="1">
            <a:spLocks/>
          </p:cNvSpPr>
          <p:nvPr/>
        </p:nvSpPr>
        <p:spPr>
          <a:xfrm>
            <a:off x="198343" y="1270268"/>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0060A8"/>
                </a:solidFill>
              </a:rPr>
              <a:t>General</a:t>
            </a:r>
            <a:endParaRPr lang="es-CO" dirty="0">
              <a:solidFill>
                <a:srgbClr val="0060A8"/>
              </a:solidFill>
            </a:endParaRPr>
          </a:p>
        </p:txBody>
      </p:sp>
      <p:sp>
        <p:nvSpPr>
          <p:cNvPr id="8" name="TextBox 12"/>
          <p:cNvSpPr txBox="1">
            <a:spLocks/>
          </p:cNvSpPr>
          <p:nvPr/>
        </p:nvSpPr>
        <p:spPr>
          <a:xfrm>
            <a:off x="179439" y="2754789"/>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0060A8"/>
                </a:solidFill>
              </a:rPr>
              <a:t>Específicos</a:t>
            </a:r>
            <a:endParaRPr lang="es-CO" dirty="0">
              <a:solidFill>
                <a:srgbClr val="0060A8"/>
              </a:solidFill>
            </a:endParaRPr>
          </a:p>
        </p:txBody>
      </p:sp>
      <p:sp>
        <p:nvSpPr>
          <p:cNvPr id="2" name="Rectángulo 1"/>
          <p:cNvSpPr/>
          <p:nvPr/>
        </p:nvSpPr>
        <p:spPr>
          <a:xfrm>
            <a:off x="225648" y="1822052"/>
            <a:ext cx="8351213" cy="646331"/>
          </a:xfrm>
          <a:prstGeom prst="rect">
            <a:avLst/>
          </a:prstGeom>
        </p:spPr>
        <p:txBody>
          <a:bodyPr wrap="square">
            <a:spAutoFit/>
          </a:bodyPr>
          <a:lstStyle/>
          <a:p>
            <a:pPr algn="just"/>
            <a:r>
              <a:rPr lang="es-CO" dirty="0"/>
              <a:t>Fomentar la Internacionalización de la Investigación, Innovación y Extensión en la Universidad Tecnológica de Pereira.</a:t>
            </a:r>
          </a:p>
        </p:txBody>
      </p:sp>
      <p:sp>
        <p:nvSpPr>
          <p:cNvPr id="3" name="Rectángulo 2"/>
          <p:cNvSpPr/>
          <p:nvPr/>
        </p:nvSpPr>
        <p:spPr>
          <a:xfrm>
            <a:off x="179440" y="3360464"/>
            <a:ext cx="7700536" cy="3046988"/>
          </a:xfrm>
          <a:prstGeom prst="rect">
            <a:avLst/>
          </a:prstGeom>
        </p:spPr>
        <p:txBody>
          <a:bodyPr wrap="square">
            <a:spAutoFit/>
          </a:bodyPr>
          <a:lstStyle/>
          <a:p>
            <a:pPr marL="285750" lvl="0" indent="-285750" algn="just">
              <a:buFont typeface="Wingdings" panose="05000000000000000000" pitchFamily="2" charset="2"/>
              <a:buChar char="Ø"/>
            </a:pPr>
            <a:r>
              <a:rPr lang="es-CO" sz="1600" dirty="0"/>
              <a:t>Generar alianzas internacionales para la formulación y ejecución de proyectos de cooperación en I+D+i que permitan fortalecer las capacidades institucionales y de los grupos de investigación.				</a:t>
            </a:r>
            <a:endParaRPr lang="es-CO" sz="1600" dirty="0" smtClean="0"/>
          </a:p>
          <a:p>
            <a:pPr marL="285750" lvl="0" indent="-285750" algn="just">
              <a:buFont typeface="Wingdings" panose="05000000000000000000" pitchFamily="2" charset="2"/>
              <a:buChar char="Ø"/>
            </a:pPr>
            <a:endParaRPr lang="es-CO" sz="1600" dirty="0" smtClean="0"/>
          </a:p>
          <a:p>
            <a:pPr marL="285750" lvl="0" indent="-285750" algn="just">
              <a:buFont typeface="Wingdings" panose="05000000000000000000" pitchFamily="2" charset="2"/>
              <a:buChar char="Ø"/>
            </a:pPr>
            <a:r>
              <a:rPr lang="es-CO" sz="1600" dirty="0" smtClean="0"/>
              <a:t>Fomentar </a:t>
            </a:r>
            <a:r>
              <a:rPr lang="es-CO" sz="1600" dirty="0"/>
              <a:t>la movilidad docente y estudiantil en el marco de procesos de investigación para visibilizar las capacidades institucionales en I+D+i.			</a:t>
            </a:r>
            <a:endParaRPr lang="es-CO" sz="1600" dirty="0" smtClean="0"/>
          </a:p>
          <a:p>
            <a:pPr marL="285750" lvl="0" indent="-285750" algn="just">
              <a:buFont typeface="Wingdings" panose="05000000000000000000" pitchFamily="2" charset="2"/>
              <a:buChar char="Ø"/>
            </a:pPr>
            <a:endParaRPr lang="es-CO" sz="1600" dirty="0"/>
          </a:p>
          <a:p>
            <a:pPr marL="285750" lvl="0" indent="-285750" algn="just">
              <a:buFont typeface="Wingdings" panose="05000000000000000000" pitchFamily="2" charset="2"/>
              <a:buChar char="Ø"/>
            </a:pPr>
            <a:r>
              <a:rPr lang="es-CO" sz="1600" dirty="0" smtClean="0"/>
              <a:t>Fortalecer </a:t>
            </a:r>
            <a:r>
              <a:rPr lang="es-CO" sz="1600" dirty="0"/>
              <a:t>acciones de cooperación con aliados estratégicos en Francia, Alemania, Reino Unido, Estados Unidos y América Latina y el Caribe.			</a:t>
            </a:r>
            <a:endParaRPr lang="es-CO" sz="1600" dirty="0" smtClean="0"/>
          </a:p>
          <a:p>
            <a:pPr marL="285750" lvl="0" indent="-285750" algn="just">
              <a:buFont typeface="Wingdings" panose="05000000000000000000" pitchFamily="2" charset="2"/>
              <a:buChar char="Ø"/>
            </a:pPr>
            <a:endParaRPr lang="es-CO" sz="1600" dirty="0"/>
          </a:p>
          <a:p>
            <a:pPr marL="285750" lvl="0" indent="-285750" algn="just">
              <a:buFont typeface="Wingdings" panose="05000000000000000000" pitchFamily="2" charset="2"/>
              <a:buChar char="Ø"/>
            </a:pPr>
            <a:r>
              <a:rPr lang="es-CO" sz="1600" dirty="0" smtClean="0"/>
              <a:t>Incrementar </a:t>
            </a:r>
            <a:r>
              <a:rPr lang="es-CO" sz="1600" dirty="0"/>
              <a:t>la visibilidad internacional de las capacidades en I+D+i de la universidad a través de la participación en convocatorias		</a:t>
            </a:r>
            <a:endParaRPr lang="es-CO" sz="1600" dirty="0">
              <a:ea typeface="Calibri" panose="020F0502020204030204" pitchFamily="34" charset="0"/>
              <a:cs typeface="Times New Roman" panose="02020603050405020304" pitchFamily="18" charset="0"/>
            </a:endParaRPr>
          </a:p>
        </p:txBody>
      </p:sp>
      <p:sp>
        <p:nvSpPr>
          <p:cNvPr id="10" name="Rectángulo 9"/>
          <p:cNvSpPr/>
          <p:nvPr/>
        </p:nvSpPr>
        <p:spPr>
          <a:xfrm rot="16200000">
            <a:off x="6750278" y="2849672"/>
            <a:ext cx="4428565" cy="215444"/>
          </a:xfrm>
          <a:prstGeom prst="rect">
            <a:avLst/>
          </a:prstGeom>
        </p:spPr>
        <p:txBody>
          <a:bodyPr wrap="square">
            <a:spAutoFit/>
          </a:bodyPr>
          <a:lstStyle/>
          <a:p>
            <a:pPr algn="just"/>
            <a:r>
              <a:rPr lang="es-CO" sz="800" dirty="0" smtClean="0">
                <a:solidFill>
                  <a:schemeClr val="bg1">
                    <a:lumMod val="50000"/>
                  </a:schemeClr>
                </a:solidFill>
                <a:latin typeface="Arial Rounded MT Bold" panose="020F0704030504030204" pitchFamily="34" charset="0"/>
              </a:rPr>
              <a:t>13. </a:t>
            </a:r>
            <a:r>
              <a:rPr lang="es-CO" sz="800" dirty="0">
                <a:solidFill>
                  <a:schemeClr val="bg1">
                    <a:lumMod val="50000"/>
                  </a:schemeClr>
                </a:solidFill>
                <a:latin typeface="Arial Rounded MT Bold" panose="020F0704030504030204" pitchFamily="34" charset="0"/>
              </a:rPr>
              <a:t>Internacionalización de la Investigación, Innovación y Extensión</a:t>
            </a:r>
          </a:p>
        </p:txBody>
      </p:sp>
    </p:spTree>
    <p:extLst>
      <p:ext uri="{BB962C8B-B14F-4D97-AF65-F5344CB8AC3E}">
        <p14:creationId xmlns:p14="http://schemas.microsoft.com/office/powerpoint/2010/main" val="1983074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60A8"/>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0060A8"/>
                  </a:solidFill>
                </a:rPr>
                <a:t>Planes operativos</a:t>
              </a:r>
              <a:endParaRPr lang="es-CO" sz="2800" b="1" dirty="0">
                <a:solidFill>
                  <a:srgbClr val="0060A8"/>
                </a:solidFill>
              </a:endParaRPr>
            </a:p>
          </p:txBody>
        </p:sp>
      </p:grpSp>
      <p:graphicFrame>
        <p:nvGraphicFramePr>
          <p:cNvPr id="7" name="Tabla 6"/>
          <p:cNvGraphicFramePr>
            <a:graphicFrameLocks noGrp="1"/>
          </p:cNvGraphicFramePr>
          <p:nvPr>
            <p:extLst>
              <p:ext uri="{D42A27DB-BD31-4B8C-83A1-F6EECF244321}">
                <p14:modId xmlns:p14="http://schemas.microsoft.com/office/powerpoint/2010/main" val="3228619499"/>
              </p:ext>
            </p:extLst>
          </p:nvPr>
        </p:nvGraphicFramePr>
        <p:xfrm>
          <a:off x="133751" y="1153070"/>
          <a:ext cx="7674508" cy="5495735"/>
        </p:xfrm>
        <a:graphic>
          <a:graphicData uri="http://schemas.openxmlformats.org/drawingml/2006/table">
            <a:tbl>
              <a:tblPr firstRow="1" firstCol="1" bandRow="1">
                <a:tableStyleId>{5940675A-B579-460E-94D1-54222C63F5DA}</a:tableStyleId>
              </a:tblPr>
              <a:tblGrid>
                <a:gridCol w="2367402">
                  <a:extLst>
                    <a:ext uri="{9D8B030D-6E8A-4147-A177-3AD203B41FA5}">
                      <a16:colId xmlns:a16="http://schemas.microsoft.com/office/drawing/2014/main" val="622973615"/>
                    </a:ext>
                  </a:extLst>
                </a:gridCol>
                <a:gridCol w="5307106">
                  <a:extLst>
                    <a:ext uri="{9D8B030D-6E8A-4147-A177-3AD203B41FA5}">
                      <a16:colId xmlns:a16="http://schemas.microsoft.com/office/drawing/2014/main" val="2008709917"/>
                    </a:ext>
                  </a:extLst>
                </a:gridCol>
              </a:tblGrid>
              <a:tr h="201867">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extLst>
                  <a:ext uri="{0D108BD9-81ED-4DB2-BD59-A6C34878D82A}">
                    <a16:rowId xmlns:a16="http://schemas.microsoft.com/office/drawing/2014/main" val="3686363448"/>
                  </a:ext>
                </a:extLst>
              </a:tr>
              <a:tr h="295411">
                <a:tc>
                  <a:txBody>
                    <a:bodyPr/>
                    <a:lstStyle/>
                    <a:p>
                      <a:pPr algn="ctr">
                        <a:lnSpc>
                          <a:spcPct val="107000"/>
                        </a:lnSpc>
                        <a:spcAft>
                          <a:spcPts val="0"/>
                        </a:spcAft>
                      </a:pPr>
                      <a:r>
                        <a:rPr lang="es-CO" sz="1600" b="1" kern="1200" dirty="0" smtClean="0">
                          <a:solidFill>
                            <a:schemeClr val="tx1"/>
                          </a:solidFill>
                          <a:effectLst/>
                          <a:latin typeface="+mn-lt"/>
                          <a:ea typeface="+mn-ea"/>
                          <a:cs typeface="+mn-cs"/>
                        </a:rPr>
                        <a:t>Alianzas internacionales para la formulación y ejecución de proyectos de cooperación en I+D+i</a:t>
                      </a:r>
                      <a:endParaRPr lang="es-CO" sz="1600" b="1" kern="1200" dirty="0">
                        <a:solidFill>
                          <a:schemeClr val="tx1"/>
                        </a:solidFill>
                        <a:effectLst/>
                        <a:latin typeface="+mn-lt"/>
                        <a:ea typeface="+mn-ea"/>
                        <a:cs typeface="+mn-cs"/>
                      </a:endParaRPr>
                    </a:p>
                  </a:txBody>
                  <a:tcPr marL="32592" marR="32592" marT="0" marB="0" anchor="ctr">
                    <a:solidFill>
                      <a:srgbClr val="79C6FF"/>
                    </a:solidFill>
                  </a:tcPr>
                </a:tc>
                <a:tc>
                  <a:txBody>
                    <a:bodyPr/>
                    <a:lstStyle/>
                    <a:p>
                      <a:pPr algn="just">
                        <a:lnSpc>
                          <a:spcPct val="107000"/>
                        </a:lnSpc>
                        <a:spcAft>
                          <a:spcPts val="0"/>
                        </a:spcAft>
                      </a:pPr>
                      <a:r>
                        <a:rPr lang="es-CO" sz="1100" kern="1200" dirty="0" smtClean="0">
                          <a:solidFill>
                            <a:schemeClr val="tx1"/>
                          </a:solidFill>
                          <a:effectLst/>
                          <a:latin typeface="+mn-lt"/>
                          <a:ea typeface="+mn-ea"/>
                          <a:cs typeface="+mn-cs"/>
                        </a:rPr>
                        <a:t>Alianzas internacionales para la formulación y ejecución de proyectos de cooperación en I+D+i que permitan fortalecer   las capacidades institucionales y de los grupos de investigación. Socializar y difundir convocatorias externas internacionales y oportunidades de cooperación con aliados estratégicos. Monitorear acciones de cooperación a través de convenios vigentes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5EDFF"/>
                    </a:solidFill>
                  </a:tcPr>
                </a:tc>
                <a:extLst>
                  <a:ext uri="{0D108BD9-81ED-4DB2-BD59-A6C34878D82A}">
                    <a16:rowId xmlns:a16="http://schemas.microsoft.com/office/drawing/2014/main" val="3877856177"/>
                  </a:ext>
                </a:extLst>
              </a:tr>
              <a:tr h="332761">
                <a:tc>
                  <a:txBody>
                    <a:bodyPr/>
                    <a:lstStyle/>
                    <a:p>
                      <a:pPr algn="ctr">
                        <a:lnSpc>
                          <a:spcPct val="107000"/>
                        </a:lnSpc>
                        <a:spcAft>
                          <a:spcPts val="0"/>
                        </a:spcAft>
                      </a:pPr>
                      <a:r>
                        <a:rPr lang="es-CO" sz="1600" b="1" kern="1200" dirty="0" smtClean="0">
                          <a:solidFill>
                            <a:schemeClr val="tx1"/>
                          </a:solidFill>
                          <a:effectLst/>
                          <a:latin typeface="+mn-lt"/>
                          <a:ea typeface="+mn-ea"/>
                          <a:cs typeface="+mn-cs"/>
                        </a:rPr>
                        <a:t>Movilidad docente y estudiantil en el marco de procesos de investigación</a:t>
                      </a:r>
                      <a:endParaRPr lang="es-CO" sz="1600" b="1" kern="1200" dirty="0">
                        <a:solidFill>
                          <a:schemeClr val="tx1"/>
                        </a:solidFill>
                        <a:effectLst/>
                        <a:latin typeface="+mn-lt"/>
                        <a:ea typeface="+mn-ea"/>
                        <a:cs typeface="+mn-cs"/>
                      </a:endParaRPr>
                    </a:p>
                  </a:txBody>
                  <a:tcPr marL="32592" marR="32592" marT="0" marB="0" anchor="ctr">
                    <a:solidFill>
                      <a:srgbClr val="79C6FF"/>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100" kern="1200" dirty="0" smtClean="0">
                          <a:solidFill>
                            <a:schemeClr val="tx1"/>
                          </a:solidFill>
                          <a:effectLst/>
                          <a:latin typeface="+mn-lt"/>
                          <a:ea typeface="+mn-ea"/>
                          <a:cs typeface="+mn-cs"/>
                        </a:rPr>
                        <a:t>Promover acciones que motiven a los estudiantes de la Universidad Tecnológica de Pereira a mantener el interés por su desarrollo académico a través de la movilidad. Difundir la convocatoria anual para el Verano de la Investigación Científica y Tecnológica del Pacífico, así como el documento de orientación sobre políticas y procedimientos del programa. (Movilidad entrante y saliente).</a:t>
                      </a:r>
                      <a:r>
                        <a:rPr lang="es-CO" sz="1100" kern="1200" baseline="0" dirty="0" smtClean="0">
                          <a:solidFill>
                            <a:schemeClr val="tx1"/>
                          </a:solidFill>
                          <a:effectLst/>
                          <a:latin typeface="+mn-lt"/>
                          <a:ea typeface="+mn-ea"/>
                          <a:cs typeface="+mn-cs"/>
                        </a:rPr>
                        <a:t> </a:t>
                      </a:r>
                      <a:r>
                        <a:rPr lang="es-CO" sz="1100" kern="1200" dirty="0" smtClean="0">
                          <a:solidFill>
                            <a:schemeClr val="tx1"/>
                          </a:solidFill>
                          <a:effectLst/>
                          <a:latin typeface="+mn-lt"/>
                          <a:ea typeface="+mn-ea"/>
                          <a:cs typeface="+mn-cs"/>
                        </a:rPr>
                        <a:t>Difundir la convocatoria anual para el Verano de la Investigación Científica y Tecnológica del Pacífico, así como el documento de orientación sobre políticas y procedimientos del programa. (Movilidad entrante y saliente). Propiciar el desplazamiento del personal académico de Universidad Tecnológica de Pereira, para el desarrollo de actividades de divulgación científica y tecnológica y, de la promoción del posgrado e investigación.	Propiciar el desplazamiento del personal académico de Universidad Tecnológica de Pereira, para el desarrollo de actividades de divulgación científica y tecnológica y, de la promoción del posgrado e investigación. Participar en la Convocatoria del Programa de Movilidad de Profesores e Investigadores del Programa DELFÍN. Participar en la Convocatoria del Programa de Movilidad de Profesores e Investigadores del Programa DELFÍN. Promover el desarrollo de competencias interculturales internacionales en los estudiantes, mediante la asignación de becas que les permitan participar en proyectos de cooperación internacional en ambientes multiculturales. Promover el desarrollo de competencias interculturales internacionales en los estudiantes, mediante la asignación de becas que les permitan participar en proyectos de cooperación internacional en ambientes multiculturales. Participar en la elaboración de directorios de las Instituciones de Educación Superior y Centros de Investigación integrantes del Programa.</a:t>
                      </a:r>
                    </a:p>
                    <a:p>
                      <a:pPr algn="just">
                        <a:lnSpc>
                          <a:spcPct val="107000"/>
                        </a:lnSpc>
                        <a:spcAft>
                          <a:spcPts val="0"/>
                        </a:spcAft>
                      </a:pPr>
                      <a:endParaRPr lang="es-CO" sz="1100" kern="1200" dirty="0">
                        <a:solidFill>
                          <a:schemeClr val="tx1"/>
                        </a:solidFill>
                        <a:effectLst/>
                        <a:latin typeface="+mn-lt"/>
                        <a:ea typeface="+mn-ea"/>
                        <a:cs typeface="+mn-cs"/>
                      </a:endParaRPr>
                    </a:p>
                  </a:txBody>
                  <a:tcPr marL="32592" marR="32592" marT="0" marB="0" anchor="ctr">
                    <a:solidFill>
                      <a:srgbClr val="D5EDFF"/>
                    </a:solidFill>
                  </a:tcPr>
                </a:tc>
                <a:extLst>
                  <a:ext uri="{0D108BD9-81ED-4DB2-BD59-A6C34878D82A}">
                    <a16:rowId xmlns:a16="http://schemas.microsoft.com/office/drawing/2014/main" val="3717268228"/>
                  </a:ext>
                </a:extLst>
              </a:tr>
            </a:tbl>
          </a:graphicData>
        </a:graphic>
      </p:graphicFrame>
      <p:sp>
        <p:nvSpPr>
          <p:cNvPr id="9" name="Rectángulo 8"/>
          <p:cNvSpPr/>
          <p:nvPr/>
        </p:nvSpPr>
        <p:spPr>
          <a:xfrm rot="16200000">
            <a:off x="6750278" y="2849672"/>
            <a:ext cx="4428565" cy="215444"/>
          </a:xfrm>
          <a:prstGeom prst="rect">
            <a:avLst/>
          </a:prstGeom>
        </p:spPr>
        <p:txBody>
          <a:bodyPr wrap="square">
            <a:spAutoFit/>
          </a:bodyPr>
          <a:lstStyle/>
          <a:p>
            <a:pPr algn="just"/>
            <a:r>
              <a:rPr lang="es-CO" sz="800" dirty="0" smtClean="0">
                <a:solidFill>
                  <a:schemeClr val="bg1">
                    <a:lumMod val="50000"/>
                  </a:schemeClr>
                </a:solidFill>
                <a:latin typeface="Arial Rounded MT Bold" panose="020F0704030504030204" pitchFamily="34" charset="0"/>
              </a:rPr>
              <a:t>13. </a:t>
            </a:r>
            <a:r>
              <a:rPr lang="es-CO" sz="800" dirty="0">
                <a:solidFill>
                  <a:schemeClr val="bg1">
                    <a:lumMod val="50000"/>
                  </a:schemeClr>
                </a:solidFill>
                <a:latin typeface="Arial Rounded MT Bold" panose="020F0704030504030204" pitchFamily="34" charset="0"/>
              </a:rPr>
              <a:t>Internacionalización de la Investigación, Innovación y Extensión</a:t>
            </a:r>
          </a:p>
        </p:txBody>
      </p:sp>
    </p:spTree>
    <p:extLst>
      <p:ext uri="{BB962C8B-B14F-4D97-AF65-F5344CB8AC3E}">
        <p14:creationId xmlns:p14="http://schemas.microsoft.com/office/powerpoint/2010/main" val="4083383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60A8"/>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0060A8"/>
                  </a:solidFill>
                </a:rPr>
                <a:t>Planes operativos</a:t>
              </a:r>
              <a:endParaRPr lang="es-CO" sz="2800" b="1" dirty="0">
                <a:solidFill>
                  <a:srgbClr val="0060A8"/>
                </a:solidFill>
              </a:endParaRPr>
            </a:p>
          </p:txBody>
        </p:sp>
      </p:grpSp>
      <p:graphicFrame>
        <p:nvGraphicFramePr>
          <p:cNvPr id="7" name="Tabla 6"/>
          <p:cNvGraphicFramePr>
            <a:graphicFrameLocks noGrp="1"/>
          </p:cNvGraphicFramePr>
          <p:nvPr>
            <p:extLst>
              <p:ext uri="{D42A27DB-BD31-4B8C-83A1-F6EECF244321}">
                <p14:modId xmlns:p14="http://schemas.microsoft.com/office/powerpoint/2010/main" val="993876531"/>
              </p:ext>
            </p:extLst>
          </p:nvPr>
        </p:nvGraphicFramePr>
        <p:xfrm>
          <a:off x="160645" y="1521018"/>
          <a:ext cx="7674508" cy="4973574"/>
        </p:xfrm>
        <a:graphic>
          <a:graphicData uri="http://schemas.openxmlformats.org/drawingml/2006/table">
            <a:tbl>
              <a:tblPr firstRow="1" firstCol="1" bandRow="1">
                <a:tableStyleId>{5940675A-B579-460E-94D1-54222C63F5DA}</a:tableStyleId>
              </a:tblPr>
              <a:tblGrid>
                <a:gridCol w="2385331">
                  <a:extLst>
                    <a:ext uri="{9D8B030D-6E8A-4147-A177-3AD203B41FA5}">
                      <a16:colId xmlns:a16="http://schemas.microsoft.com/office/drawing/2014/main" val="622973615"/>
                    </a:ext>
                  </a:extLst>
                </a:gridCol>
                <a:gridCol w="5289177">
                  <a:extLst>
                    <a:ext uri="{9D8B030D-6E8A-4147-A177-3AD203B41FA5}">
                      <a16:colId xmlns:a16="http://schemas.microsoft.com/office/drawing/2014/main" val="2008709917"/>
                    </a:ext>
                  </a:extLst>
                </a:gridCol>
              </a:tblGrid>
              <a:tr h="201867">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extLst>
                  <a:ext uri="{0D108BD9-81ED-4DB2-BD59-A6C34878D82A}">
                    <a16:rowId xmlns:a16="http://schemas.microsoft.com/office/drawing/2014/main" val="3686363448"/>
                  </a:ext>
                </a:extLst>
              </a:tr>
              <a:tr h="107576">
                <a:tc>
                  <a:txBody>
                    <a:bodyPr/>
                    <a:lstStyle/>
                    <a:p>
                      <a:pPr marL="0" algn="ctr" defTabSz="914400" rtl="0" eaLnBrk="1" latinLnBrk="0" hangingPunct="1">
                        <a:lnSpc>
                          <a:spcPct val="107000"/>
                        </a:lnSpc>
                        <a:spcAft>
                          <a:spcPts val="0"/>
                        </a:spcAft>
                      </a:pPr>
                      <a:r>
                        <a:rPr lang="es-CO" sz="1800" b="1" kern="1200" dirty="0" smtClean="0">
                          <a:solidFill>
                            <a:schemeClr val="tx1"/>
                          </a:solidFill>
                          <a:effectLst/>
                          <a:latin typeface="+mn-lt"/>
                          <a:ea typeface="+mn-ea"/>
                          <a:cs typeface="+mn-cs"/>
                        </a:rPr>
                        <a:t>Acciones de cooperación con aliados estratégicos orientadas a fortalecer la visibilidad internacional de las capacidades en I+D+i</a:t>
                      </a:r>
                      <a:endParaRPr lang="es-CO" sz="1800" b="1" kern="1200" dirty="0">
                        <a:solidFill>
                          <a:schemeClr val="tx1"/>
                        </a:solidFill>
                        <a:effectLst/>
                        <a:latin typeface="+mn-lt"/>
                        <a:ea typeface="+mn-ea"/>
                        <a:cs typeface="+mn-cs"/>
                      </a:endParaRPr>
                    </a:p>
                  </a:txBody>
                  <a:tcPr marL="32592" marR="32592" marT="0" marB="0" anchor="ctr">
                    <a:solidFill>
                      <a:srgbClr val="79C6FF"/>
                    </a:solidFill>
                  </a:tcPr>
                </a:tc>
                <a:tc>
                  <a:txBody>
                    <a:bodyPr/>
                    <a:lstStyle/>
                    <a:p>
                      <a:pPr algn="just">
                        <a:lnSpc>
                          <a:spcPct val="107000"/>
                        </a:lnSpc>
                        <a:spcAft>
                          <a:spcPts val="0"/>
                        </a:spcAft>
                      </a:pPr>
                      <a:r>
                        <a:rPr lang="es-CO" sz="1500" kern="1200" dirty="0" smtClean="0">
                          <a:solidFill>
                            <a:schemeClr val="tx1"/>
                          </a:solidFill>
                          <a:effectLst/>
                          <a:latin typeface="+mn-lt"/>
                          <a:ea typeface="+mn-ea"/>
                          <a:cs typeface="+mn-cs"/>
                        </a:rPr>
                        <a:t>Implementar las acciones definidas dentro de la estrategia de internacionalización de la investigación promovida por la asociación Columbus. Implementar la Cátedra UNESCO en Biotecnología y ODS con el propósito de fortalecer los lazos de cooperación con el CIRAD y otros liados de América Latina y el Caribe. Implementar la Cátedra UNESCO en Biotecnología y ODS con el propósito de fortalecer los lazos de cooperación con el CIRAD y otros liados de América Latina y el Caribe.</a:t>
                      </a:r>
                      <a:endParaRPr lang="es-CO" sz="1500" kern="1200" dirty="0">
                        <a:solidFill>
                          <a:schemeClr val="tx1"/>
                        </a:solidFill>
                        <a:effectLst/>
                        <a:latin typeface="+mn-lt"/>
                        <a:ea typeface="+mn-ea"/>
                        <a:cs typeface="+mn-cs"/>
                      </a:endParaRPr>
                    </a:p>
                  </a:txBody>
                  <a:tcPr marL="32592" marR="32592" marT="0" marB="0" anchor="ctr">
                    <a:solidFill>
                      <a:srgbClr val="D5EDFF"/>
                    </a:solidFill>
                  </a:tcPr>
                </a:tc>
                <a:extLst>
                  <a:ext uri="{0D108BD9-81ED-4DB2-BD59-A6C34878D82A}">
                    <a16:rowId xmlns:a16="http://schemas.microsoft.com/office/drawing/2014/main" val="2252443017"/>
                  </a:ext>
                </a:extLst>
              </a:tr>
              <a:tr h="0">
                <a:tc>
                  <a:txBody>
                    <a:bodyPr/>
                    <a:lstStyle/>
                    <a:p>
                      <a:pPr marL="0" algn="ctr" defTabSz="914400" rtl="0" eaLnBrk="1" latinLnBrk="0" hangingPunct="1">
                        <a:lnSpc>
                          <a:spcPct val="107000"/>
                        </a:lnSpc>
                        <a:spcAft>
                          <a:spcPts val="0"/>
                        </a:spcAft>
                      </a:pPr>
                      <a:r>
                        <a:rPr lang="es-CO" sz="1800" b="1" kern="1200" dirty="0" smtClean="0">
                          <a:solidFill>
                            <a:schemeClr val="tx1"/>
                          </a:solidFill>
                          <a:effectLst/>
                          <a:latin typeface="+mn-lt"/>
                          <a:ea typeface="+mn-ea"/>
                          <a:cs typeface="+mn-cs"/>
                        </a:rPr>
                        <a:t>Visibilidad internacional de las capacidades en I+D+i</a:t>
                      </a:r>
                      <a:endParaRPr lang="es-CO" sz="1800" b="1" kern="1200" dirty="0">
                        <a:solidFill>
                          <a:schemeClr val="tx1"/>
                        </a:solidFill>
                        <a:effectLst/>
                        <a:latin typeface="+mn-lt"/>
                        <a:ea typeface="+mn-ea"/>
                        <a:cs typeface="+mn-cs"/>
                      </a:endParaRPr>
                    </a:p>
                  </a:txBody>
                  <a:tcPr marL="32592" marR="32592" marT="0" marB="0" anchor="ctr">
                    <a:solidFill>
                      <a:srgbClr val="79C6FF"/>
                    </a:solidFill>
                  </a:tcPr>
                </a:tc>
                <a:tc>
                  <a:txBody>
                    <a:bodyPr/>
                    <a:lstStyle/>
                    <a:p>
                      <a:pPr algn="just">
                        <a:lnSpc>
                          <a:spcPct val="107000"/>
                        </a:lnSpc>
                        <a:spcAft>
                          <a:spcPts val="0"/>
                        </a:spcAft>
                      </a:pPr>
                      <a:r>
                        <a:rPr lang="es-CO" sz="1500" kern="1200" dirty="0" smtClean="0">
                          <a:solidFill>
                            <a:schemeClr val="tx1"/>
                          </a:solidFill>
                          <a:effectLst/>
                          <a:latin typeface="+mn-lt"/>
                          <a:ea typeface="+mn-ea"/>
                          <a:cs typeface="+mn-cs"/>
                        </a:rPr>
                        <a:t>Promover la visibilidad internacional de las capacidades en I+D+i de la universidad a través de la participación en convocatorias y/o eventos internacionales. 	Generar material de divulgación que contribuya a la visibilidad internacional de las capacidades en I+D+i de la universidad (sitio web, tips, videos, portafolios, etc.). Generar material de divulgación que contribuya a la visibilidad internacional de las capacidades en I+D+i de la universidad (sitio web, tips, videos, portafolios, etc.). Socialización y gestión de convocatorias externas focalizadas con grupos de investigación específicos	Socialización y gestión de convocatorias externas focalizadas con grupos de investigación específicos.	</a:t>
                      </a:r>
                      <a:endParaRPr lang="es-CO" sz="1500" kern="1200" dirty="0">
                        <a:solidFill>
                          <a:schemeClr val="tx1"/>
                        </a:solidFill>
                        <a:effectLst/>
                        <a:latin typeface="+mn-lt"/>
                        <a:ea typeface="+mn-ea"/>
                        <a:cs typeface="+mn-cs"/>
                      </a:endParaRPr>
                    </a:p>
                  </a:txBody>
                  <a:tcPr marL="32592" marR="32592" marT="0" marB="0" anchor="ctr">
                    <a:solidFill>
                      <a:srgbClr val="D5EDFF"/>
                    </a:solidFill>
                  </a:tcPr>
                </a:tc>
                <a:extLst>
                  <a:ext uri="{0D108BD9-81ED-4DB2-BD59-A6C34878D82A}">
                    <a16:rowId xmlns:a16="http://schemas.microsoft.com/office/drawing/2014/main" val="2913670935"/>
                  </a:ext>
                </a:extLst>
              </a:tr>
            </a:tbl>
          </a:graphicData>
        </a:graphic>
      </p:graphicFrame>
      <p:sp>
        <p:nvSpPr>
          <p:cNvPr id="9" name="Rectángulo 8"/>
          <p:cNvSpPr/>
          <p:nvPr/>
        </p:nvSpPr>
        <p:spPr>
          <a:xfrm rot="16200000">
            <a:off x="6750278" y="2849672"/>
            <a:ext cx="4428565" cy="215444"/>
          </a:xfrm>
          <a:prstGeom prst="rect">
            <a:avLst/>
          </a:prstGeom>
        </p:spPr>
        <p:txBody>
          <a:bodyPr wrap="square">
            <a:spAutoFit/>
          </a:bodyPr>
          <a:lstStyle/>
          <a:p>
            <a:pPr algn="just"/>
            <a:r>
              <a:rPr lang="es-CO" sz="800" dirty="0" smtClean="0">
                <a:solidFill>
                  <a:schemeClr val="bg1">
                    <a:lumMod val="50000"/>
                  </a:schemeClr>
                </a:solidFill>
                <a:latin typeface="Arial Rounded MT Bold" panose="020F0704030504030204" pitchFamily="34" charset="0"/>
              </a:rPr>
              <a:t>13. </a:t>
            </a:r>
            <a:r>
              <a:rPr lang="es-CO" sz="800" dirty="0">
                <a:solidFill>
                  <a:schemeClr val="bg1">
                    <a:lumMod val="50000"/>
                  </a:schemeClr>
                </a:solidFill>
                <a:latin typeface="Arial Rounded MT Bold" panose="020F0704030504030204" pitchFamily="34" charset="0"/>
              </a:rPr>
              <a:t>Internacionalización de la Investigación, Innovación y Extensión</a:t>
            </a:r>
          </a:p>
        </p:txBody>
      </p:sp>
    </p:spTree>
    <p:extLst>
      <p:ext uri="{BB962C8B-B14F-4D97-AF65-F5344CB8AC3E}">
        <p14:creationId xmlns:p14="http://schemas.microsoft.com/office/powerpoint/2010/main" val="209986812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4163</TotalTime>
  <Words>1686</Words>
  <Application>Microsoft Office PowerPoint</Application>
  <PresentationFormat>Presentación en pantalla (4:3)</PresentationFormat>
  <Paragraphs>93</Paragraphs>
  <Slides>8</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8</vt:i4>
      </vt:variant>
    </vt:vector>
  </HeadingPairs>
  <TitlesOfParts>
    <vt:vector size="17" baseType="lpstr">
      <vt:lpstr>Arial</vt:lpstr>
      <vt:lpstr>Arial Narrow</vt:lpstr>
      <vt:lpstr>Arial Rounded MT Bold</vt:lpstr>
      <vt:lpstr>Calibri</vt:lpstr>
      <vt:lpstr>Calibri Light</vt:lpstr>
      <vt:lpstr>Khmer UI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591</cp:revision>
  <cp:lastPrinted>2017-05-16T14:27:28Z</cp:lastPrinted>
  <dcterms:created xsi:type="dcterms:W3CDTF">2017-03-06T22:18:18Z</dcterms:created>
  <dcterms:modified xsi:type="dcterms:W3CDTF">2025-03-27T19:21:10Z</dcterms:modified>
</cp:coreProperties>
</file>