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64" r:id="rId2"/>
    <p:sldId id="265" r:id="rId3"/>
    <p:sldId id="266" r:id="rId4"/>
    <p:sldId id="272" r:id="rId5"/>
    <p:sldId id="267" r:id="rId6"/>
    <p:sldId id="268" r:id="rId7"/>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A8"/>
    <a:srgbClr val="D5EDFF"/>
    <a:srgbClr val="79C6FF"/>
    <a:srgbClr val="0070C0"/>
    <a:srgbClr val="57D3FF"/>
    <a:srgbClr val="0A99A3"/>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405" autoAdjust="0"/>
  </p:normalViewPr>
  <p:slideViewPr>
    <p:cSldViewPr snapToGrid="0">
      <p:cViewPr varScale="1">
        <p:scale>
          <a:sx n="107" d="100"/>
          <a:sy n="107" d="100"/>
        </p:scale>
        <p:origin x="163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0070C0"/>
        </a:solidFill>
        <a:ln>
          <a:solidFill>
            <a:schemeClr val="accent5">
              <a:lumMod val="50000"/>
            </a:schemeClr>
          </a:solidFill>
        </a:ln>
      </dgm:spPr>
      <dgm:t>
        <a:bodyPr/>
        <a:lstStyle/>
        <a:p>
          <a:pPr algn="l"/>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0070C0"/>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Unidades organizacionales: </a:t>
          </a:r>
          <a:r>
            <a:rPr lang="es-CO" sz="1200" dirty="0" smtClean="0"/>
            <a:t>Facultades, Grupos de Investigación, Docentes, administrativos </a:t>
          </a:r>
          <a:endParaRPr lang="es-CO" sz="1200" b="0" dirty="0">
            <a:solidFill>
              <a:schemeClr val="tx2">
                <a:lumMod val="50000"/>
              </a:schemeClr>
            </a:solidFill>
            <a:latin typeface="+mn-lt"/>
            <a:cs typeface="Khmer UI" panose="020B0502040204020203" pitchFamily="34" charset="0"/>
          </a:endParaRPr>
        </a:p>
      </dgm:t>
    </dgm:pt>
    <dgm:pt modelId="{7B38EB80-BE65-41F5-9BB7-929EF5D4D956}" type="parTrans" cxnId="{B837D475-4455-4857-ADA7-D1C66C72C69C}">
      <dgm:prSet/>
      <dgm:spPr>
        <a:ln>
          <a:solidFill>
            <a:srgbClr val="0070C0"/>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0070C0"/>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Beneficiarios: </a:t>
          </a:r>
          <a:r>
            <a:rPr lang="es-CO" sz="1200" dirty="0" smtClean="0"/>
            <a:t>Comunidad en general, empresas y entidades gubernamentales como beneficiarios de la extensión desarrollada por docentes, administrativos y estudiantes de la Universidad Tecnológica de Pereira.</a:t>
          </a:r>
          <a:endParaRPr lang="es-CO" sz="1400" b="0" dirty="0">
            <a:latin typeface="+mn-lt"/>
          </a:endParaRPr>
        </a:p>
      </dgm:t>
    </dgm:pt>
    <dgm:pt modelId="{8741F14A-8A3A-4CE9-A4EC-A5E8CABEE01E}" type="parTrans" cxnId="{1BDA1869-1F10-4F09-9B7C-E4440C8A610B}">
      <dgm:prSet/>
      <dgm:spPr>
        <a:ln>
          <a:solidFill>
            <a:srgbClr val="0070C0"/>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0070C0"/>
          </a:solidFill>
        </a:ln>
      </dgm:spPr>
      <dgm:t>
        <a:bodyPr/>
        <a:lstStyle/>
        <a:p>
          <a:pPr algn="just"/>
          <a:r>
            <a:rPr lang="es-CO" sz="1200" b="1" dirty="0" smtClean="0">
              <a:solidFill>
                <a:schemeClr val="tx2">
                  <a:lumMod val="50000"/>
                </a:schemeClr>
              </a:solidFill>
              <a:latin typeface="+mn-lt"/>
              <a:cs typeface="Khmer UI" panose="020B0502040204020203" pitchFamily="34" charset="0"/>
            </a:rPr>
            <a:t>Entidades externas a la UTP: </a:t>
          </a:r>
          <a:r>
            <a:rPr lang="es-CO" sz="1200" b="0" dirty="0" smtClean="0">
              <a:solidFill>
                <a:schemeClr val="tx2">
                  <a:lumMod val="50000"/>
                </a:schemeClr>
              </a:solidFill>
              <a:latin typeface="+mn-lt"/>
              <a:cs typeface="Khmer UI" panose="020B0502040204020203" pitchFamily="34" charset="0"/>
            </a:rPr>
            <a:t>Empresas, Instituciones Gubernamentales, organizaciones sociales, Comunidad en General.</a:t>
          </a:r>
          <a:endParaRPr lang="es-ES" sz="1200" b="0" dirty="0">
            <a:solidFill>
              <a:schemeClr val="tx2">
                <a:lumMod val="50000"/>
              </a:schemeClr>
            </a:solidFill>
            <a:latin typeface="+mn-lt"/>
            <a:cs typeface="Khmer UI" panose="020B0502040204020203" pitchFamily="34" charset="0"/>
          </a:endParaRPr>
        </a:p>
      </dgm:t>
    </dgm:pt>
    <dgm:pt modelId="{32CA2B84-E3B2-40CF-8DC7-4B5119850B6B}" type="parTrans" cxnId="{CF4167F8-C89B-4EB1-8990-42F3FF232973}">
      <dgm:prSet/>
      <dgm:spPr>
        <a:ln>
          <a:solidFill>
            <a:srgbClr val="0070C0"/>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16734" custScaleY="95049">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17679" custScaleY="103373">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18986" custScaleY="141955">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1694" y="43243"/>
          <a:ext cx="2451220" cy="707288"/>
        </a:xfrm>
        <a:prstGeom prst="roundRect">
          <a:avLst>
            <a:gd name="adj" fmla="val 10000"/>
          </a:avLst>
        </a:prstGeom>
        <a:solidFill>
          <a:srgbClr val="0070C0"/>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22410" y="63959"/>
        <a:ext cx="2409788" cy="665856"/>
      </dsp:txXfrm>
    </dsp:sp>
    <dsp:sp modelId="{107B593D-2B7E-47A1-B237-2D44EE17772E}">
      <dsp:nvSpPr>
        <dsp:cNvPr id="0" name=""/>
        <dsp:cNvSpPr/>
      </dsp:nvSpPr>
      <dsp:spPr>
        <a:xfrm>
          <a:off x="246816" y="750531"/>
          <a:ext cx="245122" cy="569271"/>
        </a:xfrm>
        <a:custGeom>
          <a:avLst/>
          <a:gdLst/>
          <a:ahLst/>
          <a:cxnLst/>
          <a:rect l="0" t="0" r="0" b="0"/>
          <a:pathLst>
            <a:path>
              <a:moveTo>
                <a:pt x="0" y="0"/>
              </a:moveTo>
              <a:lnTo>
                <a:pt x="0" y="569271"/>
              </a:lnTo>
              <a:lnTo>
                <a:pt x="245122" y="569271"/>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491938" y="983667"/>
          <a:ext cx="3584355" cy="672270"/>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 </a:t>
          </a:r>
          <a:r>
            <a:rPr lang="es-CO" sz="1200" kern="1200" dirty="0" smtClean="0"/>
            <a:t>Facultades, Grupos de Investigación, Docentes, administrativos </a:t>
          </a:r>
          <a:endParaRPr lang="es-CO" sz="1200" b="0" kern="1200" dirty="0">
            <a:solidFill>
              <a:schemeClr val="tx2">
                <a:lumMod val="50000"/>
              </a:schemeClr>
            </a:solidFill>
            <a:latin typeface="+mn-lt"/>
            <a:cs typeface="Khmer UI" panose="020B0502040204020203" pitchFamily="34" charset="0"/>
          </a:endParaRPr>
        </a:p>
      </dsp:txBody>
      <dsp:txXfrm>
        <a:off x="511628" y="1003357"/>
        <a:ext cx="3544975" cy="632890"/>
      </dsp:txXfrm>
    </dsp:sp>
    <dsp:sp modelId="{94DEC999-591D-4E68-9D00-6890F125307D}">
      <dsp:nvSpPr>
        <dsp:cNvPr id="0" name=""/>
        <dsp:cNvSpPr/>
      </dsp:nvSpPr>
      <dsp:spPr>
        <a:xfrm>
          <a:off x="246816" y="750531"/>
          <a:ext cx="245122" cy="1447801"/>
        </a:xfrm>
        <a:custGeom>
          <a:avLst/>
          <a:gdLst/>
          <a:ahLst/>
          <a:cxnLst/>
          <a:rect l="0" t="0" r="0" b="0"/>
          <a:pathLst>
            <a:path>
              <a:moveTo>
                <a:pt x="0" y="0"/>
              </a:moveTo>
              <a:lnTo>
                <a:pt x="0" y="1447801"/>
              </a:lnTo>
              <a:lnTo>
                <a:pt x="245122" y="1447801"/>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491938" y="1832760"/>
          <a:ext cx="3595049" cy="731145"/>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CO" sz="1200" b="0" kern="1200" dirty="0" smtClean="0">
              <a:solidFill>
                <a:schemeClr val="tx2">
                  <a:lumMod val="50000"/>
                </a:schemeClr>
              </a:solidFill>
              <a:latin typeface="+mn-lt"/>
              <a:cs typeface="Khmer UI" panose="020B0502040204020203" pitchFamily="34" charset="0"/>
            </a:rPr>
            <a:t>Empresas, Instituciones Gubernamentales, organizaciones sociales, Comunidad en General.</a:t>
          </a:r>
          <a:endParaRPr lang="es-ES" sz="1200" b="0" kern="1200" dirty="0">
            <a:solidFill>
              <a:schemeClr val="tx2">
                <a:lumMod val="50000"/>
              </a:schemeClr>
            </a:solidFill>
            <a:latin typeface="+mn-lt"/>
            <a:cs typeface="Khmer UI" panose="020B0502040204020203" pitchFamily="34" charset="0"/>
          </a:endParaRPr>
        </a:p>
      </dsp:txBody>
      <dsp:txXfrm>
        <a:off x="513353" y="1854175"/>
        <a:ext cx="3552219" cy="688315"/>
      </dsp:txXfrm>
    </dsp:sp>
    <dsp:sp modelId="{983EE482-34B4-4DDE-A5BB-56DAF2F5E8D4}">
      <dsp:nvSpPr>
        <dsp:cNvPr id="0" name=""/>
        <dsp:cNvSpPr/>
      </dsp:nvSpPr>
      <dsp:spPr>
        <a:xfrm>
          <a:off x="246816" y="750531"/>
          <a:ext cx="245122" cy="2492211"/>
        </a:xfrm>
        <a:custGeom>
          <a:avLst/>
          <a:gdLst/>
          <a:ahLst/>
          <a:cxnLst/>
          <a:rect l="0" t="0" r="0" b="0"/>
          <a:pathLst>
            <a:path>
              <a:moveTo>
                <a:pt x="0" y="0"/>
              </a:moveTo>
              <a:lnTo>
                <a:pt x="0" y="2492211"/>
              </a:lnTo>
              <a:lnTo>
                <a:pt x="245122" y="2492211"/>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491938" y="2740727"/>
          <a:ext cx="3609840" cy="1004031"/>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Beneficiarios: </a:t>
          </a:r>
          <a:r>
            <a:rPr lang="es-CO" sz="1200" kern="1200" dirty="0" smtClean="0"/>
            <a:t>Comunidad en general, empresas y entidades gubernamentales como beneficiarios de la extensión desarrollada por docentes, administrativos y estudiantes de la Universidad Tecnológica de Pereira.</a:t>
          </a:r>
          <a:endParaRPr lang="es-CO" sz="1400" b="0" kern="1200" dirty="0">
            <a:latin typeface="+mn-lt"/>
          </a:endParaRPr>
        </a:p>
      </dsp:txBody>
      <dsp:txXfrm>
        <a:off x="521345" y="2770134"/>
        <a:ext cx="3551026" cy="94521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28/03/2025</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990" y="5740347"/>
            <a:ext cx="980143" cy="952554"/>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28/03/2025</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6453" y="182228"/>
            <a:ext cx="2143235" cy="2082907"/>
          </a:xfrm>
          <a:prstGeom prst="rect">
            <a:avLst/>
          </a:prstGeom>
        </p:spPr>
      </p:pic>
      <p:pic>
        <p:nvPicPr>
          <p:cNvPr id="4" name="Imagen 3"/>
          <p:cNvPicPr>
            <a:picLocks noChangeAspect="1"/>
          </p:cNvPicPr>
          <p:nvPr/>
        </p:nvPicPr>
        <p:blipFill>
          <a:blip r:embed="rId3"/>
          <a:stretch>
            <a:fillRect/>
          </a:stretch>
        </p:blipFill>
        <p:spPr>
          <a:xfrm>
            <a:off x="794778" y="1047470"/>
            <a:ext cx="3409670" cy="570006"/>
          </a:xfrm>
          <a:prstGeom prst="rect">
            <a:avLst/>
          </a:prstGeom>
        </p:spPr>
      </p:pic>
      <p:grpSp>
        <p:nvGrpSpPr>
          <p:cNvPr id="5" name="Group 106"/>
          <p:cNvGrpSpPr/>
          <p:nvPr/>
        </p:nvGrpSpPr>
        <p:grpSpPr>
          <a:xfrm>
            <a:off x="394449" y="3464380"/>
            <a:ext cx="3772600" cy="1851691"/>
            <a:chOff x="3812494" y="1454131"/>
            <a:chExt cx="7680924" cy="1122088"/>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7" name="TextBox 12"/>
            <p:cNvSpPr txBox="1"/>
            <p:nvPr/>
          </p:nvSpPr>
          <p:spPr>
            <a:xfrm>
              <a:off x="5486398" y="1667820"/>
              <a:ext cx="6007020" cy="746026"/>
            </a:xfrm>
            <a:prstGeom prst="rect">
              <a:avLst/>
            </a:prstGeom>
            <a:noFill/>
          </p:spPr>
          <p:txBody>
            <a:bodyPr wrap="square" rtlCol="0" anchor="ctr">
              <a:spAutoFit/>
            </a:bodyPr>
            <a:lstStyle/>
            <a:p>
              <a:r>
                <a:rPr lang="es-CO" b="1" dirty="0"/>
                <a:t>Proyecto</a:t>
              </a:r>
            </a:p>
            <a:p>
              <a:r>
                <a:rPr lang="es-CO" sz="1400" dirty="0"/>
                <a:t>Promoción, comercialización y transferencia de capacidades institucionales </a:t>
              </a:r>
              <a:r>
                <a:rPr lang="es-CO" sz="1400" dirty="0" smtClean="0"/>
                <a:t>a </a:t>
              </a:r>
              <a:r>
                <a:rPr lang="es-CO" sz="1400" dirty="0"/>
                <a:t>través de la prestación de </a:t>
              </a:r>
              <a:r>
                <a:rPr lang="es-CO" sz="1400" dirty="0" smtClean="0"/>
                <a:t>servicios </a:t>
              </a:r>
              <a:r>
                <a:rPr lang="es-CO" sz="1400" dirty="0"/>
                <a:t>de </a:t>
              </a:r>
              <a:r>
                <a:rPr lang="es-CO" sz="1400" dirty="0" smtClean="0"/>
                <a:t>extensión</a:t>
              </a:r>
              <a:endParaRPr lang="es-CO" sz="1400" dirty="0"/>
            </a:p>
          </p:txBody>
        </p:sp>
        <p:sp>
          <p:nvSpPr>
            <p:cNvPr id="8" name="Oval 102"/>
            <p:cNvSpPr>
              <a:spLocks noChangeAspect="1"/>
            </p:cNvSpPr>
            <p:nvPr/>
          </p:nvSpPr>
          <p:spPr>
            <a:xfrm>
              <a:off x="3812494" y="1454131"/>
              <a:ext cx="1726102" cy="1122088"/>
            </a:xfrm>
            <a:prstGeom prst="ellipse">
              <a:avLst/>
            </a:prstGeom>
            <a:solidFill>
              <a:srgbClr val="0060A8"/>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15</a:t>
              </a:r>
              <a:endParaRPr lang="en-US" sz="2800" kern="0" dirty="0">
                <a:solidFill>
                  <a:schemeClr val="bg1"/>
                </a:solidFill>
                <a:latin typeface="Arial" pitchFamily="34" charset="0"/>
                <a:cs typeface="Arial" pitchFamily="34" charset="0"/>
              </a:endParaRPr>
            </a:p>
          </p:txBody>
        </p:sp>
      </p:grpSp>
      <p:pic>
        <p:nvPicPr>
          <p:cNvPr id="11" name="Imagen 10"/>
          <p:cNvPicPr/>
          <p:nvPr/>
        </p:nvPicPr>
        <p:blipFill>
          <a:blip r:embed="rId4"/>
          <a:stretch>
            <a:fillRect/>
          </a:stretch>
        </p:blipFill>
        <p:spPr>
          <a:xfrm>
            <a:off x="5095595" y="3738282"/>
            <a:ext cx="3806358" cy="2671483"/>
          </a:xfrm>
          <a:prstGeom prst="rect">
            <a:avLst/>
          </a:prstGeom>
          <a:ln>
            <a:noFill/>
          </a:ln>
          <a:effectLst>
            <a:outerShdw blurRad="190500" algn="tl" rotWithShape="0">
              <a:srgbClr val="000000">
                <a:alpha val="70000"/>
              </a:srgbClr>
            </a:outerShdw>
          </a:effectLst>
        </p:spPr>
      </p:pic>
      <p:pic>
        <p:nvPicPr>
          <p:cNvPr id="10" name="Imagen 9"/>
          <p:cNvPicPr>
            <a:picLocks noChangeAspect="1"/>
          </p:cNvPicPr>
          <p:nvPr/>
        </p:nvPicPr>
        <p:blipFill>
          <a:blip r:embed="rId5"/>
          <a:stretch>
            <a:fillRect/>
          </a:stretch>
        </p:blipFill>
        <p:spPr>
          <a:xfrm>
            <a:off x="714796" y="1866887"/>
            <a:ext cx="3452253" cy="1473952"/>
          </a:xfrm>
          <a:prstGeom prst="rect">
            <a:avLst/>
          </a:prstGeom>
        </p:spPr>
      </p:pic>
      <p:sp>
        <p:nvSpPr>
          <p:cNvPr id="12" name="Rectángulo 11">
            <a:extLst>
              <a:ext uri="{FF2B5EF4-FFF2-40B4-BE49-F238E27FC236}">
                <a16:creationId xmlns:a16="http://schemas.microsoft.com/office/drawing/2014/main" id="{CFE0E246-5F80-4A2F-ACCE-0CB977473BE4}"/>
              </a:ext>
            </a:extLst>
          </p:cNvPr>
          <p:cNvSpPr/>
          <p:nvPr/>
        </p:nvSpPr>
        <p:spPr>
          <a:xfrm>
            <a:off x="304802" y="5371712"/>
            <a:ext cx="3278944" cy="1312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s-CO" sz="1000" u="sng"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Nota:</a:t>
            </a:r>
            <a:r>
              <a:rPr lang="es-CO" sz="1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a:t>
            </a:r>
            <a:r>
              <a:rPr lang="es-CO" sz="1000" dirty="0" smtClean="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El </a:t>
            </a:r>
            <a:r>
              <a:rPr lang="es-CO" sz="1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portafolio de proyectos se construye de acuerdo con el horizonte de tiempo del período Rectoral (2020 -2023), por lo tanto, se proyectaron las metas de los proyectos al año 2025 mientras se surtía el proceso de elección de Rector.  </a:t>
            </a:r>
            <a:r>
              <a:rPr lang="es-CO" sz="1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Una vez elegido, se realizará el proceso de fortalecimiento del PDI y actualización/formulación de proyectos articulados al nuevo periodo Rectoral para el período 2025 - 2028 (fecha límite: 25 de junio de 2025) </a:t>
            </a:r>
          </a:p>
        </p:txBody>
      </p:sp>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0060A8"/>
                  </a:solidFill>
                </a:rPr>
                <a:t>Información general del proyecto</a:t>
              </a:r>
            </a:p>
          </p:txBody>
        </p:sp>
      </p:grpSp>
      <p:graphicFrame>
        <p:nvGraphicFramePr>
          <p:cNvPr id="7" name="Tabla 6"/>
          <p:cNvGraphicFramePr>
            <a:graphicFrameLocks noGrp="1"/>
          </p:cNvGraphicFramePr>
          <p:nvPr>
            <p:extLst>
              <p:ext uri="{D42A27DB-BD31-4B8C-83A1-F6EECF244321}">
                <p14:modId xmlns:p14="http://schemas.microsoft.com/office/powerpoint/2010/main" val="2975913427"/>
              </p:ext>
            </p:extLst>
          </p:nvPr>
        </p:nvGraphicFramePr>
        <p:xfrm>
          <a:off x="151682" y="1341331"/>
          <a:ext cx="7468319" cy="5296318"/>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208266">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PDI2028 – CGT - 15</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686363448"/>
                  </a:ext>
                </a:extLst>
              </a:tr>
              <a:tr h="378191">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Vicerrectoría de Investigaciones, Innovación y Extensión</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877856177"/>
                  </a:ext>
                </a:extLst>
              </a:tr>
              <a:tr h="198084">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Creación, Gestión y Transferencia del conocimiento</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739004125"/>
                  </a:ext>
                </a:extLst>
              </a:tr>
              <a:tr h="264155">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Consolidación de la Extensión institucional con impacto en la sociedad y reconocimiento nacional e internacional</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434544576"/>
                  </a:ext>
                </a:extLst>
              </a:tr>
              <a:tr h="378191">
                <a:tc>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Misionales - Extensión y proyección social</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617654418"/>
                  </a:ext>
                </a:extLst>
              </a:tr>
              <a:tr h="129079">
                <a:tc rowSpan="7">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1. Misión y proyecto institucional</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495133300"/>
                  </a:ext>
                </a:extLst>
              </a:tr>
              <a:tr h="129079">
                <a:tc vMerge="1">
                  <a:txBody>
                    <a:bodyPr/>
                    <a:lstStyle/>
                    <a:p>
                      <a:endParaRPr lang="es-CO"/>
                    </a:p>
                  </a:txBody>
                  <a:tcPr/>
                </a:tc>
                <a:tc>
                  <a:txBody>
                    <a:bodyPr/>
                    <a:lstStyle/>
                    <a:p>
                      <a:pPr>
                        <a:lnSpc>
                          <a:spcPct val="107000"/>
                        </a:lnSpc>
                        <a:spcAft>
                          <a:spcPts val="800"/>
                        </a:spcAft>
                      </a:pPr>
                      <a:r>
                        <a:rPr lang="es-CO" sz="1050">
                          <a:solidFill>
                            <a:srgbClr val="000000"/>
                          </a:solidFill>
                          <a:effectLst/>
                          <a:latin typeface="+mn-lt"/>
                          <a:ea typeface="Times New Roman" panose="02020603050405020304" pitchFamily="18" charset="0"/>
                          <a:cs typeface="Times New Roman" panose="02020603050405020304" pitchFamily="18" charset="0"/>
                        </a:rPr>
                        <a:t>2. Estudiantes</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727581916"/>
                  </a:ext>
                </a:extLst>
              </a:tr>
              <a:tr h="129079">
                <a:tc vMerge="1">
                  <a:txBody>
                    <a:bodyPr/>
                    <a:lstStyle/>
                    <a:p>
                      <a:endParaRPr lang="es-CO"/>
                    </a:p>
                  </a:txBody>
                  <a:tcPr/>
                </a:tc>
                <a:tc>
                  <a:txBody>
                    <a:bodyPr/>
                    <a:lstStyle/>
                    <a:p>
                      <a:pPr>
                        <a:lnSpc>
                          <a:spcPct val="107000"/>
                        </a:lnSpc>
                        <a:spcAft>
                          <a:spcPts val="800"/>
                        </a:spcAft>
                      </a:pPr>
                      <a:r>
                        <a:rPr lang="es-CO" sz="1050">
                          <a:solidFill>
                            <a:srgbClr val="000000"/>
                          </a:solidFill>
                          <a:effectLst/>
                          <a:latin typeface="+mn-lt"/>
                          <a:ea typeface="Times New Roman" panose="02020603050405020304" pitchFamily="18" charset="0"/>
                          <a:cs typeface="Times New Roman" panose="02020603050405020304" pitchFamily="18" charset="0"/>
                        </a:rPr>
                        <a:t>3. Profesores</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136062012"/>
                  </a:ext>
                </a:extLst>
              </a:tr>
              <a:tr h="129079">
                <a:tc vMerge="1">
                  <a:txBody>
                    <a:bodyPr/>
                    <a:lstStyle/>
                    <a:p>
                      <a:endParaRPr lang="es-CO"/>
                    </a:p>
                  </a:txBody>
                  <a:tcPr/>
                </a:tc>
                <a:tc>
                  <a:txBody>
                    <a:bodyPr/>
                    <a:lstStyle/>
                    <a:p>
                      <a:pPr>
                        <a:lnSpc>
                          <a:spcPct val="107000"/>
                        </a:lnSpc>
                        <a:spcAft>
                          <a:spcPts val="800"/>
                        </a:spcAft>
                      </a:pPr>
                      <a:r>
                        <a:rPr lang="es-CO" sz="1050">
                          <a:solidFill>
                            <a:srgbClr val="000000"/>
                          </a:solidFill>
                          <a:effectLst/>
                          <a:latin typeface="+mn-lt"/>
                          <a:ea typeface="Times New Roman" panose="02020603050405020304" pitchFamily="18" charset="0"/>
                          <a:cs typeface="Times New Roman" panose="02020603050405020304" pitchFamily="18" charset="0"/>
                        </a:rPr>
                        <a:t>4. Procesos académicos</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853792282"/>
                  </a:ext>
                </a:extLst>
              </a:tr>
              <a:tr h="129079">
                <a:tc vMerge="1">
                  <a:txBody>
                    <a:bodyPr/>
                    <a:lstStyle/>
                    <a:p>
                      <a:endParaRPr lang="es-CO"/>
                    </a:p>
                  </a:txBody>
                  <a:tcPr/>
                </a:tc>
                <a:tc>
                  <a:txBody>
                    <a:bodyPr/>
                    <a:lstStyle/>
                    <a:p>
                      <a:pPr>
                        <a:lnSpc>
                          <a:spcPct val="107000"/>
                        </a:lnSpc>
                        <a:spcAft>
                          <a:spcPts val="800"/>
                        </a:spcAft>
                      </a:pPr>
                      <a:r>
                        <a:rPr lang="es-CO" sz="1050">
                          <a:solidFill>
                            <a:srgbClr val="000000"/>
                          </a:solidFill>
                          <a:effectLst/>
                          <a:latin typeface="+mn-lt"/>
                          <a:ea typeface="Times New Roman" panose="02020603050405020304" pitchFamily="18" charset="0"/>
                          <a:cs typeface="Times New Roman" panose="02020603050405020304" pitchFamily="18" charset="0"/>
                        </a:rPr>
                        <a:t>5. Visibilidad  nacional e internacional</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820107395"/>
                  </a:ext>
                </a:extLst>
              </a:tr>
              <a:tr h="129079">
                <a:tc vMerge="1">
                  <a:txBody>
                    <a:bodyPr/>
                    <a:lstStyle/>
                    <a:p>
                      <a:endParaRPr lang="es-CO"/>
                    </a:p>
                  </a:txBody>
                  <a:tcPr/>
                </a:tc>
                <a:tc>
                  <a:txBody>
                    <a:bodyPr/>
                    <a:lstStyle/>
                    <a:p>
                      <a:pPr>
                        <a:lnSpc>
                          <a:spcPct val="107000"/>
                        </a:lnSpc>
                        <a:spcAft>
                          <a:spcPts val="800"/>
                        </a:spcAft>
                      </a:pPr>
                      <a:r>
                        <a:rPr lang="es-CO" sz="1050">
                          <a:solidFill>
                            <a:srgbClr val="000000"/>
                          </a:solidFill>
                          <a:effectLst/>
                          <a:latin typeface="+mn-lt"/>
                          <a:ea typeface="Times New Roman" panose="02020603050405020304" pitchFamily="18" charset="0"/>
                          <a:cs typeface="Times New Roman" panose="02020603050405020304" pitchFamily="18" charset="0"/>
                        </a:rPr>
                        <a:t>6. Investigación y creación artística</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89683123"/>
                  </a:ext>
                </a:extLst>
              </a:tr>
              <a:tr h="129079">
                <a:tc vMerge="1">
                  <a:txBody>
                    <a:bodyPr/>
                    <a:lstStyle/>
                    <a:p>
                      <a:endParaRPr lang="es-CO"/>
                    </a:p>
                  </a:txBody>
                  <a:tcPr/>
                </a:tc>
                <a:tc>
                  <a:txBody>
                    <a:bodyPr/>
                    <a:lstStyle/>
                    <a:p>
                      <a:pPr>
                        <a:lnSpc>
                          <a:spcPct val="107000"/>
                        </a:lnSpc>
                        <a:spcAft>
                          <a:spcPts val="800"/>
                        </a:spcAft>
                      </a:pPr>
                      <a:r>
                        <a:rPr lang="es-CO" sz="1050">
                          <a:solidFill>
                            <a:srgbClr val="000000"/>
                          </a:solidFill>
                          <a:effectLst/>
                          <a:latin typeface="+mn-lt"/>
                          <a:ea typeface="Times New Roman" panose="02020603050405020304" pitchFamily="18" charset="0"/>
                          <a:cs typeface="Times New Roman" panose="02020603050405020304" pitchFamily="18" charset="0"/>
                        </a:rPr>
                        <a:t>7. Pertinencia e impacto social</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244535338"/>
                  </a:ext>
                </a:extLst>
              </a:tr>
              <a:tr h="378191">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gn="just">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Facultades, Grupos de Investigación, Docentes, administrativos y estudiantes</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339687320"/>
                  </a:ext>
                </a:extLst>
              </a:tr>
              <a:tr h="129079">
                <a:tc rowSpan="5">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Internacionalización integral de la Universidad</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082502029"/>
                  </a:ext>
                </a:extLst>
              </a:tr>
              <a:tr h="264155">
                <a:tc vMerge="1">
                  <a:txBody>
                    <a:bodyPr/>
                    <a:lstStyle/>
                    <a:p>
                      <a:endParaRPr lang="es-CO"/>
                    </a:p>
                  </a:txBody>
                  <a:tcPr/>
                </a:tc>
                <a:tc>
                  <a:txBody>
                    <a:bodyPr/>
                    <a:lstStyle/>
                    <a:p>
                      <a:pPr>
                        <a:lnSpc>
                          <a:spcPct val="107000"/>
                        </a:lnSpc>
                        <a:spcAft>
                          <a:spcPts val="800"/>
                        </a:spcAft>
                      </a:pPr>
                      <a:r>
                        <a:rPr lang="es-CO" sz="1050">
                          <a:solidFill>
                            <a:srgbClr val="000000"/>
                          </a:solidFill>
                          <a:effectLst/>
                          <a:latin typeface="+mn-lt"/>
                          <a:ea typeface="Times New Roman" panose="02020603050405020304" pitchFamily="18" charset="0"/>
                          <a:cs typeface="Times New Roman" panose="02020603050405020304" pitchFamily="18" charset="0"/>
                        </a:rPr>
                        <a:t>Gestión del conocimiento, innovación y emprendimiento con impacto en la sociedad y reconocimiento nacional e internacional</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605922954"/>
                  </a:ext>
                </a:extLst>
              </a:tr>
              <a:tr h="264155">
                <a:tc vMerge="1">
                  <a:txBody>
                    <a:bodyPr/>
                    <a:lstStyle/>
                    <a:p>
                      <a:endParaRPr lang="es-CO"/>
                    </a:p>
                  </a:txBody>
                  <a:tcPr/>
                </a:tc>
                <a:tc>
                  <a:txBody>
                    <a:bodyPr/>
                    <a:lstStyle/>
                    <a:p>
                      <a:pPr>
                        <a:lnSpc>
                          <a:spcPct val="107000"/>
                        </a:lnSpc>
                        <a:spcAft>
                          <a:spcPts val="800"/>
                        </a:spcAft>
                      </a:pPr>
                      <a:r>
                        <a:rPr lang="es-CO" sz="1050">
                          <a:solidFill>
                            <a:srgbClr val="000000"/>
                          </a:solidFill>
                          <a:effectLst/>
                          <a:latin typeface="+mn-lt"/>
                          <a:ea typeface="Times New Roman" panose="02020603050405020304" pitchFamily="18" charset="0"/>
                          <a:cs typeface="Times New Roman" panose="02020603050405020304" pitchFamily="18" charset="0"/>
                        </a:rPr>
                        <a:t>Consolidación de la Extensión institucional con impacto en la sociedad y reconocimiento nacional e internacional</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142477040"/>
                  </a:ext>
                </a:extLst>
              </a:tr>
              <a:tr h="129079">
                <a:tc vMerge="1">
                  <a:txBody>
                    <a:bodyPr/>
                    <a:lstStyle/>
                    <a:p>
                      <a:endParaRPr lang="es-CO"/>
                    </a:p>
                  </a:txBody>
                  <a:tcPr/>
                </a:tc>
                <a:tc>
                  <a:txBody>
                    <a:bodyPr/>
                    <a:lstStyle/>
                    <a:p>
                      <a:pPr>
                        <a:lnSpc>
                          <a:spcPct val="107000"/>
                        </a:lnSpc>
                        <a:spcAft>
                          <a:spcPts val="800"/>
                        </a:spcAft>
                      </a:pPr>
                      <a:r>
                        <a:rPr lang="es-CO" sz="1050">
                          <a:solidFill>
                            <a:srgbClr val="000000"/>
                          </a:solidFill>
                          <a:effectLst/>
                          <a:latin typeface="+mn-lt"/>
                          <a:ea typeface="Times New Roman" panose="02020603050405020304" pitchFamily="18" charset="0"/>
                          <a:cs typeface="Times New Roman" panose="02020603050405020304" pitchFamily="18" charset="0"/>
                        </a:rPr>
                        <a:t>Articulación interna para la gestión del contexto</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243236857"/>
                  </a:ext>
                </a:extLst>
              </a:tr>
              <a:tr h="129079">
                <a:tc vMerge="1">
                  <a:txBody>
                    <a:bodyPr/>
                    <a:lstStyle/>
                    <a:p>
                      <a:endParaRPr lang="es-CO"/>
                    </a:p>
                  </a:txBody>
                  <a:tcPr/>
                </a:tc>
                <a:tc>
                  <a:txBody>
                    <a:bodyPr/>
                    <a:lstStyle/>
                    <a:p>
                      <a:pPr>
                        <a:lnSpc>
                          <a:spcPct val="107000"/>
                        </a:lnSpc>
                        <a:spcAft>
                          <a:spcPts val="800"/>
                        </a:spcAft>
                      </a:pPr>
                      <a:r>
                        <a:rPr lang="es-CO" sz="1050">
                          <a:solidFill>
                            <a:srgbClr val="000000"/>
                          </a:solidFill>
                          <a:effectLst/>
                          <a:latin typeface="+mn-lt"/>
                          <a:ea typeface="Times New Roman" panose="02020603050405020304" pitchFamily="18" charset="0"/>
                          <a:cs typeface="Times New Roman" panose="02020603050405020304" pitchFamily="18" charset="0"/>
                        </a:rPr>
                        <a:t>Procesos asociados al desarrollo sostenible, la competitividad y la movilización social</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640712813"/>
                  </a:ext>
                </a:extLst>
              </a:tr>
              <a:tr h="264155">
                <a:tc rowSpan="2">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50">
                          <a:solidFill>
                            <a:srgbClr val="000000"/>
                          </a:solidFill>
                          <a:effectLst/>
                          <a:latin typeface="+mn-lt"/>
                          <a:ea typeface="Times New Roman" panose="02020603050405020304" pitchFamily="18" charset="0"/>
                          <a:cs typeface="Times New Roman" panose="02020603050405020304" pitchFamily="18" charset="0"/>
                        </a:rPr>
                        <a:t>4. Garantizar una educación inclusiva, equitativa y de calidad y promover oportunidades de aprendizaje durante toda la vida para todos</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171362131"/>
                  </a:ext>
                </a:extLst>
              </a:tr>
              <a:tr h="495209">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50" dirty="0">
                          <a:solidFill>
                            <a:srgbClr val="000000"/>
                          </a:solidFill>
                          <a:effectLst/>
                          <a:latin typeface="+mn-lt"/>
                          <a:ea typeface="Times New Roman" panose="02020603050405020304" pitchFamily="18" charset="0"/>
                          <a:cs typeface="Times New Roman" panose="02020603050405020304" pitchFamily="18" charset="0"/>
                        </a:rPr>
                        <a:t>8. Promover el crecimiento económico sostenido, inclusivo y sostenible, el empleo pleno y productivo y el trabajo decente para todos</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968487477"/>
                  </a:ext>
                </a:extLst>
              </a:tr>
            </a:tbl>
          </a:graphicData>
        </a:graphic>
      </p:graphicFrame>
      <p:sp>
        <p:nvSpPr>
          <p:cNvPr id="8" name="Rectángulo 7"/>
          <p:cNvSpPr/>
          <p:nvPr/>
        </p:nvSpPr>
        <p:spPr>
          <a:xfrm rot="16200000">
            <a:off x="6733546" y="3118853"/>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15. </a:t>
            </a:r>
            <a:r>
              <a:rPr lang="es-CO" sz="800" dirty="0">
                <a:solidFill>
                  <a:schemeClr val="bg1">
                    <a:lumMod val="50000"/>
                  </a:schemeClr>
                </a:solidFill>
                <a:latin typeface="Arial Rounded MT Bold" panose="020F0704030504030204" pitchFamily="34" charset="0"/>
              </a:rPr>
              <a:t>Promoción, comercialización y transferencia de capacidades institucionales </a:t>
            </a:r>
          </a:p>
          <a:p>
            <a:pPr algn="ctr"/>
            <a:r>
              <a:rPr lang="es-CO" sz="800" dirty="0">
                <a:solidFill>
                  <a:schemeClr val="bg1">
                    <a:lumMod val="50000"/>
                  </a:schemeClr>
                </a:solidFill>
                <a:latin typeface="Arial Rounded MT Bold" panose="020F0704030504030204" pitchFamily="34" charset="0"/>
              </a:rPr>
              <a:t>a través de la prestación de servicios de extensión</a:t>
            </a:r>
          </a:p>
        </p:txBody>
      </p:sp>
    </p:spTree>
    <p:extLst>
      <p:ext uri="{BB962C8B-B14F-4D97-AF65-F5344CB8AC3E}">
        <p14:creationId xmlns:p14="http://schemas.microsoft.com/office/powerpoint/2010/main" val="726939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0060A8"/>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0060A8"/>
                  </a:solidFill>
                </a:rPr>
                <a:t>Identificación del problema, necesidad u oportunidad </a:t>
              </a:r>
              <a:endParaRPr lang="es-CO" sz="2500" b="1" dirty="0">
                <a:solidFill>
                  <a:srgbClr val="0060A8"/>
                </a:solidFill>
              </a:endParaRPr>
            </a:p>
          </p:txBody>
        </p:sp>
      </p:grpSp>
      <p:sp>
        <p:nvSpPr>
          <p:cNvPr id="8" name="Rectángulo 7"/>
          <p:cNvSpPr/>
          <p:nvPr/>
        </p:nvSpPr>
        <p:spPr>
          <a:xfrm>
            <a:off x="152401" y="1304929"/>
            <a:ext cx="8220633" cy="1492716"/>
          </a:xfrm>
          <a:prstGeom prst="rect">
            <a:avLst/>
          </a:prstGeom>
        </p:spPr>
        <p:txBody>
          <a:bodyPr wrap="square">
            <a:spAutoFit/>
          </a:bodyPr>
          <a:lstStyle/>
          <a:p>
            <a:pPr algn="just"/>
            <a:r>
              <a:rPr lang="es-CO" sz="1300" dirty="0"/>
              <a:t>La Universidad Tecnológica de Pereira por su experiencia y posicionamiento académico y de investigación a través de la oferta de pregrado, posgrado y la consolidación de sus grupos de investigación ha generado unas capacidades institucionales importantes que pueden aportar a la solución de problemas del sector externo a través de la Extensión universitaria. Esta última como función misional de la Universidad ha ido consolidándose en con el tiempo, muestra de ellos es la alta oferta de servicios de extensión y transferencia de conocimiento, sin embargo, actualmente se requiere fortalecer las capacidades institucionales en promoción, difusión y comercialización que garanticen una adecuada relación con el entorno y unas herramientas que faciliten la apropiación social del conocimiento con impacto.</a:t>
            </a:r>
          </a:p>
        </p:txBody>
      </p:sp>
      <p:sp>
        <p:nvSpPr>
          <p:cNvPr id="7" name="Rectángulo 6"/>
          <p:cNvSpPr/>
          <p:nvPr/>
        </p:nvSpPr>
        <p:spPr>
          <a:xfrm rot="16200000">
            <a:off x="6733546" y="3118853"/>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15. </a:t>
            </a:r>
            <a:r>
              <a:rPr lang="es-CO" sz="800" dirty="0">
                <a:solidFill>
                  <a:schemeClr val="bg1">
                    <a:lumMod val="50000"/>
                  </a:schemeClr>
                </a:solidFill>
                <a:latin typeface="Arial Rounded MT Bold" panose="020F0704030504030204" pitchFamily="34" charset="0"/>
              </a:rPr>
              <a:t>Promoción, comercialización y transferencia de capacidades institucionales </a:t>
            </a:r>
          </a:p>
          <a:p>
            <a:pPr algn="ctr"/>
            <a:r>
              <a:rPr lang="es-CO" sz="800" dirty="0">
                <a:solidFill>
                  <a:schemeClr val="bg1">
                    <a:lumMod val="50000"/>
                  </a:schemeClr>
                </a:solidFill>
                <a:latin typeface="Arial Rounded MT Bold" panose="020F0704030504030204" pitchFamily="34" charset="0"/>
              </a:rPr>
              <a:t>a través de la prestación de servicios de extensión</a:t>
            </a:r>
          </a:p>
        </p:txBody>
      </p:sp>
      <p:graphicFrame>
        <p:nvGraphicFramePr>
          <p:cNvPr id="10" name="Tabla 9"/>
          <p:cNvGraphicFramePr>
            <a:graphicFrameLocks noGrp="1"/>
          </p:cNvGraphicFramePr>
          <p:nvPr>
            <p:extLst>
              <p:ext uri="{D42A27DB-BD31-4B8C-83A1-F6EECF244321}">
                <p14:modId xmlns:p14="http://schemas.microsoft.com/office/powerpoint/2010/main" val="3142185918"/>
              </p:ext>
            </p:extLst>
          </p:nvPr>
        </p:nvGraphicFramePr>
        <p:xfrm>
          <a:off x="314819" y="3028726"/>
          <a:ext cx="7296217" cy="3473133"/>
        </p:xfrm>
        <a:graphic>
          <a:graphicData uri="http://schemas.openxmlformats.org/drawingml/2006/table">
            <a:tbl>
              <a:tblPr firstRow="1" firstCol="1" bandRow="1">
                <a:tableStyleId>{5940675A-B579-460E-94D1-54222C63F5DA}</a:tableStyleId>
              </a:tblPr>
              <a:tblGrid>
                <a:gridCol w="1234745">
                  <a:extLst>
                    <a:ext uri="{9D8B030D-6E8A-4147-A177-3AD203B41FA5}">
                      <a16:colId xmlns:a16="http://schemas.microsoft.com/office/drawing/2014/main" val="235893282"/>
                    </a:ext>
                  </a:extLst>
                </a:gridCol>
                <a:gridCol w="1818282">
                  <a:extLst>
                    <a:ext uri="{9D8B030D-6E8A-4147-A177-3AD203B41FA5}">
                      <a16:colId xmlns:a16="http://schemas.microsoft.com/office/drawing/2014/main" val="152103896"/>
                    </a:ext>
                  </a:extLst>
                </a:gridCol>
                <a:gridCol w="4243190">
                  <a:extLst>
                    <a:ext uri="{9D8B030D-6E8A-4147-A177-3AD203B41FA5}">
                      <a16:colId xmlns:a16="http://schemas.microsoft.com/office/drawing/2014/main" val="3555018107"/>
                    </a:ext>
                  </a:extLst>
                </a:gridCol>
              </a:tblGrid>
              <a:tr h="181133">
                <a:tc>
                  <a:txBody>
                    <a:bodyPr/>
                    <a:lstStyle/>
                    <a:p>
                      <a:pPr algn="ctr">
                        <a:lnSpc>
                          <a:spcPct val="107000"/>
                        </a:lnSpc>
                        <a:spcAft>
                          <a:spcPts val="0"/>
                        </a:spcAft>
                      </a:pPr>
                      <a:r>
                        <a:rPr lang="es-CO" sz="1200" b="1" dirty="0">
                          <a:effectLst/>
                        </a:rPr>
                        <a:t>Problema Central</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tc>
                  <a:txBody>
                    <a:bodyPr/>
                    <a:lstStyle/>
                    <a:p>
                      <a:pPr algn="ctr">
                        <a:lnSpc>
                          <a:spcPct val="107000"/>
                        </a:lnSpc>
                        <a:spcAft>
                          <a:spcPts val="0"/>
                        </a:spcAft>
                      </a:pPr>
                      <a:r>
                        <a:rPr lang="es-CO" sz="1200" b="1" dirty="0">
                          <a:effectLst/>
                        </a:rPr>
                        <a:t>Causas 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tc>
                  <a:txBody>
                    <a:bodyPr/>
                    <a:lstStyle/>
                    <a:p>
                      <a:pPr algn="ctr">
                        <a:lnSpc>
                          <a:spcPct val="107000"/>
                        </a:lnSpc>
                        <a:spcAft>
                          <a:spcPts val="0"/>
                        </a:spcAft>
                      </a:pPr>
                      <a:r>
                        <a:rPr lang="es-CO" sz="1200" b="1" dirty="0">
                          <a:effectLst/>
                        </a:rPr>
                        <a:t>Causas Indirectas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extLst>
                  <a:ext uri="{0D108BD9-81ED-4DB2-BD59-A6C34878D82A}">
                    <a16:rowId xmlns:a16="http://schemas.microsoft.com/office/drawing/2014/main" val="1339909099"/>
                  </a:ext>
                </a:extLst>
              </a:tr>
              <a:tr h="543282">
                <a:tc rowSpan="7">
                  <a:txBody>
                    <a:bodyPr/>
                    <a:lstStyle/>
                    <a:p>
                      <a:pPr algn="ctr">
                        <a:lnSpc>
                          <a:spcPct val="107000"/>
                        </a:lnSpc>
                        <a:spcAft>
                          <a:spcPts val="1200"/>
                        </a:spcAft>
                      </a:pPr>
                      <a:r>
                        <a:rPr lang="es-CO" sz="1200" kern="1200" dirty="0" smtClean="0">
                          <a:solidFill>
                            <a:schemeClr val="tx1"/>
                          </a:solidFill>
                          <a:effectLst/>
                          <a:latin typeface="+mn-lt"/>
                          <a:ea typeface="+mn-ea"/>
                          <a:cs typeface="+mn-cs"/>
                        </a:rPr>
                        <a:t>Débil promoción, comercialización y transferencia de capacidades institucionales a través de la prestación de Servicios de Extensión</a:t>
                      </a:r>
                      <a:endParaRPr lang="es-CO" sz="1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5EDFF"/>
                    </a:solidFill>
                  </a:tcPr>
                </a:tc>
                <a:tc>
                  <a:txBody>
                    <a:bodyPr/>
                    <a:lstStyle/>
                    <a:p>
                      <a:pPr>
                        <a:lnSpc>
                          <a:spcPct val="107000"/>
                        </a:lnSpc>
                        <a:spcAft>
                          <a:spcPts val="0"/>
                        </a:spcAft>
                      </a:pPr>
                      <a:r>
                        <a:rPr lang="es-CO" sz="9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 Ausencia de un proceso de promoción y comercialización de capacidades institucionales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D5EDFF"/>
                    </a:solidFill>
                  </a:tcPr>
                </a:tc>
                <a:tc>
                  <a:txBody>
                    <a:bodyPr/>
                    <a:lstStyle/>
                    <a:p>
                      <a:pPr>
                        <a:lnSpc>
                          <a:spcPct val="107000"/>
                        </a:lnSpc>
                        <a:spcAft>
                          <a:spcPts val="800"/>
                        </a:spcAft>
                      </a:pPr>
                      <a:r>
                        <a:rPr lang="es-CO" sz="9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1.1 Ausencia de capacidad comercial  y tiempos de respuesta al sector externo de acuerdo a la demanda</a:t>
                      </a:r>
                      <a:br>
                        <a:rPr lang="es-CO" sz="9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9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1.2 Ausencia de herramientas tecnológicas adecuadas que faciliten el proceso</a:t>
                      </a:r>
                      <a:br>
                        <a:rPr lang="es-CO" sz="9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9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1.3  Baja visibilidad y posicionamiento de la extensión desarrollada por la institución</a:t>
                      </a:r>
                      <a:br>
                        <a:rPr lang="es-CO" sz="9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9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1.4 Difusión de las capacidades institucionales reducidas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885958664"/>
                  </a:ext>
                </a:extLst>
              </a:tr>
              <a:tr h="271641">
                <a:tc vMerge="1">
                  <a:txBody>
                    <a:bodyPr/>
                    <a:lstStyle/>
                    <a:p>
                      <a:endParaRPr lang="es-CO"/>
                    </a:p>
                  </a:txBody>
                  <a:tcPr/>
                </a:tc>
                <a:tc>
                  <a:txBody>
                    <a:bodyPr/>
                    <a:lstStyle/>
                    <a:p>
                      <a:pPr>
                        <a:lnSpc>
                          <a:spcPct val="107000"/>
                        </a:lnSpc>
                        <a:spcAft>
                          <a:spcPts val="800"/>
                        </a:spcAft>
                      </a:pPr>
                      <a:r>
                        <a:rPr lang="es-CO" sz="9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2. Relación universidad entorno desarticulada</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D5EDFF"/>
                    </a:solidFill>
                  </a:tcPr>
                </a:tc>
                <a:tc>
                  <a:txBody>
                    <a:bodyPr/>
                    <a:lstStyle/>
                    <a:p>
                      <a:pPr>
                        <a:lnSpc>
                          <a:spcPct val="107000"/>
                        </a:lnSpc>
                        <a:spcAft>
                          <a:spcPts val="800"/>
                        </a:spcAft>
                      </a:pPr>
                      <a:r>
                        <a:rPr lang="es-CO" sz="9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2.1 Pérdida de confianza del sector externo a los procesos institucionales</a:t>
                      </a:r>
                      <a:br>
                        <a:rPr lang="es-CO" sz="9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9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2.2 Desarticulación entre dependencias </a:t>
                      </a:r>
                      <a:br>
                        <a:rPr lang="es-CO" sz="9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9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2.3 Apuestas misionales poco apropiadas por los miembros de la comunidad universitaria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461108394"/>
                  </a:ext>
                </a:extLst>
              </a:tr>
              <a:tr h="407462">
                <a:tc vMerge="1">
                  <a:txBody>
                    <a:bodyPr/>
                    <a:lstStyle/>
                    <a:p>
                      <a:endParaRPr lang="es-CO"/>
                    </a:p>
                  </a:txBody>
                  <a:tcPr/>
                </a:tc>
                <a:tc>
                  <a:txBody>
                    <a:bodyPr/>
                    <a:lstStyle/>
                    <a:p>
                      <a:pPr>
                        <a:lnSpc>
                          <a:spcPct val="107000"/>
                        </a:lnSpc>
                        <a:spcAft>
                          <a:spcPts val="800"/>
                        </a:spcAft>
                      </a:pPr>
                      <a:r>
                        <a:rPr lang="es-CO" sz="9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3. Espacios de apropiación social del conocimiento limitados o invisibilizados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D5EDFF"/>
                    </a:solidFill>
                  </a:tcPr>
                </a:tc>
                <a:tc>
                  <a:txBody>
                    <a:bodyPr/>
                    <a:lstStyle/>
                    <a:p>
                      <a:pPr>
                        <a:lnSpc>
                          <a:spcPct val="107000"/>
                        </a:lnSpc>
                        <a:spcAft>
                          <a:spcPts val="800"/>
                        </a:spcAft>
                      </a:pPr>
                      <a:r>
                        <a:rPr lang="es-CO" sz="9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3.1 Desconocimiento de la comunidad universitaria sobre las potencialidades de transferencia de capacidades a la sociedad</a:t>
                      </a:r>
                      <a:br>
                        <a:rPr lang="es-CO" sz="9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9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3.2 Pocos espacios destinados para realizar apropiación social del conocimiento</a:t>
                      </a:r>
                      <a:br>
                        <a:rPr lang="es-CO" sz="9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9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3.3 Baja visibilidad de las actividades de apropiación desarrolladas</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20285009"/>
                  </a:ext>
                </a:extLst>
              </a:tr>
              <a:tr h="181133">
                <a:tc vMerge="1">
                  <a:txBody>
                    <a:bodyPr/>
                    <a:lstStyle/>
                    <a:p>
                      <a:endParaRPr lang="es-CO"/>
                    </a:p>
                  </a:txBody>
                  <a:tcPr/>
                </a:tc>
                <a:tc>
                  <a:txBody>
                    <a:bodyPr/>
                    <a:lstStyle/>
                    <a:p>
                      <a:pPr algn="ctr">
                        <a:lnSpc>
                          <a:spcPct val="107000"/>
                        </a:lnSpc>
                        <a:spcAft>
                          <a:spcPts val="0"/>
                        </a:spcAft>
                      </a:pPr>
                      <a:r>
                        <a:rPr lang="es-CO" sz="1200" b="1" dirty="0">
                          <a:effectLst/>
                        </a:rPr>
                        <a:t>Efectos 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tc>
                  <a:txBody>
                    <a:bodyPr/>
                    <a:lstStyle/>
                    <a:p>
                      <a:pPr algn="ctr">
                        <a:lnSpc>
                          <a:spcPct val="107000"/>
                        </a:lnSpc>
                        <a:spcAft>
                          <a:spcPts val="0"/>
                        </a:spcAft>
                      </a:pPr>
                      <a:r>
                        <a:rPr lang="es-CO" sz="1200" b="1" dirty="0">
                          <a:effectLst/>
                        </a:rPr>
                        <a:t>Efectos indirectos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extLst>
                  <a:ext uri="{0D108BD9-81ED-4DB2-BD59-A6C34878D82A}">
                    <a16:rowId xmlns:a16="http://schemas.microsoft.com/office/drawing/2014/main" val="1890901300"/>
                  </a:ext>
                </a:extLst>
              </a:tr>
              <a:tr h="0">
                <a:tc vMerge="1">
                  <a:txBody>
                    <a:bodyPr/>
                    <a:lstStyle/>
                    <a:p>
                      <a:endParaRPr lang="es-CO"/>
                    </a:p>
                  </a:txBody>
                  <a:tcPr/>
                </a:tc>
                <a:tc>
                  <a:txBody>
                    <a:bodyPr/>
                    <a:lstStyle/>
                    <a:p>
                      <a:pPr>
                        <a:lnSpc>
                          <a:spcPct val="107000"/>
                        </a:lnSpc>
                        <a:spcAft>
                          <a:spcPts val="800"/>
                        </a:spcAft>
                      </a:pPr>
                      <a:r>
                        <a:rPr lang="es-CO" sz="9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 Pérdida de oportunidades comerciales para la institución</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D5EDFF"/>
                    </a:solidFill>
                  </a:tcPr>
                </a:tc>
                <a:tc>
                  <a:txBody>
                    <a:bodyPr/>
                    <a:lstStyle/>
                    <a:p>
                      <a:pPr>
                        <a:lnSpc>
                          <a:spcPct val="107000"/>
                        </a:lnSpc>
                        <a:spcAft>
                          <a:spcPts val="800"/>
                        </a:spcAft>
                      </a:pPr>
                      <a:r>
                        <a:rPr lang="es-CO" sz="9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 1 Reducción de ingresos por ventas de servicios</a:t>
                      </a:r>
                      <a:br>
                        <a:rPr lang="es-CO" sz="9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9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1.2 Generación de competencia por parte de otras instituciones e interdependencias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404011323"/>
                  </a:ext>
                </a:extLst>
              </a:tr>
              <a:tr h="0">
                <a:tc vMerge="1">
                  <a:txBody>
                    <a:bodyPr/>
                    <a:lstStyle/>
                    <a:p>
                      <a:endParaRPr lang="es-CO"/>
                    </a:p>
                  </a:txBody>
                  <a:tcPr/>
                </a:tc>
                <a:tc>
                  <a:txBody>
                    <a:bodyPr/>
                    <a:lstStyle/>
                    <a:p>
                      <a:pPr>
                        <a:lnSpc>
                          <a:spcPct val="107000"/>
                        </a:lnSpc>
                        <a:spcAft>
                          <a:spcPts val="800"/>
                        </a:spcAft>
                      </a:pPr>
                      <a:r>
                        <a:rPr lang="es-CO" sz="9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2. Deterioro de la relación universidad entorno</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D5EDFF"/>
                    </a:solidFill>
                  </a:tcPr>
                </a:tc>
                <a:tc>
                  <a:txBody>
                    <a:bodyPr/>
                    <a:lstStyle/>
                    <a:p>
                      <a:pPr>
                        <a:lnSpc>
                          <a:spcPct val="107000"/>
                        </a:lnSpc>
                        <a:spcAft>
                          <a:spcPts val="800"/>
                        </a:spcAft>
                      </a:pPr>
                      <a:r>
                        <a:rPr lang="es-CO" sz="9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2.1 Pérdida institucional de espacios de participación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67708210"/>
                  </a:ext>
                </a:extLst>
              </a:tr>
              <a:tr h="0">
                <a:tc vMerge="1">
                  <a:txBody>
                    <a:bodyPr/>
                    <a:lstStyle/>
                    <a:p>
                      <a:endParaRPr lang="es-CO"/>
                    </a:p>
                  </a:txBody>
                  <a:tcPr/>
                </a:tc>
                <a:tc>
                  <a:txBody>
                    <a:bodyPr/>
                    <a:lstStyle/>
                    <a:p>
                      <a:pPr>
                        <a:lnSpc>
                          <a:spcPct val="107000"/>
                        </a:lnSpc>
                        <a:spcAft>
                          <a:spcPts val="800"/>
                        </a:spcAft>
                      </a:pPr>
                      <a:r>
                        <a:rPr lang="es-CO" sz="9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3. Bajo impacto en las actividades de apropiación social del conocimiento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D5EDFF"/>
                    </a:solidFill>
                  </a:tcPr>
                </a:tc>
                <a:tc>
                  <a:txBody>
                    <a:bodyPr/>
                    <a:lstStyle/>
                    <a:p>
                      <a:pPr>
                        <a:lnSpc>
                          <a:spcPct val="107000"/>
                        </a:lnSpc>
                        <a:spcAft>
                          <a:spcPts val="800"/>
                        </a:spcAft>
                      </a:pPr>
                      <a:r>
                        <a:rPr lang="es-CO" sz="9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3.1 Baja visibilidad de los aportes realizados por la institución a la sociedad</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791280813"/>
                  </a:ext>
                </a:extLst>
              </a:tr>
            </a:tbl>
          </a:graphicData>
        </a:graphic>
      </p:graphicFrame>
    </p:spTree>
    <p:extLst>
      <p:ext uri="{BB962C8B-B14F-4D97-AF65-F5344CB8AC3E}">
        <p14:creationId xmlns:p14="http://schemas.microsoft.com/office/powerpoint/2010/main" val="3182152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60A8"/>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0060A8"/>
                  </a:solidFill>
                </a:rPr>
                <a:t>Descripción del proyecto</a:t>
              </a:r>
              <a:endParaRPr lang="es-CO" sz="2800" b="1" dirty="0">
                <a:solidFill>
                  <a:srgbClr val="0060A8"/>
                </a:solidFill>
              </a:endParaRPr>
            </a:p>
          </p:txBody>
        </p:sp>
      </p:grpSp>
      <p:graphicFrame>
        <p:nvGraphicFramePr>
          <p:cNvPr id="7" name="3 Diagrama"/>
          <p:cNvGraphicFramePr/>
          <p:nvPr>
            <p:extLst>
              <p:ext uri="{D42A27DB-BD31-4B8C-83A1-F6EECF244321}">
                <p14:modId xmlns:p14="http://schemas.microsoft.com/office/powerpoint/2010/main" val="3554204286"/>
              </p:ext>
            </p:extLst>
          </p:nvPr>
        </p:nvGraphicFramePr>
        <p:xfrm>
          <a:off x="4538502" y="1838058"/>
          <a:ext cx="4103474" cy="3844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155762" y="2772862"/>
            <a:ext cx="4070552" cy="2585323"/>
          </a:xfrm>
          <a:prstGeom prst="rect">
            <a:avLst/>
          </a:prstGeom>
        </p:spPr>
        <p:txBody>
          <a:bodyPr wrap="square">
            <a:spAutoFit/>
          </a:bodyPr>
          <a:lstStyle/>
          <a:p>
            <a:pPr algn="just"/>
            <a:r>
              <a:rPr lang="es-CO" dirty="0"/>
              <a:t>El proyecto "Promoción, comercialización y transferencia de capacidades institucionales a través de la prestación de Servicios de Extensión” busca implementar estrategias que permitan promocionar, comercializar y transferir las capacidades institucionales, así como aumentar la visibilidad a nivel regional, nacional e internacional.</a:t>
            </a:r>
          </a:p>
        </p:txBody>
      </p:sp>
      <p:sp>
        <p:nvSpPr>
          <p:cNvPr id="9" name="Rectángulo 8"/>
          <p:cNvSpPr/>
          <p:nvPr/>
        </p:nvSpPr>
        <p:spPr>
          <a:xfrm rot="16200000">
            <a:off x="6733546" y="3118853"/>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15. </a:t>
            </a:r>
            <a:r>
              <a:rPr lang="es-CO" sz="800" dirty="0">
                <a:solidFill>
                  <a:schemeClr val="bg1">
                    <a:lumMod val="50000"/>
                  </a:schemeClr>
                </a:solidFill>
                <a:latin typeface="Arial Rounded MT Bold" panose="020F0704030504030204" pitchFamily="34" charset="0"/>
              </a:rPr>
              <a:t>Promoción, comercialización y transferencia de capacidades institucionales </a:t>
            </a:r>
          </a:p>
          <a:p>
            <a:pPr algn="ctr"/>
            <a:r>
              <a:rPr lang="es-CO" sz="800" dirty="0">
                <a:solidFill>
                  <a:schemeClr val="bg1">
                    <a:lumMod val="50000"/>
                  </a:schemeClr>
                </a:solidFill>
                <a:latin typeface="Arial Rounded MT Bold" panose="020F0704030504030204" pitchFamily="34" charset="0"/>
              </a:rPr>
              <a:t>a través de la prestación de servicios de extensión</a:t>
            </a:r>
          </a:p>
        </p:txBody>
      </p:sp>
    </p:spTree>
    <p:extLst>
      <p:ext uri="{BB962C8B-B14F-4D97-AF65-F5344CB8AC3E}">
        <p14:creationId xmlns:p14="http://schemas.microsoft.com/office/powerpoint/2010/main" val="1690173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60A8"/>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0060A8"/>
                  </a:solidFill>
                </a:rPr>
                <a:t>Objetivos del proyecto</a:t>
              </a:r>
              <a:endParaRPr lang="es-CO" sz="2800" b="1" dirty="0">
                <a:solidFill>
                  <a:srgbClr val="0060A8"/>
                </a:solidFill>
              </a:endParaRPr>
            </a:p>
          </p:txBody>
        </p:sp>
      </p:grpSp>
      <p:sp>
        <p:nvSpPr>
          <p:cNvPr id="7" name="TextBox 12"/>
          <p:cNvSpPr txBox="1">
            <a:spLocks/>
          </p:cNvSpPr>
          <p:nvPr/>
        </p:nvSpPr>
        <p:spPr>
          <a:xfrm>
            <a:off x="198343" y="1270268"/>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0060A8"/>
                </a:solidFill>
              </a:rPr>
              <a:t>General</a:t>
            </a:r>
            <a:endParaRPr lang="es-CO" dirty="0">
              <a:solidFill>
                <a:srgbClr val="0060A8"/>
              </a:solidFill>
            </a:endParaRPr>
          </a:p>
        </p:txBody>
      </p:sp>
      <p:sp>
        <p:nvSpPr>
          <p:cNvPr id="8" name="TextBox 12"/>
          <p:cNvSpPr txBox="1">
            <a:spLocks/>
          </p:cNvSpPr>
          <p:nvPr/>
        </p:nvSpPr>
        <p:spPr>
          <a:xfrm>
            <a:off x="179439" y="2976521"/>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0060A8"/>
                </a:solidFill>
              </a:rPr>
              <a:t>Específicos</a:t>
            </a:r>
            <a:endParaRPr lang="es-CO" dirty="0">
              <a:solidFill>
                <a:srgbClr val="0060A8"/>
              </a:solidFill>
            </a:endParaRPr>
          </a:p>
        </p:txBody>
      </p:sp>
      <p:sp>
        <p:nvSpPr>
          <p:cNvPr id="2" name="Rectángulo 1"/>
          <p:cNvSpPr/>
          <p:nvPr/>
        </p:nvSpPr>
        <p:spPr>
          <a:xfrm>
            <a:off x="225648" y="1822052"/>
            <a:ext cx="8351213" cy="646331"/>
          </a:xfrm>
          <a:prstGeom prst="rect">
            <a:avLst/>
          </a:prstGeom>
        </p:spPr>
        <p:txBody>
          <a:bodyPr wrap="square">
            <a:spAutoFit/>
          </a:bodyPr>
          <a:lstStyle/>
          <a:p>
            <a:pPr algn="just"/>
            <a:r>
              <a:rPr lang="es-CO" dirty="0"/>
              <a:t>Promocionar las capacidades institucionales que conduzcan a su comercialización y transferencia a través de la prestación de Servicios de </a:t>
            </a:r>
            <a:r>
              <a:rPr lang="es-CO" dirty="0" smtClean="0"/>
              <a:t>Extensión.</a:t>
            </a:r>
            <a:endParaRPr lang="es-CO" dirty="0"/>
          </a:p>
        </p:txBody>
      </p:sp>
      <p:sp>
        <p:nvSpPr>
          <p:cNvPr id="3" name="Rectángulo 2"/>
          <p:cNvSpPr/>
          <p:nvPr/>
        </p:nvSpPr>
        <p:spPr>
          <a:xfrm>
            <a:off x="179439" y="3719052"/>
            <a:ext cx="7700536" cy="2000548"/>
          </a:xfrm>
          <a:prstGeom prst="rect">
            <a:avLst/>
          </a:prstGeom>
        </p:spPr>
        <p:txBody>
          <a:bodyPr wrap="square">
            <a:spAutoFit/>
          </a:bodyPr>
          <a:lstStyle/>
          <a:p>
            <a:pPr marL="285750" lvl="0" indent="-285750" algn="just">
              <a:buFont typeface="Wingdings" panose="05000000000000000000" pitchFamily="2" charset="2"/>
              <a:buChar char="Ø"/>
            </a:pPr>
            <a:r>
              <a:rPr lang="es-CO" dirty="0"/>
              <a:t>Promocionar y comercializar las capacidades </a:t>
            </a:r>
            <a:r>
              <a:rPr lang="es-CO" dirty="0" smtClean="0"/>
              <a:t>institucionales.</a:t>
            </a:r>
            <a:endParaRPr lang="es-CO" dirty="0"/>
          </a:p>
          <a:p>
            <a:pPr marL="285750" lvl="0" indent="-285750" algn="just">
              <a:buFont typeface="Wingdings" panose="05000000000000000000" pitchFamily="2" charset="2"/>
              <a:buChar char="Ø"/>
            </a:pPr>
            <a:endParaRPr lang="es-CO" dirty="0"/>
          </a:p>
          <a:p>
            <a:pPr marL="285750" lvl="0" indent="-285750" algn="just">
              <a:buFont typeface="Wingdings" panose="05000000000000000000" pitchFamily="2" charset="2"/>
              <a:buChar char="Ø"/>
            </a:pPr>
            <a:r>
              <a:rPr lang="es-CO" dirty="0" smtClean="0"/>
              <a:t>Promover </a:t>
            </a:r>
            <a:r>
              <a:rPr lang="es-CO" dirty="0"/>
              <a:t>la consolidación de la relación universidad entorno. 	</a:t>
            </a:r>
          </a:p>
          <a:p>
            <a:pPr marL="285750" lvl="0" indent="-285750" algn="just">
              <a:buFont typeface="Wingdings" panose="05000000000000000000" pitchFamily="2" charset="2"/>
              <a:buChar char="Ø"/>
            </a:pPr>
            <a:endParaRPr lang="es-CO" dirty="0"/>
          </a:p>
          <a:p>
            <a:pPr marL="285750" lvl="0" indent="-285750" algn="just">
              <a:buFont typeface="Wingdings" panose="05000000000000000000" pitchFamily="2" charset="2"/>
              <a:buChar char="Ø"/>
            </a:pPr>
            <a:r>
              <a:rPr lang="es-CO" dirty="0" smtClean="0"/>
              <a:t>Crear</a:t>
            </a:r>
            <a:r>
              <a:rPr lang="es-CO" dirty="0"/>
              <a:t>, fortalecer y posicionar espacios de apropiación social del conocimiento.</a:t>
            </a:r>
          </a:p>
          <a:p>
            <a:pPr lvl="0" algn="just"/>
            <a:r>
              <a:rPr lang="es-CO" sz="1600" dirty="0"/>
              <a:t>		</a:t>
            </a:r>
            <a:endParaRPr lang="es-CO" sz="1600" dirty="0">
              <a:ea typeface="Calibri" panose="020F0502020204030204" pitchFamily="34" charset="0"/>
              <a:cs typeface="Times New Roman" panose="02020603050405020304" pitchFamily="18" charset="0"/>
            </a:endParaRPr>
          </a:p>
        </p:txBody>
      </p:sp>
      <p:sp>
        <p:nvSpPr>
          <p:cNvPr id="10" name="Rectángulo 9"/>
          <p:cNvSpPr/>
          <p:nvPr/>
        </p:nvSpPr>
        <p:spPr>
          <a:xfrm rot="16200000">
            <a:off x="6733546" y="3118853"/>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15. </a:t>
            </a:r>
            <a:r>
              <a:rPr lang="es-CO" sz="800" dirty="0">
                <a:solidFill>
                  <a:schemeClr val="bg1">
                    <a:lumMod val="50000"/>
                  </a:schemeClr>
                </a:solidFill>
                <a:latin typeface="Arial Rounded MT Bold" panose="020F0704030504030204" pitchFamily="34" charset="0"/>
              </a:rPr>
              <a:t>Promoción, comercialización y transferencia de capacidades institucionales </a:t>
            </a:r>
          </a:p>
          <a:p>
            <a:pPr algn="ctr"/>
            <a:r>
              <a:rPr lang="es-CO" sz="800" dirty="0">
                <a:solidFill>
                  <a:schemeClr val="bg1">
                    <a:lumMod val="50000"/>
                  </a:schemeClr>
                </a:solidFill>
                <a:latin typeface="Arial Rounded MT Bold" panose="020F0704030504030204" pitchFamily="34" charset="0"/>
              </a:rPr>
              <a:t>a través de la prestación de servicios de extensión</a:t>
            </a:r>
          </a:p>
        </p:txBody>
      </p:sp>
    </p:spTree>
    <p:extLst>
      <p:ext uri="{BB962C8B-B14F-4D97-AF65-F5344CB8AC3E}">
        <p14:creationId xmlns:p14="http://schemas.microsoft.com/office/powerpoint/2010/main" val="1983074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60A8"/>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0060A8"/>
                  </a:solidFill>
                </a:rPr>
                <a:t>Planes operativos</a:t>
              </a:r>
              <a:endParaRPr lang="es-CO" sz="2800" b="1" dirty="0">
                <a:solidFill>
                  <a:srgbClr val="0060A8"/>
                </a:solidFill>
              </a:endParaRPr>
            </a:p>
          </p:txBody>
        </p:sp>
      </p:grpSp>
      <p:graphicFrame>
        <p:nvGraphicFramePr>
          <p:cNvPr id="7" name="Tabla 6"/>
          <p:cNvGraphicFramePr>
            <a:graphicFrameLocks noGrp="1"/>
          </p:cNvGraphicFramePr>
          <p:nvPr>
            <p:extLst>
              <p:ext uri="{D42A27DB-BD31-4B8C-83A1-F6EECF244321}">
                <p14:modId xmlns:p14="http://schemas.microsoft.com/office/powerpoint/2010/main" val="3873687614"/>
              </p:ext>
            </p:extLst>
          </p:nvPr>
        </p:nvGraphicFramePr>
        <p:xfrm>
          <a:off x="160645" y="1495126"/>
          <a:ext cx="7674508" cy="4871594"/>
        </p:xfrm>
        <a:graphic>
          <a:graphicData uri="http://schemas.openxmlformats.org/drawingml/2006/table">
            <a:tbl>
              <a:tblPr firstRow="1" firstCol="1" bandRow="1">
                <a:tableStyleId>{5940675A-B579-460E-94D1-54222C63F5DA}</a:tableStyleId>
              </a:tblPr>
              <a:tblGrid>
                <a:gridCol w="2385331">
                  <a:extLst>
                    <a:ext uri="{9D8B030D-6E8A-4147-A177-3AD203B41FA5}">
                      <a16:colId xmlns:a16="http://schemas.microsoft.com/office/drawing/2014/main" val="622973615"/>
                    </a:ext>
                  </a:extLst>
                </a:gridCol>
                <a:gridCol w="5289177">
                  <a:extLst>
                    <a:ext uri="{9D8B030D-6E8A-4147-A177-3AD203B41FA5}">
                      <a16:colId xmlns:a16="http://schemas.microsoft.com/office/drawing/2014/main" val="2008709917"/>
                    </a:ext>
                  </a:extLst>
                </a:gridCol>
              </a:tblGrid>
              <a:tr h="201867">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extLst>
                  <a:ext uri="{0D108BD9-81ED-4DB2-BD59-A6C34878D82A}">
                    <a16:rowId xmlns:a16="http://schemas.microsoft.com/office/drawing/2014/main" val="3686363448"/>
                  </a:ext>
                </a:extLst>
              </a:tr>
              <a:tr h="295411">
                <a:tc>
                  <a:txBody>
                    <a:bodyPr/>
                    <a:lstStyle/>
                    <a:p>
                      <a:pPr algn="ctr">
                        <a:lnSpc>
                          <a:spcPct val="107000"/>
                        </a:lnSpc>
                        <a:spcAft>
                          <a:spcPts val="0"/>
                        </a:spcAft>
                      </a:pPr>
                      <a:r>
                        <a:rPr lang="es-CO" sz="1800" b="1" kern="1200" dirty="0" smtClean="0">
                          <a:solidFill>
                            <a:schemeClr val="tx1"/>
                          </a:solidFill>
                          <a:effectLst/>
                          <a:latin typeface="+mn-lt"/>
                          <a:ea typeface="+mn-ea"/>
                          <a:cs typeface="+mn-cs"/>
                        </a:rPr>
                        <a:t>Promoción y comercialización de capacidades institucionales</a:t>
                      </a:r>
                      <a:endParaRPr lang="es-CO" sz="1600" b="1" kern="1200" dirty="0">
                        <a:solidFill>
                          <a:schemeClr val="tx1"/>
                        </a:solidFill>
                        <a:effectLst/>
                        <a:latin typeface="+mn-lt"/>
                        <a:ea typeface="+mn-ea"/>
                        <a:cs typeface="+mn-cs"/>
                      </a:endParaRPr>
                    </a:p>
                  </a:txBody>
                  <a:tcPr marL="32592" marR="32592" marT="0" marB="0" anchor="ctr">
                    <a:solidFill>
                      <a:srgbClr val="79C6FF"/>
                    </a:solidFill>
                  </a:tcPr>
                </a:tc>
                <a:tc>
                  <a:txBody>
                    <a:bodyPr/>
                    <a:lstStyle/>
                    <a:p>
                      <a:pPr algn="just">
                        <a:lnSpc>
                          <a:spcPct val="107000"/>
                        </a:lnSpc>
                        <a:spcAft>
                          <a:spcPts val="0"/>
                        </a:spcAft>
                      </a:pPr>
                      <a:r>
                        <a:rPr lang="es-CO" sz="1400" kern="1200" dirty="0" smtClean="0">
                          <a:solidFill>
                            <a:schemeClr val="tx1"/>
                          </a:solidFill>
                          <a:effectLst/>
                          <a:latin typeface="+mn-lt"/>
                          <a:ea typeface="+mn-ea"/>
                          <a:cs typeface="+mn-cs"/>
                        </a:rPr>
                        <a:t>Identificación de las capacidades institucionales que requieren acompañamiento, promoción y comercialización. Generación de portafolio de servicios. Definir y ejecutar estrategias de difusión del portafolio de servicio. Implementar procesos de visibilidad de la extensión. Acompañamiento en procesos de comercialización. Promover una herramienta tecnológica para la comercialización de los servicios institucionales. Fortalecimiento institucional de los laboratorios de servicios.</a:t>
                      </a:r>
                      <a:endParaRPr lang="es-CO" sz="1400" kern="1200" dirty="0">
                        <a:solidFill>
                          <a:schemeClr val="tx1"/>
                        </a:solidFill>
                        <a:effectLst/>
                        <a:latin typeface="+mn-lt"/>
                        <a:ea typeface="+mn-ea"/>
                        <a:cs typeface="+mn-cs"/>
                      </a:endParaRPr>
                    </a:p>
                  </a:txBody>
                  <a:tcPr marL="32592" marR="32592" marT="0" marB="0" anchor="ctr">
                    <a:solidFill>
                      <a:srgbClr val="D5EDFF"/>
                    </a:solidFill>
                  </a:tcPr>
                </a:tc>
                <a:extLst>
                  <a:ext uri="{0D108BD9-81ED-4DB2-BD59-A6C34878D82A}">
                    <a16:rowId xmlns:a16="http://schemas.microsoft.com/office/drawing/2014/main" val="3877856177"/>
                  </a:ext>
                </a:extLst>
              </a:tr>
              <a:tr h="332761">
                <a:tc>
                  <a:txBody>
                    <a:bodyPr/>
                    <a:lstStyle/>
                    <a:p>
                      <a:pPr algn="ctr">
                        <a:lnSpc>
                          <a:spcPct val="107000"/>
                        </a:lnSpc>
                        <a:spcAft>
                          <a:spcPts val="0"/>
                        </a:spcAft>
                      </a:pPr>
                      <a:r>
                        <a:rPr lang="es-CO" sz="1800" b="1" kern="1200" dirty="0" smtClean="0">
                          <a:solidFill>
                            <a:schemeClr val="tx1"/>
                          </a:solidFill>
                          <a:effectLst/>
                          <a:latin typeface="+mn-lt"/>
                          <a:ea typeface="+mn-ea"/>
                          <a:cs typeface="+mn-cs"/>
                        </a:rPr>
                        <a:t>Consolidación de la relación Universidad entorno</a:t>
                      </a:r>
                      <a:endParaRPr lang="es-CO" sz="1600" b="1" kern="1200" dirty="0">
                        <a:solidFill>
                          <a:schemeClr val="tx1"/>
                        </a:solidFill>
                        <a:effectLst/>
                        <a:latin typeface="+mn-lt"/>
                        <a:ea typeface="+mn-ea"/>
                        <a:cs typeface="+mn-cs"/>
                      </a:endParaRPr>
                    </a:p>
                  </a:txBody>
                  <a:tcPr marL="32592" marR="32592" marT="0" marB="0" anchor="ctr">
                    <a:solidFill>
                      <a:srgbClr val="79C6FF"/>
                    </a:solidFill>
                  </a:tcPr>
                </a:tc>
                <a:tc>
                  <a:txBody>
                    <a:bodyPr/>
                    <a:lstStyle/>
                    <a:p>
                      <a:pPr algn="just">
                        <a:lnSpc>
                          <a:spcPct val="107000"/>
                        </a:lnSpc>
                        <a:spcAft>
                          <a:spcPts val="0"/>
                        </a:spcAft>
                      </a:pPr>
                      <a:r>
                        <a:rPr lang="es-CO" sz="1400" kern="1200" dirty="0" smtClean="0">
                          <a:solidFill>
                            <a:schemeClr val="tx1"/>
                          </a:solidFill>
                          <a:effectLst/>
                          <a:latin typeface="+mn-lt"/>
                          <a:ea typeface="+mn-ea"/>
                          <a:cs typeface="+mn-cs"/>
                        </a:rPr>
                        <a:t>Consolidación de las entidades vinculadas a servicios de extensión. Seguimiento a la relación universidad entorno. Desarrollo de eventos que fortalezcan la relación universidad entorno (Ferias, Ruedas de Negocios)</a:t>
                      </a:r>
                      <a:endParaRPr lang="es-CO" sz="1400" kern="1200" dirty="0">
                        <a:solidFill>
                          <a:schemeClr val="tx1"/>
                        </a:solidFill>
                        <a:effectLst/>
                        <a:latin typeface="+mn-lt"/>
                        <a:ea typeface="+mn-ea"/>
                        <a:cs typeface="+mn-cs"/>
                      </a:endParaRPr>
                    </a:p>
                  </a:txBody>
                  <a:tcPr marL="32592" marR="32592" marT="0" marB="0" anchor="ctr">
                    <a:solidFill>
                      <a:srgbClr val="D5EDFF"/>
                    </a:solidFill>
                  </a:tcPr>
                </a:tc>
                <a:extLst>
                  <a:ext uri="{0D108BD9-81ED-4DB2-BD59-A6C34878D82A}">
                    <a16:rowId xmlns:a16="http://schemas.microsoft.com/office/drawing/2014/main" val="3717268228"/>
                  </a:ext>
                </a:extLst>
              </a:tr>
              <a:tr h="1722072">
                <a:tc>
                  <a:txBody>
                    <a:bodyPr/>
                    <a:lstStyle/>
                    <a:p>
                      <a:pPr marL="0" algn="ctr" defTabSz="914400" rtl="0" eaLnBrk="1" latinLnBrk="0" hangingPunct="1">
                        <a:lnSpc>
                          <a:spcPct val="107000"/>
                        </a:lnSpc>
                        <a:spcAft>
                          <a:spcPts val="0"/>
                        </a:spcAft>
                      </a:pPr>
                      <a:r>
                        <a:rPr lang="es-CO" sz="1800" b="1" kern="1200" dirty="0" smtClean="0">
                          <a:solidFill>
                            <a:schemeClr val="tx1"/>
                          </a:solidFill>
                          <a:effectLst/>
                          <a:latin typeface="+mn-lt"/>
                          <a:ea typeface="+mn-ea"/>
                          <a:cs typeface="+mn-cs"/>
                        </a:rPr>
                        <a:t>Creación, fortalecimiento y posicionamiento de espacios de apropiación social del conocimiento</a:t>
                      </a:r>
                      <a:endParaRPr lang="es-CO" sz="1600" b="1" kern="1200" dirty="0">
                        <a:solidFill>
                          <a:schemeClr val="tx1"/>
                        </a:solidFill>
                        <a:effectLst/>
                        <a:latin typeface="+mn-lt"/>
                        <a:ea typeface="+mn-ea"/>
                        <a:cs typeface="+mn-cs"/>
                      </a:endParaRPr>
                    </a:p>
                  </a:txBody>
                  <a:tcPr marL="32592" marR="32592" marT="0" marB="0" anchor="ctr">
                    <a:solidFill>
                      <a:srgbClr val="79C6FF"/>
                    </a:solidFill>
                  </a:tcPr>
                </a:tc>
                <a:tc>
                  <a:txBody>
                    <a:bodyPr/>
                    <a:lstStyle/>
                    <a:p>
                      <a:pPr marL="0" algn="just" defTabSz="914400" rtl="0" eaLnBrk="1" latinLnBrk="0" hangingPunct="1">
                        <a:lnSpc>
                          <a:spcPct val="107000"/>
                        </a:lnSpc>
                        <a:spcAft>
                          <a:spcPts val="0"/>
                        </a:spcAft>
                      </a:pPr>
                      <a:r>
                        <a:rPr lang="es-CO" sz="1400" kern="1200" dirty="0" smtClean="0">
                          <a:solidFill>
                            <a:schemeClr val="tx1"/>
                          </a:solidFill>
                          <a:effectLst/>
                          <a:latin typeface="+mn-lt"/>
                          <a:ea typeface="+mn-ea"/>
                          <a:cs typeface="+mn-cs"/>
                        </a:rPr>
                        <a:t>Identificación de procesos o dependencias que ejecutan actividades de apropiación social del conocimiento. Fomentar la realización de actividades de apropiación social del conocimiento. Promocionar y generar visibilidad de espacios institucionales de apropiación social del conocimiento. Ejecución del proyecto de Creación de Unidades de apropiación social del conocimiento financiado por Minciencias. Gestión proyecto Creación Generación de un centro de ciencia en biodiversidad de Risaralda. Gestión proyecto Salado de Consotá.	</a:t>
                      </a:r>
                      <a:endParaRPr lang="es-CO" sz="1400" kern="1200" dirty="0">
                        <a:solidFill>
                          <a:schemeClr val="tx1"/>
                        </a:solidFill>
                        <a:effectLst/>
                        <a:latin typeface="+mn-lt"/>
                        <a:ea typeface="+mn-ea"/>
                        <a:cs typeface="+mn-cs"/>
                      </a:endParaRPr>
                    </a:p>
                  </a:txBody>
                  <a:tcPr marL="32592" marR="32592" marT="0" marB="0" anchor="ctr">
                    <a:solidFill>
                      <a:srgbClr val="D5EDFF"/>
                    </a:solidFill>
                  </a:tcPr>
                </a:tc>
                <a:extLst>
                  <a:ext uri="{0D108BD9-81ED-4DB2-BD59-A6C34878D82A}">
                    <a16:rowId xmlns:a16="http://schemas.microsoft.com/office/drawing/2014/main" val="2252443017"/>
                  </a:ext>
                </a:extLst>
              </a:tr>
            </a:tbl>
          </a:graphicData>
        </a:graphic>
      </p:graphicFrame>
      <p:sp>
        <p:nvSpPr>
          <p:cNvPr id="9" name="Rectángulo 8"/>
          <p:cNvSpPr/>
          <p:nvPr/>
        </p:nvSpPr>
        <p:spPr>
          <a:xfrm rot="16200000">
            <a:off x="6733546" y="3118853"/>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15. </a:t>
            </a:r>
            <a:r>
              <a:rPr lang="es-CO" sz="800" dirty="0">
                <a:solidFill>
                  <a:schemeClr val="bg1">
                    <a:lumMod val="50000"/>
                  </a:schemeClr>
                </a:solidFill>
                <a:latin typeface="Arial Rounded MT Bold" panose="020F0704030504030204" pitchFamily="34" charset="0"/>
              </a:rPr>
              <a:t>Promoción, comercialización y transferencia de capacidades institucionales </a:t>
            </a:r>
          </a:p>
          <a:p>
            <a:pPr algn="ctr"/>
            <a:r>
              <a:rPr lang="es-CO" sz="800" dirty="0">
                <a:solidFill>
                  <a:schemeClr val="bg1">
                    <a:lumMod val="50000"/>
                  </a:schemeClr>
                </a:solidFill>
                <a:latin typeface="Arial Rounded MT Bold" panose="020F0704030504030204" pitchFamily="34" charset="0"/>
              </a:rPr>
              <a:t>a través de la prestación de servicios de extensión</a:t>
            </a:r>
          </a:p>
        </p:txBody>
      </p:sp>
    </p:spTree>
    <p:extLst>
      <p:ext uri="{BB962C8B-B14F-4D97-AF65-F5344CB8AC3E}">
        <p14:creationId xmlns:p14="http://schemas.microsoft.com/office/powerpoint/2010/main" val="408338367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4234</TotalTime>
  <Words>1190</Words>
  <Application>Microsoft Office PowerPoint</Application>
  <PresentationFormat>Presentación en pantalla (4:3)</PresentationFormat>
  <Paragraphs>89</Paragraphs>
  <Slides>6</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6</vt:i4>
      </vt:variant>
    </vt:vector>
  </HeadingPairs>
  <TitlesOfParts>
    <vt:vector size="16" baseType="lpstr">
      <vt:lpstr>Arial</vt:lpstr>
      <vt:lpstr>Arial Narrow</vt:lpstr>
      <vt:lpstr>Arial Rounded MT Bold</vt:lpstr>
      <vt:lpstr>Calibri</vt:lpstr>
      <vt:lpstr>Calibri Light</vt:lpstr>
      <vt:lpstr>Khmer UI</vt:lpstr>
      <vt:lpstr>Maiandra GD</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607</cp:revision>
  <cp:lastPrinted>2017-05-16T14:27:28Z</cp:lastPrinted>
  <dcterms:created xsi:type="dcterms:W3CDTF">2017-03-06T22:18:18Z</dcterms:created>
  <dcterms:modified xsi:type="dcterms:W3CDTF">2025-03-28T15:23:53Z</dcterms:modified>
</cp:coreProperties>
</file>