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67" r:id="rId5"/>
    <p:sldId id="268" r:id="rId6"/>
    <p:sldId id="269"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31F"/>
    <a:srgbClr val="DAEFC3"/>
    <a:srgbClr val="6EA92D"/>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6395" autoAdjust="0"/>
  </p:normalViewPr>
  <p:slideViewPr>
    <p:cSldViewPr snapToGrid="0">
      <p:cViewPr varScale="1">
        <p:scale>
          <a:sx n="111" d="100"/>
          <a:sy n="111" d="100"/>
        </p:scale>
        <p:origin x="151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4B731F"/>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4B731F"/>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Unidades organizacionales: </a:t>
          </a:r>
          <a:r>
            <a:rPr lang="es-CO" sz="1050" b="0" u="none" dirty="0" smtClean="0">
              <a:solidFill>
                <a:schemeClr val="tx2">
                  <a:lumMod val="50000"/>
                </a:schemeClr>
              </a:solidFill>
              <a:latin typeface="+mn-lt"/>
              <a:cs typeface="Khmer UI" panose="020B0502040204020203" pitchFamily="34" charset="0"/>
            </a:rPr>
            <a:t>Facultades, programas, vicerrectorías, oficina de planeación, oficina de relaciones internacionales y todos los procesos administrativos de apoyo.</a:t>
          </a:r>
          <a:endParaRPr lang="es-CO" sz="105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4B731F"/>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4B731F"/>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Beneficiarios: </a:t>
          </a:r>
          <a:r>
            <a:rPr lang="es-CO" sz="1050" b="0" u="none" dirty="0" smtClean="0">
              <a:solidFill>
                <a:schemeClr val="tx2">
                  <a:lumMod val="50000"/>
                </a:schemeClr>
              </a:solidFill>
              <a:latin typeface="+mn-lt"/>
              <a:cs typeface="Khmer UI" panose="020B0502040204020203" pitchFamily="34" charset="0"/>
            </a:rPr>
            <a:t>Programas académicos de pre y posgrado, Estudiantes, Docentes, Egresados, Empleadores, Administrativos y Directivos de la Institución.</a:t>
          </a:r>
          <a:endParaRPr lang="es-CO" sz="1100" b="0" dirty="0">
            <a:latin typeface="+mn-lt"/>
          </a:endParaRPr>
        </a:p>
      </dgm:t>
    </dgm:pt>
    <dgm:pt modelId="{8741F14A-8A3A-4CE9-A4EC-A5E8CABEE01E}" type="parTrans" cxnId="{1BDA1869-1F10-4F09-9B7C-E4440C8A610B}">
      <dgm:prSet/>
      <dgm:spPr>
        <a:ln>
          <a:solidFill>
            <a:srgbClr val="4B731F"/>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4B731F"/>
          </a:solidFill>
        </a:ln>
      </dgm:spPr>
      <dgm:t>
        <a:bodyPr/>
        <a:lstStyle/>
        <a:p>
          <a:pPr algn="l"/>
          <a:r>
            <a:rPr lang="es-CO" sz="105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Egresados, empleadores, gremios, asociaciones profesionales, Ministerio de Educación Nacional.</a:t>
          </a:r>
          <a:endParaRPr lang="es-ES" sz="105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4B731F"/>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33662"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16734"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17679" custScaleY="81642">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18986" custScaleY="139867">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629524" y="0"/>
          <a:ext cx="1917715" cy="717374"/>
        </a:xfrm>
        <a:prstGeom prst="roundRect">
          <a:avLst>
            <a:gd name="adj" fmla="val 10000"/>
          </a:avLst>
        </a:prstGeom>
        <a:solidFill>
          <a:srgbClr val="4B731F"/>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650535" y="21011"/>
        <a:ext cx="1875693" cy="675352"/>
      </dsp:txXfrm>
    </dsp:sp>
    <dsp:sp modelId="{107B593D-2B7E-47A1-B237-2D44EE17772E}">
      <dsp:nvSpPr>
        <dsp:cNvPr id="0" name=""/>
        <dsp:cNvSpPr/>
      </dsp:nvSpPr>
      <dsp:spPr>
        <a:xfrm>
          <a:off x="821295" y="717374"/>
          <a:ext cx="191771" cy="521311"/>
        </a:xfrm>
        <a:custGeom>
          <a:avLst/>
          <a:gdLst/>
          <a:ahLst/>
          <a:cxnLst/>
          <a:rect l="0" t="0" r="0" b="0"/>
          <a:pathLst>
            <a:path>
              <a:moveTo>
                <a:pt x="0" y="0"/>
              </a:moveTo>
              <a:lnTo>
                <a:pt x="0" y="521311"/>
              </a:lnTo>
              <a:lnTo>
                <a:pt x="191771" y="521311"/>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1013067" y="897757"/>
          <a:ext cx="3635471" cy="681857"/>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smtClean="0">
              <a:solidFill>
                <a:schemeClr val="tx2">
                  <a:lumMod val="50000"/>
                </a:schemeClr>
              </a:solidFill>
              <a:latin typeface="+mn-lt"/>
              <a:cs typeface="Khmer UI" panose="020B0502040204020203" pitchFamily="34" charset="0"/>
            </a:rPr>
            <a:t>Unidades organizacionales: </a:t>
          </a:r>
          <a:r>
            <a:rPr lang="es-CO" sz="1050" b="0" u="none" kern="1200" dirty="0" smtClean="0">
              <a:solidFill>
                <a:schemeClr val="tx2">
                  <a:lumMod val="50000"/>
                </a:schemeClr>
              </a:solidFill>
              <a:latin typeface="+mn-lt"/>
              <a:cs typeface="Khmer UI" panose="020B0502040204020203" pitchFamily="34" charset="0"/>
            </a:rPr>
            <a:t>Facultades, programas, vicerrectorías, oficina de planeación, oficina de relaciones internacionales y todos los procesos administrativos de apoyo.</a:t>
          </a:r>
          <a:endParaRPr lang="es-CO" sz="1050" b="0" kern="1200" dirty="0">
            <a:solidFill>
              <a:schemeClr val="tx2">
                <a:lumMod val="50000"/>
              </a:schemeClr>
            </a:solidFill>
            <a:latin typeface="+mn-lt"/>
            <a:cs typeface="Khmer UI" panose="020B0502040204020203" pitchFamily="34" charset="0"/>
          </a:endParaRPr>
        </a:p>
      </dsp:txBody>
      <dsp:txXfrm>
        <a:off x="1033038" y="917728"/>
        <a:ext cx="3595529" cy="641915"/>
      </dsp:txXfrm>
    </dsp:sp>
    <dsp:sp modelId="{94DEC999-591D-4E68-9D00-6890F125307D}">
      <dsp:nvSpPr>
        <dsp:cNvPr id="0" name=""/>
        <dsp:cNvSpPr/>
      </dsp:nvSpPr>
      <dsp:spPr>
        <a:xfrm>
          <a:off x="821295" y="717374"/>
          <a:ext cx="191771" cy="1334423"/>
        </a:xfrm>
        <a:custGeom>
          <a:avLst/>
          <a:gdLst/>
          <a:ahLst/>
          <a:cxnLst/>
          <a:rect l="0" t="0" r="0" b="0"/>
          <a:pathLst>
            <a:path>
              <a:moveTo>
                <a:pt x="0" y="0"/>
              </a:moveTo>
              <a:lnTo>
                <a:pt x="0" y="1334423"/>
              </a:lnTo>
              <a:lnTo>
                <a:pt x="191771" y="1334423"/>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1013067" y="1758959"/>
          <a:ext cx="3646318" cy="585679"/>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l" defTabSz="466725">
            <a:lnSpc>
              <a:spcPct val="90000"/>
            </a:lnSpc>
            <a:spcBef>
              <a:spcPct val="0"/>
            </a:spcBef>
            <a:spcAft>
              <a:spcPct val="35000"/>
            </a:spcAft>
          </a:pPr>
          <a:r>
            <a:rPr lang="es-CO" sz="105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Egresados, empleadores, gremios, asociaciones profesionales, Ministerio de Educación Nacional.</a:t>
          </a:r>
          <a:endParaRPr lang="es-ES" sz="1050" b="0" kern="1200" dirty="0">
            <a:solidFill>
              <a:schemeClr val="tx2">
                <a:lumMod val="50000"/>
              </a:schemeClr>
            </a:solidFill>
            <a:latin typeface="+mn-lt"/>
            <a:cs typeface="Khmer UI" panose="020B0502040204020203" pitchFamily="34" charset="0"/>
          </a:endParaRPr>
        </a:p>
      </dsp:txBody>
      <dsp:txXfrm>
        <a:off x="1030221" y="1776113"/>
        <a:ext cx="3612010" cy="551371"/>
      </dsp:txXfrm>
    </dsp:sp>
    <dsp:sp modelId="{983EE482-34B4-4DDE-A5BB-56DAF2F5E8D4}">
      <dsp:nvSpPr>
        <dsp:cNvPr id="0" name=""/>
        <dsp:cNvSpPr/>
      </dsp:nvSpPr>
      <dsp:spPr>
        <a:xfrm>
          <a:off x="821295" y="717374"/>
          <a:ext cx="191771" cy="2308292"/>
        </a:xfrm>
        <a:custGeom>
          <a:avLst/>
          <a:gdLst/>
          <a:ahLst/>
          <a:cxnLst/>
          <a:rect l="0" t="0" r="0" b="0"/>
          <a:pathLst>
            <a:path>
              <a:moveTo>
                <a:pt x="0" y="0"/>
              </a:moveTo>
              <a:lnTo>
                <a:pt x="0" y="2308292"/>
              </a:lnTo>
              <a:lnTo>
                <a:pt x="191771" y="2308292"/>
              </a:lnTo>
            </a:path>
          </a:pathLst>
        </a:custGeom>
        <a:noFill/>
        <a:ln w="12700" cap="flat" cmpd="sng" algn="ctr">
          <a:solidFill>
            <a:srgbClr val="4B731F"/>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1013067" y="2523982"/>
          <a:ext cx="3661320" cy="1003370"/>
        </a:xfrm>
        <a:prstGeom prst="roundRect">
          <a:avLst>
            <a:gd name="adj" fmla="val 10000"/>
          </a:avLst>
        </a:prstGeom>
        <a:solidFill>
          <a:schemeClr val="lt1">
            <a:alpha val="90000"/>
            <a:hueOff val="0"/>
            <a:satOff val="0"/>
            <a:lumOff val="0"/>
            <a:alphaOff val="0"/>
          </a:schemeClr>
        </a:solidFill>
        <a:ln w="12700" cap="flat" cmpd="sng" algn="ctr">
          <a:solidFill>
            <a:srgbClr val="4B731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smtClean="0">
              <a:solidFill>
                <a:schemeClr val="tx2">
                  <a:lumMod val="50000"/>
                </a:schemeClr>
              </a:solidFill>
              <a:latin typeface="+mn-lt"/>
              <a:cs typeface="Khmer UI" panose="020B0502040204020203" pitchFamily="34" charset="0"/>
            </a:rPr>
            <a:t>Beneficiarios: </a:t>
          </a:r>
          <a:r>
            <a:rPr lang="es-CO" sz="1050" b="0" u="none" kern="1200" dirty="0" smtClean="0">
              <a:solidFill>
                <a:schemeClr val="tx2">
                  <a:lumMod val="50000"/>
                </a:schemeClr>
              </a:solidFill>
              <a:latin typeface="+mn-lt"/>
              <a:cs typeface="Khmer UI" panose="020B0502040204020203" pitchFamily="34" charset="0"/>
            </a:rPr>
            <a:t>Programas académicos de pre y posgrado, Estudiantes, Docentes, Egresados, Empleadores, Administrativos y Directivos de la Institución.</a:t>
          </a:r>
          <a:endParaRPr lang="es-CO" sz="1100" b="0" kern="1200" dirty="0">
            <a:latin typeface="+mn-lt"/>
          </a:endParaRPr>
        </a:p>
      </dsp:txBody>
      <dsp:txXfrm>
        <a:off x="1042455" y="2553370"/>
        <a:ext cx="3602544" cy="9445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25/03/2025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97157" y="5726086"/>
            <a:ext cx="980143" cy="952554"/>
          </a:xfrm>
          <a:prstGeom prst="rect">
            <a:avLst/>
          </a:prstGeom>
        </p:spPr>
      </p:pic>
    </p:spTree>
    <p:extLst>
      <p:ext uri="{BB962C8B-B14F-4D97-AF65-F5344CB8AC3E}">
        <p14:creationId xmlns:p14="http://schemas.microsoft.com/office/powerpoint/2010/main" val="16871800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25/03/2025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25/03/2025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488" y="155334"/>
            <a:ext cx="2143235" cy="2082907"/>
          </a:xfrm>
          <a:prstGeom prst="rect">
            <a:avLst/>
          </a:prstGeom>
        </p:spPr>
      </p:pic>
      <p:grpSp>
        <p:nvGrpSpPr>
          <p:cNvPr id="10" name="Group 106"/>
          <p:cNvGrpSpPr/>
          <p:nvPr/>
        </p:nvGrpSpPr>
        <p:grpSpPr>
          <a:xfrm>
            <a:off x="416944" y="3526802"/>
            <a:ext cx="3575848" cy="1312641"/>
            <a:chOff x="3812494" y="1454131"/>
            <a:chExt cx="7410278" cy="1122088"/>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2" name="TextBox 12"/>
            <p:cNvSpPr txBox="1"/>
            <p:nvPr/>
          </p:nvSpPr>
          <p:spPr>
            <a:xfrm>
              <a:off x="5486399" y="1646188"/>
              <a:ext cx="5736373" cy="789292"/>
            </a:xfrm>
            <a:prstGeom prst="rect">
              <a:avLst/>
            </a:prstGeom>
            <a:noFill/>
          </p:spPr>
          <p:txBody>
            <a:bodyPr wrap="square" rtlCol="0" anchor="ctr">
              <a:spAutoFit/>
            </a:bodyPr>
            <a:lstStyle/>
            <a:p>
              <a:r>
                <a:rPr lang="es-CO" b="1" dirty="0"/>
                <a:t>Proyecto</a:t>
              </a:r>
            </a:p>
            <a:p>
              <a:r>
                <a:rPr lang="es-CO" dirty="0" smtClean="0"/>
                <a:t>Evaluación y aseguramiento de la calidad</a:t>
              </a:r>
              <a:endParaRPr lang="es-CO" sz="1800" dirty="0"/>
            </a:p>
          </p:txBody>
        </p:sp>
        <p:sp>
          <p:nvSpPr>
            <p:cNvPr id="13" name="Oval 102"/>
            <p:cNvSpPr>
              <a:spLocks noChangeAspect="1"/>
            </p:cNvSpPr>
            <p:nvPr/>
          </p:nvSpPr>
          <p:spPr>
            <a:xfrm>
              <a:off x="3812494" y="1454131"/>
              <a:ext cx="1726102" cy="1122088"/>
            </a:xfrm>
            <a:prstGeom prst="ellipse">
              <a:avLst/>
            </a:prstGeom>
            <a:solidFill>
              <a:srgbClr val="6EA92D"/>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02</a:t>
              </a:r>
              <a:endParaRPr lang="en-US" sz="2800" kern="0" dirty="0">
                <a:solidFill>
                  <a:schemeClr val="bg1"/>
                </a:solidFill>
                <a:latin typeface="Arial" pitchFamily="34" charset="0"/>
                <a:cs typeface="Arial" pitchFamily="34" charset="0"/>
              </a:endParaRPr>
            </a:p>
          </p:txBody>
        </p:sp>
      </p:grpSp>
      <p:pic>
        <p:nvPicPr>
          <p:cNvPr id="14" name="Imagen 13" descr="Resultado de imagen para FOTOS UT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1647" y="4442591"/>
            <a:ext cx="4375878" cy="1411362"/>
          </a:xfrm>
          <a:prstGeom prst="rect">
            <a:avLst/>
          </a:prstGeom>
          <a:ln>
            <a:noFill/>
          </a:ln>
          <a:effectLst>
            <a:outerShdw blurRad="190500" algn="tl" rotWithShape="0">
              <a:srgbClr val="000000">
                <a:alpha val="70000"/>
              </a:srgbClr>
            </a:outerShdw>
          </a:effectLst>
        </p:spPr>
      </p:pic>
      <p:pic>
        <p:nvPicPr>
          <p:cNvPr id="15" name="Imagen 14"/>
          <p:cNvPicPr>
            <a:picLocks noChangeAspect="1"/>
          </p:cNvPicPr>
          <p:nvPr/>
        </p:nvPicPr>
        <p:blipFill>
          <a:blip r:embed="rId4"/>
          <a:stretch>
            <a:fillRect/>
          </a:stretch>
        </p:blipFill>
        <p:spPr>
          <a:xfrm>
            <a:off x="872386" y="722953"/>
            <a:ext cx="3409670" cy="570006"/>
          </a:xfrm>
          <a:prstGeom prst="rect">
            <a:avLst/>
          </a:prstGeom>
        </p:spPr>
      </p:pic>
      <p:pic>
        <p:nvPicPr>
          <p:cNvPr id="16" name="Imagen 15"/>
          <p:cNvPicPr>
            <a:picLocks noChangeAspect="1"/>
          </p:cNvPicPr>
          <p:nvPr/>
        </p:nvPicPr>
        <p:blipFill>
          <a:blip r:embed="rId5"/>
          <a:stretch>
            <a:fillRect/>
          </a:stretch>
        </p:blipFill>
        <p:spPr>
          <a:xfrm>
            <a:off x="715083" y="1729139"/>
            <a:ext cx="3724275" cy="1277624"/>
          </a:xfrm>
          <a:prstGeom prst="rect">
            <a:avLst/>
          </a:prstGeom>
        </p:spPr>
      </p:pic>
      <p:sp>
        <p:nvSpPr>
          <p:cNvPr id="17" name="Rectángulo 16">
            <a:extLst>
              <a:ext uri="{FF2B5EF4-FFF2-40B4-BE49-F238E27FC236}">
                <a16:creationId xmlns:a16="http://schemas.microsoft.com/office/drawing/2014/main" id="{CFE0E246-5F80-4A2F-ACCE-0CB977473BE4}"/>
              </a:ext>
            </a:extLst>
          </p:cNvPr>
          <p:cNvSpPr/>
          <p:nvPr/>
        </p:nvSpPr>
        <p:spPr>
          <a:xfrm>
            <a:off x="342603" y="5039273"/>
            <a:ext cx="3278944" cy="13701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portafolio de proyectos se construye de acuerdo con el horizonte de tiempo del período Rectoral (2020 -2023), por lo tanto, se proyectaron las metas de los proyectos al año 2025 mientras se surtía el proceso de elección de Rector.  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77257507"/>
              </p:ext>
            </p:extLst>
          </p:nvPr>
        </p:nvGraphicFramePr>
        <p:xfrm>
          <a:off x="411657" y="1611730"/>
          <a:ext cx="7468319" cy="480618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251426">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CEA - 02</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686363448"/>
                  </a:ext>
                </a:extLst>
              </a:tr>
              <a:tr h="251426">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Académica</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877856177"/>
                  </a:ext>
                </a:extLst>
              </a:tr>
              <a:tr h="239134">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Excelencia Académica para la Formación Integral </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739004125"/>
                  </a:ext>
                </a:extLst>
              </a:tr>
              <a:tr h="159236">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434544576"/>
                  </a:ext>
                </a:extLst>
              </a:tr>
              <a:tr h="239134">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Misionales - Docencia</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617654418"/>
                  </a:ext>
                </a:extLst>
              </a:tr>
              <a:tr h="153649">
                <a:tc>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495133300"/>
                  </a:ext>
                </a:extLst>
              </a:tr>
              <a:tr h="239134">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Facultades, programas, vicerrectorías, oficina de planeación, oficina de relaciones internacionales y todos los procesos administrativos de apoyo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339687320"/>
                  </a:ext>
                </a:extLst>
              </a:tr>
              <a:tr h="119567">
                <a:tc rowSpan="3">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082502029"/>
                  </a:ext>
                </a:extLst>
              </a:tr>
              <a:tr h="1195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Desarrollo Docente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2640712813"/>
                  </a:ext>
                </a:extLst>
              </a:tr>
              <a:tr h="119567">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527556724"/>
                  </a:ext>
                </a:extLst>
              </a:tr>
              <a:tr h="597834">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171362131"/>
                  </a:ext>
                </a:extLst>
              </a:tr>
              <a:tr h="358700">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1315338"/>
                  </a:ext>
                </a:extLst>
              </a:tr>
              <a:tr h="358700">
                <a:tc vMerge="1">
                  <a:txBody>
                    <a:bodyPr/>
                    <a:lstStyle/>
                    <a:p>
                      <a:endParaRPr lang="es-CO"/>
                    </a:p>
                  </a:txBody>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AEFC3"/>
                    </a:solidFill>
                  </a:tcPr>
                </a:tc>
                <a:extLst>
                  <a:ext uri="{0D108BD9-81ED-4DB2-BD59-A6C34878D82A}">
                    <a16:rowId xmlns:a16="http://schemas.microsoft.com/office/drawing/2014/main" val="3000835809"/>
                  </a:ext>
                </a:extLst>
              </a:tr>
            </a:tbl>
          </a:graphicData>
        </a:graphic>
      </p:graphicFrame>
      <p:grpSp>
        <p:nvGrpSpPr>
          <p:cNvPr id="6" name="Group 106"/>
          <p:cNvGrpSpPr/>
          <p:nvPr/>
        </p:nvGrpSpPr>
        <p:grpSpPr>
          <a:xfrm>
            <a:off x="2191038" y="412377"/>
            <a:ext cx="6450938" cy="661471"/>
            <a:chOff x="4690885" y="1471730"/>
            <a:chExt cx="6531887" cy="1104489"/>
          </a:xfrm>
        </p:grpSpPr>
        <p:sp>
          <p:nvSpPr>
            <p:cNvPr id="7"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4B731F"/>
                  </a:solidFill>
                </a:rPr>
                <a:t>Información general del proyecto</a:t>
              </a:r>
              <a:endParaRPr lang="es-CO" sz="2800" b="1" dirty="0"/>
            </a:p>
          </p:txBody>
        </p:sp>
      </p:grpSp>
      <p:sp>
        <p:nvSpPr>
          <p:cNvPr id="9" name="Rectángulo 8"/>
          <p:cNvSpPr/>
          <p:nvPr/>
        </p:nvSpPr>
        <p:spPr>
          <a:xfrm rot="16200000">
            <a:off x="6760440" y="3251097"/>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5388" y="1233558"/>
            <a:ext cx="8624047" cy="1200329"/>
          </a:xfrm>
          <a:prstGeom prst="rect">
            <a:avLst/>
          </a:prstGeom>
        </p:spPr>
        <p:txBody>
          <a:bodyPr wrap="square">
            <a:spAutoFit/>
          </a:bodyPr>
          <a:lstStyle/>
          <a:p>
            <a:pPr algn="just"/>
            <a:r>
              <a:rPr lang="es-CO" dirty="0"/>
              <a:t>Se considera que la Universidad Tecnológica de Pereira identifica la oportunidad de aplicar estrategias para el aseguramiento de la calidad, en búsqueda de la excelencia académica; teniendo en cuenta que una de las estrategias se concentra en la acreditación de la institución y sus programas a nivel nacional e internacional.</a:t>
            </a:r>
          </a:p>
        </p:txBody>
      </p:sp>
      <p:graphicFrame>
        <p:nvGraphicFramePr>
          <p:cNvPr id="6" name="Tabla 5"/>
          <p:cNvGraphicFramePr>
            <a:graphicFrameLocks noGrp="1"/>
          </p:cNvGraphicFramePr>
          <p:nvPr>
            <p:extLst>
              <p:ext uri="{D42A27DB-BD31-4B8C-83A1-F6EECF244321}">
                <p14:modId xmlns:p14="http://schemas.microsoft.com/office/powerpoint/2010/main" val="15052069"/>
              </p:ext>
            </p:extLst>
          </p:nvPr>
        </p:nvGraphicFramePr>
        <p:xfrm>
          <a:off x="98355" y="2593597"/>
          <a:ext cx="7751683" cy="4042521"/>
        </p:xfrm>
        <a:graphic>
          <a:graphicData uri="http://schemas.openxmlformats.org/drawingml/2006/table">
            <a:tbl>
              <a:tblPr firstRow="1" firstCol="1" bandRow="1">
                <a:tableStyleId>{5940675A-B579-460E-94D1-54222C63F5DA}</a:tableStyleId>
              </a:tblPr>
              <a:tblGrid>
                <a:gridCol w="1697269">
                  <a:extLst>
                    <a:ext uri="{9D8B030D-6E8A-4147-A177-3AD203B41FA5}">
                      <a16:colId xmlns:a16="http://schemas.microsoft.com/office/drawing/2014/main" val="235893282"/>
                    </a:ext>
                  </a:extLst>
                </a:gridCol>
                <a:gridCol w="2198406">
                  <a:extLst>
                    <a:ext uri="{9D8B030D-6E8A-4147-A177-3AD203B41FA5}">
                      <a16:colId xmlns:a16="http://schemas.microsoft.com/office/drawing/2014/main" val="152103896"/>
                    </a:ext>
                  </a:extLst>
                </a:gridCol>
                <a:gridCol w="3856008">
                  <a:extLst>
                    <a:ext uri="{9D8B030D-6E8A-4147-A177-3AD203B41FA5}">
                      <a16:colId xmlns:a16="http://schemas.microsoft.com/office/drawing/2014/main" val="3555018107"/>
                    </a:ext>
                  </a:extLst>
                </a:gridCol>
              </a:tblGrid>
              <a:tr h="167695">
                <a:tc>
                  <a:txBody>
                    <a:bodyPr/>
                    <a:lstStyle/>
                    <a:p>
                      <a:pPr algn="ctr">
                        <a:lnSpc>
                          <a:spcPct val="107000"/>
                        </a:lnSpc>
                        <a:spcAft>
                          <a:spcPts val="0"/>
                        </a:spcAft>
                      </a:pPr>
                      <a:r>
                        <a:rPr lang="es-CO" sz="1200" b="1">
                          <a:effectLst/>
                        </a:rPr>
                        <a:t>Problema Central</a:t>
                      </a:r>
                      <a:endParaRPr lang="es-CO" sz="1400" b="1">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339909099"/>
                  </a:ext>
                </a:extLst>
              </a:tr>
              <a:tr h="326527">
                <a:tc rowSpan="8">
                  <a:txBody>
                    <a:bodyPr/>
                    <a:lstStyle/>
                    <a:p>
                      <a:pPr marL="0" algn="ctr" defTabSz="914400" rtl="0" eaLnBrk="1" latinLnBrk="0" hangingPunct="1">
                        <a:lnSpc>
                          <a:spcPct val="107000"/>
                        </a:lnSpc>
                        <a:spcAft>
                          <a:spcPts val="1200"/>
                        </a:spcAft>
                      </a:pPr>
                      <a:r>
                        <a:rPr lang="es-CO" sz="1100" kern="1200" dirty="0" smtClean="0">
                          <a:solidFill>
                            <a:schemeClr val="tx1"/>
                          </a:solidFill>
                          <a:effectLst/>
                          <a:latin typeface="+mn-lt"/>
                          <a:ea typeface="+mn-ea"/>
                          <a:cs typeface="+mn-cs"/>
                        </a:rPr>
                        <a:t>Oportunidad:</a:t>
                      </a:r>
                      <a:br>
                        <a:rPr lang="es-CO" sz="1100" kern="1200" dirty="0" smtClean="0">
                          <a:solidFill>
                            <a:schemeClr val="tx1"/>
                          </a:solidFill>
                          <a:effectLst/>
                          <a:latin typeface="+mn-lt"/>
                          <a:ea typeface="+mn-ea"/>
                          <a:cs typeface="+mn-cs"/>
                        </a:rPr>
                      </a:br>
                      <a:r>
                        <a:rPr lang="es-CO" sz="1100" kern="1200" dirty="0" smtClean="0">
                          <a:solidFill>
                            <a:schemeClr val="tx1"/>
                          </a:solidFill>
                          <a:effectLst/>
                          <a:latin typeface="+mn-lt"/>
                          <a:ea typeface="+mn-ea"/>
                          <a:cs typeface="+mn-cs"/>
                        </a:rPr>
                        <a:t>Con base en las políticas y lineamientos nacionales sobre aseguramiento de la calidad en educación superior, aplicar estrategias en la institución para el aseguramiento de la calidad para la excelencia académica</a:t>
                      </a:r>
                      <a:endParaRPr lang="es-CO" sz="1100" kern="1200" dirty="0">
                        <a:solidFill>
                          <a:schemeClr val="tx1"/>
                        </a:solidFill>
                        <a:effectLst/>
                        <a:latin typeface="+mn-lt"/>
                        <a:ea typeface="+mn-ea"/>
                        <a:cs typeface="+mn-cs"/>
                      </a:endParaRPr>
                    </a:p>
                  </a:txBody>
                  <a:tcPr marL="36675" marR="36675" marT="0" marB="0" anchor="ctr">
                    <a:solidFill>
                      <a:srgbClr val="DAEFC3"/>
                    </a:solidFill>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1 Reglamentación vigente</a:t>
                      </a:r>
                    </a:p>
                  </a:txBody>
                  <a:tcPr marL="44450" marR="44450" marT="0" marB="0" anchor="ctr">
                    <a:solidFill>
                      <a:srgbClr val="DAEFC3"/>
                    </a:solidFill>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1.1 Exigencias del medio </a:t>
                      </a:r>
                    </a:p>
                  </a:txBody>
                  <a:tcPr marL="44450" marR="44450" marT="0" marB="0" anchor="ctr">
                    <a:solidFill>
                      <a:srgbClr val="DAEFC3"/>
                    </a:solidFill>
                  </a:tcPr>
                </a:tc>
                <a:extLst>
                  <a:ext uri="{0D108BD9-81ED-4DB2-BD59-A6C34878D82A}">
                    <a16:rowId xmlns:a16="http://schemas.microsoft.com/office/drawing/2014/main" val="3885958664"/>
                  </a:ext>
                </a:extLst>
              </a:tr>
              <a:tr h="408158">
                <a:tc vMerge="1">
                  <a:txBody>
                    <a:bodyPr/>
                    <a:lstStyle/>
                    <a:p>
                      <a:endParaRPr lang="es-CO"/>
                    </a:p>
                  </a:txBody>
                  <a:tcPr/>
                </a:tc>
                <a:tc>
                  <a:txBody>
                    <a:bodyPr/>
                    <a:lstStyle/>
                    <a:p>
                      <a:pPr marL="0" algn="ctr" defTabSz="914400" rtl="0" eaLnBrk="1" latinLnBrk="0" hangingPunct="1">
                        <a:lnSpc>
                          <a:spcPct val="107000"/>
                        </a:lnSpc>
                        <a:spcAft>
                          <a:spcPts val="1200"/>
                        </a:spcAft>
                      </a:pPr>
                      <a:r>
                        <a:rPr lang="es-CO" sz="1100" kern="1200" dirty="0">
                          <a:solidFill>
                            <a:schemeClr val="tx1"/>
                          </a:solidFill>
                          <a:effectLst/>
                          <a:latin typeface="+mn-lt"/>
                          <a:ea typeface="+mn-ea"/>
                          <a:cs typeface="+mn-cs"/>
                        </a:rPr>
                        <a:t>2 Realidades y retos de la universidad del siglo XXI</a:t>
                      </a:r>
                    </a:p>
                  </a:txBody>
                  <a:tcPr marL="44450" marR="44450" marT="0" marB="0" anchor="ctr">
                    <a:solidFill>
                      <a:srgbClr val="DAEFC3"/>
                    </a:solidFill>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2.1 Cambios en los enfoques pedagógicos</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2.2 Cambios en las prácticas docentes</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2.3 Cambios en la forma de evaluación</a:t>
                      </a:r>
                    </a:p>
                  </a:txBody>
                  <a:tcPr marL="44450" marR="44450" marT="0" marB="0" anchor="ctr">
                    <a:solidFill>
                      <a:srgbClr val="DAEFC3"/>
                    </a:solidFill>
                  </a:tcPr>
                </a:tc>
                <a:extLst>
                  <a:ext uri="{0D108BD9-81ED-4DB2-BD59-A6C34878D82A}">
                    <a16:rowId xmlns:a16="http://schemas.microsoft.com/office/drawing/2014/main" val="3610662877"/>
                  </a:ext>
                </a:extLst>
              </a:tr>
              <a:tr h="408158">
                <a:tc vMerge="1">
                  <a:txBody>
                    <a:bodyPr/>
                    <a:lstStyle/>
                    <a:p>
                      <a:endParaRPr lang="es-CO"/>
                    </a:p>
                  </a:txBody>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3 Nuevas tendencias para la acreditación de instituciones y programas </a:t>
                      </a:r>
                    </a:p>
                  </a:txBody>
                  <a:tcPr marL="44450" marR="44450" marT="0" marB="0" anchor="ctr">
                    <a:solidFill>
                      <a:srgbClr val="DAEFC3"/>
                    </a:solidFill>
                  </a:tcPr>
                </a:tc>
                <a:tc>
                  <a:txBody>
                    <a:bodyPr/>
                    <a:lstStyle/>
                    <a:p>
                      <a:pPr marL="0" algn="ctr" defTabSz="914400" rtl="0" eaLnBrk="1" latinLnBrk="0" hangingPunct="1">
                        <a:lnSpc>
                          <a:spcPct val="107000"/>
                        </a:lnSpc>
                        <a:spcAft>
                          <a:spcPts val="1200"/>
                        </a:spcAft>
                      </a:pPr>
                      <a:r>
                        <a:rPr lang="es-CO" sz="1100" kern="1200" dirty="0">
                          <a:solidFill>
                            <a:schemeClr val="tx1"/>
                          </a:solidFill>
                          <a:effectLst/>
                          <a:latin typeface="+mn-lt"/>
                          <a:ea typeface="+mn-ea"/>
                          <a:cs typeface="+mn-cs"/>
                        </a:rPr>
                        <a:t>3.1 Estándares internacionales</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3.2 Globalización de la educación</a:t>
                      </a:r>
                      <a:br>
                        <a:rPr lang="es-CO" sz="1100" kern="1200" dirty="0">
                          <a:solidFill>
                            <a:schemeClr val="tx1"/>
                          </a:solidFill>
                          <a:effectLst/>
                          <a:latin typeface="+mn-lt"/>
                          <a:ea typeface="+mn-ea"/>
                          <a:cs typeface="+mn-cs"/>
                        </a:rPr>
                      </a:br>
                      <a:r>
                        <a:rPr lang="es-CO" sz="1100" kern="1200" dirty="0">
                          <a:solidFill>
                            <a:schemeClr val="tx1"/>
                          </a:solidFill>
                          <a:effectLst/>
                          <a:latin typeface="+mn-lt"/>
                          <a:ea typeface="+mn-ea"/>
                          <a:cs typeface="+mn-cs"/>
                        </a:rPr>
                        <a:t>3.3 Inserción de la universidad en contextos internacionales</a:t>
                      </a:r>
                    </a:p>
                  </a:txBody>
                  <a:tcPr marL="44450" marR="44450" marT="0" marB="0" anchor="ctr">
                    <a:solidFill>
                      <a:srgbClr val="DAEFC3"/>
                    </a:solidFill>
                  </a:tcPr>
                </a:tc>
                <a:extLst>
                  <a:ext uri="{0D108BD9-81ED-4DB2-BD59-A6C34878D82A}">
                    <a16:rowId xmlns:a16="http://schemas.microsoft.com/office/drawing/2014/main" val="2310185830"/>
                  </a:ext>
                </a:extLst>
              </a:tr>
              <a:tr h="167695">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6EA92D"/>
                    </a:solidFill>
                  </a:tcPr>
                </a:tc>
                <a:extLst>
                  <a:ext uri="{0D108BD9-81ED-4DB2-BD59-A6C34878D82A}">
                    <a16:rowId xmlns:a16="http://schemas.microsoft.com/office/drawing/2014/main" val="1890901300"/>
                  </a:ext>
                </a:extLst>
              </a:tr>
              <a:tr h="349033">
                <a:tc vMerge="1">
                  <a:txBody>
                    <a:bodyPr/>
                    <a:lstStyle/>
                    <a:p>
                      <a:endParaRPr lang="es-CO"/>
                    </a:p>
                  </a:txBody>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1 Profesionales que impactan el desarrollo de la sociedad </a:t>
                      </a:r>
                    </a:p>
                  </a:txBody>
                  <a:tcPr marL="44450" marR="44450" marT="0" marB="0" anchor="ctr">
                    <a:solidFill>
                      <a:srgbClr val="DAEFC3"/>
                    </a:solidFill>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1.1 Profesionales competentes </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1.2 Sociedad con cambios que generan su desarrollo </a:t>
                      </a:r>
                    </a:p>
                  </a:txBody>
                  <a:tcPr marL="44450" marR="44450" marT="0" marB="0" anchor="ctr">
                    <a:solidFill>
                      <a:srgbClr val="DAEFC3"/>
                    </a:solidFill>
                  </a:tcPr>
                </a:tc>
                <a:extLst>
                  <a:ext uri="{0D108BD9-81ED-4DB2-BD59-A6C34878D82A}">
                    <a16:rowId xmlns:a16="http://schemas.microsoft.com/office/drawing/2014/main" val="404011323"/>
                  </a:ext>
                </a:extLst>
              </a:tr>
              <a:tr h="542939">
                <a:tc vMerge="1">
                  <a:txBody>
                    <a:bodyPr/>
                    <a:lstStyle/>
                    <a:p>
                      <a:endParaRPr lang="es-CO"/>
                    </a:p>
                  </a:txBody>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2 Universidad que genera conocimiento y aporta al desarrollo de la sociedad</a:t>
                      </a:r>
                    </a:p>
                  </a:txBody>
                  <a:tcPr marL="44450" marR="44450" marT="0" marB="0" anchor="ctr">
                    <a:solidFill>
                      <a:srgbClr val="DAEFC3"/>
                    </a:solidFill>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2.1 Proyectos de investigación y extensión </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2.2 Transferencia de conocimiento y tecnología</a:t>
                      </a:r>
                    </a:p>
                  </a:txBody>
                  <a:tcPr marL="44450" marR="44450" marT="0" marB="0" anchor="ctr">
                    <a:solidFill>
                      <a:srgbClr val="DAEFC3"/>
                    </a:solidFill>
                  </a:tcPr>
                </a:tc>
                <a:extLst>
                  <a:ext uri="{0D108BD9-81ED-4DB2-BD59-A6C34878D82A}">
                    <a16:rowId xmlns:a16="http://schemas.microsoft.com/office/drawing/2014/main" val="3184297701"/>
                  </a:ext>
                </a:extLst>
              </a:tr>
              <a:tr h="542939">
                <a:tc vMerge="1">
                  <a:txBody>
                    <a:bodyPr/>
                    <a:lstStyle/>
                    <a:p>
                      <a:endParaRPr lang="es-CO"/>
                    </a:p>
                  </a:txBody>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3 Reconocimiento y visibilidad nacional e internacional</a:t>
                      </a:r>
                    </a:p>
                  </a:txBody>
                  <a:tcPr marL="44450" marR="44450" marT="0" marB="0" anchor="ctr">
                    <a:solidFill>
                      <a:srgbClr val="DAEFC3"/>
                    </a:solidFill>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3.1 Acreditaciones nacionales e internacionales</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3.2 Convenios nacionales e internacionales</a:t>
                      </a:r>
                      <a:br>
                        <a:rPr lang="es-CO" sz="1100" kern="1200">
                          <a:solidFill>
                            <a:schemeClr val="tx1"/>
                          </a:solidFill>
                          <a:effectLst/>
                          <a:latin typeface="+mn-lt"/>
                          <a:ea typeface="+mn-ea"/>
                          <a:cs typeface="+mn-cs"/>
                        </a:rPr>
                      </a:br>
                      <a:r>
                        <a:rPr lang="es-CO" sz="1100" kern="1200">
                          <a:solidFill>
                            <a:schemeClr val="tx1"/>
                          </a:solidFill>
                          <a:effectLst/>
                          <a:latin typeface="+mn-lt"/>
                          <a:ea typeface="+mn-ea"/>
                          <a:cs typeface="+mn-cs"/>
                        </a:rPr>
                        <a:t>3.3 Trabajo en red a nivel nacional e internacional</a:t>
                      </a:r>
                    </a:p>
                  </a:txBody>
                  <a:tcPr marL="44450" marR="44450" marT="0" marB="0" anchor="ctr">
                    <a:solidFill>
                      <a:srgbClr val="DAEFC3"/>
                    </a:solidFill>
                  </a:tcPr>
                </a:tc>
                <a:extLst>
                  <a:ext uri="{0D108BD9-81ED-4DB2-BD59-A6C34878D82A}">
                    <a16:rowId xmlns:a16="http://schemas.microsoft.com/office/drawing/2014/main" val="1288103024"/>
                  </a:ext>
                </a:extLst>
              </a:tr>
              <a:tr h="803601">
                <a:tc vMerge="1">
                  <a:txBody>
                    <a:bodyPr/>
                    <a:lstStyle/>
                    <a:p>
                      <a:endParaRPr lang="es-CO"/>
                    </a:p>
                  </a:txBody>
                  <a:tcPr/>
                </a:tc>
                <a:tc>
                  <a:txBody>
                    <a:bodyPr/>
                    <a:lstStyle/>
                    <a:p>
                      <a:pPr marL="0" algn="ctr" defTabSz="914400" rtl="0" eaLnBrk="1" latinLnBrk="0" hangingPunct="1">
                        <a:lnSpc>
                          <a:spcPct val="107000"/>
                        </a:lnSpc>
                        <a:spcAft>
                          <a:spcPts val="1200"/>
                        </a:spcAft>
                      </a:pPr>
                      <a:r>
                        <a:rPr lang="es-CO" sz="1100" kern="1200">
                          <a:solidFill>
                            <a:schemeClr val="tx1"/>
                          </a:solidFill>
                          <a:effectLst/>
                          <a:latin typeface="+mn-lt"/>
                          <a:ea typeface="+mn-ea"/>
                          <a:cs typeface="+mn-cs"/>
                        </a:rPr>
                        <a:t>4 Cultura de la calidad y la excelencia académica en la institución</a:t>
                      </a:r>
                    </a:p>
                  </a:txBody>
                  <a:tcPr marL="44450" marR="44450" marT="0" marB="0" anchor="ctr">
                    <a:solidFill>
                      <a:srgbClr val="DAEFC3"/>
                    </a:solidFill>
                  </a:tcPr>
                </a:tc>
                <a:tc>
                  <a:txBody>
                    <a:bodyPr/>
                    <a:lstStyle/>
                    <a:p>
                      <a:pPr marL="0" algn="ctr" defTabSz="914400" rtl="0" eaLnBrk="1" latinLnBrk="0" hangingPunct="1">
                        <a:lnSpc>
                          <a:spcPct val="107000"/>
                        </a:lnSpc>
                        <a:spcAft>
                          <a:spcPts val="1200"/>
                        </a:spcAft>
                      </a:pPr>
                      <a:r>
                        <a:rPr lang="es-CO" sz="1100" kern="1200" dirty="0">
                          <a:solidFill>
                            <a:schemeClr val="tx1"/>
                          </a:solidFill>
                          <a:effectLst/>
                          <a:latin typeface="+mn-lt"/>
                          <a:ea typeface="+mn-ea"/>
                          <a:cs typeface="+mn-cs"/>
                        </a:rPr>
                        <a:t>4.1 Compromiso de toda la comunidad académica en el logro de los objetivos misionales</a:t>
                      </a:r>
                    </a:p>
                  </a:txBody>
                  <a:tcPr marL="44450" marR="44450" marT="0" marB="0" anchor="ctr">
                    <a:solidFill>
                      <a:srgbClr val="DAEFC3"/>
                    </a:solidFill>
                  </a:tcPr>
                </a:tc>
                <a:extLst>
                  <a:ext uri="{0D108BD9-81ED-4DB2-BD59-A6C34878D82A}">
                    <a16:rowId xmlns:a16="http://schemas.microsoft.com/office/drawing/2014/main" val="1288699466"/>
                  </a:ext>
                </a:extLst>
              </a:tr>
            </a:tbl>
          </a:graphicData>
        </a:graphic>
      </p:graphicFrame>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4B731F"/>
                  </a:solidFill>
                </a:rPr>
                <a:t>Identificación del problema, necesidad u oportunidad </a:t>
              </a:r>
              <a:endParaRPr lang="es-CO" sz="2500" b="1" dirty="0"/>
            </a:p>
          </p:txBody>
        </p:sp>
      </p:grpSp>
      <p:sp>
        <p:nvSpPr>
          <p:cNvPr id="10" name="Rectángulo 9"/>
          <p:cNvSpPr/>
          <p:nvPr/>
        </p:nvSpPr>
        <p:spPr>
          <a:xfrm rot="16200000">
            <a:off x="6760440" y="3251097"/>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083373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23285" y="2024459"/>
            <a:ext cx="3935505" cy="3693319"/>
          </a:xfrm>
          <a:prstGeom prst="rect">
            <a:avLst/>
          </a:prstGeom>
        </p:spPr>
        <p:txBody>
          <a:bodyPr wrap="square">
            <a:spAutoFit/>
          </a:bodyPr>
          <a:lstStyle/>
          <a:p>
            <a:pPr algn="just"/>
            <a:r>
              <a:rPr lang="es-CO" dirty="0"/>
              <a:t>El proyecto evaluación y aseguramiento de la calidad contempla la acreditación nacional e internacional de la institución y de sus programas de pregrado y posgrado como parte de la estrategia para el aseguramiento de la calidad de la institución y sus programas, ya que la acreditación se centra en la autorreflexión, autoevaluación y autorregulación, en la medición y mejora de factores clave para incrementar el nivel de calidad de estos.</a:t>
            </a:r>
          </a:p>
        </p:txBody>
      </p:sp>
      <p:graphicFrame>
        <p:nvGraphicFramePr>
          <p:cNvPr id="7" name="3 Diagrama"/>
          <p:cNvGraphicFramePr/>
          <p:nvPr>
            <p:extLst>
              <p:ext uri="{D42A27DB-BD31-4B8C-83A1-F6EECF244321}">
                <p14:modId xmlns:p14="http://schemas.microsoft.com/office/powerpoint/2010/main" val="3505237790"/>
              </p:ext>
            </p:extLst>
          </p:nvPr>
        </p:nvGraphicFramePr>
        <p:xfrm>
          <a:off x="3670810" y="1965430"/>
          <a:ext cx="530391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Group 106"/>
          <p:cNvGrpSpPr/>
          <p:nvPr/>
        </p:nvGrpSpPr>
        <p:grpSpPr>
          <a:xfrm>
            <a:off x="2191038" y="412377"/>
            <a:ext cx="6450938" cy="661471"/>
            <a:chOff x="4690885" y="1471730"/>
            <a:chExt cx="6531887" cy="1104489"/>
          </a:xfrm>
        </p:grpSpPr>
        <p:sp>
          <p:nvSpPr>
            <p:cNvPr id="9"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Descripción del proyecto</a:t>
              </a:r>
              <a:endParaRPr lang="es-CO" sz="2800" b="1" dirty="0"/>
            </a:p>
          </p:txBody>
        </p:sp>
      </p:grpSp>
      <p:sp>
        <p:nvSpPr>
          <p:cNvPr id="11" name="Rectángulo 10"/>
          <p:cNvSpPr/>
          <p:nvPr/>
        </p:nvSpPr>
        <p:spPr>
          <a:xfrm rot="16200000">
            <a:off x="6760440" y="3251097"/>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21244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4B731F"/>
                </a:solidFill>
              </a:rPr>
              <a:t>General</a:t>
            </a:r>
            <a:endParaRPr lang="es-CO" dirty="0">
              <a:solidFill>
                <a:srgbClr val="4B731F"/>
              </a:solidFill>
            </a:endParaRPr>
          </a:p>
        </p:txBody>
      </p:sp>
      <p:sp>
        <p:nvSpPr>
          <p:cNvPr id="2" name="Rectángulo 1"/>
          <p:cNvSpPr/>
          <p:nvPr/>
        </p:nvSpPr>
        <p:spPr>
          <a:xfrm>
            <a:off x="672353" y="1910511"/>
            <a:ext cx="6763617" cy="646331"/>
          </a:xfrm>
          <a:prstGeom prst="rect">
            <a:avLst/>
          </a:prstGeom>
        </p:spPr>
        <p:txBody>
          <a:bodyPr wrap="square">
            <a:spAutoFit/>
          </a:bodyPr>
          <a:lstStyle/>
          <a:p>
            <a:pPr algn="just"/>
            <a:r>
              <a:rPr lang="es-CO" dirty="0"/>
              <a:t>Consolidar una cultura de la autorreflexión, la autoevaluación y la autorregulación a nivel institucional y de sus programas académicos.</a:t>
            </a:r>
          </a:p>
        </p:txBody>
      </p:sp>
      <p:sp>
        <p:nvSpPr>
          <p:cNvPr id="8" name="TextBox 12"/>
          <p:cNvSpPr txBox="1">
            <a:spLocks/>
          </p:cNvSpPr>
          <p:nvPr/>
        </p:nvSpPr>
        <p:spPr>
          <a:xfrm>
            <a:off x="198343" y="264967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4B731F"/>
                </a:solidFill>
              </a:rPr>
              <a:t>Específicos</a:t>
            </a:r>
            <a:endParaRPr lang="es-CO" dirty="0">
              <a:solidFill>
                <a:srgbClr val="4B731F"/>
              </a:solidFill>
            </a:endParaRPr>
          </a:p>
        </p:txBody>
      </p:sp>
      <p:sp>
        <p:nvSpPr>
          <p:cNvPr id="9" name="Rectángulo 8"/>
          <p:cNvSpPr/>
          <p:nvPr/>
        </p:nvSpPr>
        <p:spPr>
          <a:xfrm>
            <a:off x="642327" y="3452534"/>
            <a:ext cx="6879907" cy="2862322"/>
          </a:xfrm>
          <a:prstGeom prst="rect">
            <a:avLst/>
          </a:prstGeom>
        </p:spPr>
        <p:txBody>
          <a:bodyPr wrap="square">
            <a:spAutoFit/>
          </a:bodyPr>
          <a:lstStyle/>
          <a:p>
            <a:pPr marL="285750" lvl="0" indent="-285750" algn="just">
              <a:buFont typeface="Wingdings" panose="05000000000000000000" pitchFamily="2" charset="2"/>
              <a:buChar char="Ø"/>
            </a:pPr>
            <a:r>
              <a:rPr lang="es-CO" dirty="0"/>
              <a:t>Acompañar los programas de pregrado y posgrado en los procesos de autoevaluación con fines de acreditación en alta calidad nacional e </a:t>
            </a:r>
            <a:r>
              <a:rPr lang="es-CO" dirty="0" smtClean="0"/>
              <a:t>internacional.</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Realizar </a:t>
            </a:r>
            <a:r>
              <a:rPr lang="es-CO" dirty="0"/>
              <a:t>seguimiento y ajustes a las etapas del proceso de autoevaluación de acuerdo a cambios en la reglamentación nacional, internacional o </a:t>
            </a:r>
            <a:r>
              <a:rPr lang="es-CO" dirty="0" smtClean="0"/>
              <a:t>institucional.</a:t>
            </a:r>
          </a:p>
          <a:p>
            <a:pPr marL="285750" lvl="0" indent="-285750" algn="just">
              <a:buFont typeface="Wingdings" panose="05000000000000000000" pitchFamily="2" charset="2"/>
              <a:buChar char="Ø"/>
            </a:pPr>
            <a:endParaRPr lang="es-CO" dirty="0"/>
          </a:p>
          <a:p>
            <a:pPr marL="285750" lvl="0" indent="-285750" algn="just">
              <a:buFont typeface="Wingdings" panose="05000000000000000000" pitchFamily="2" charset="2"/>
              <a:buChar char="Ø"/>
            </a:pPr>
            <a:r>
              <a:rPr lang="es-CO" dirty="0" smtClean="0"/>
              <a:t>Realizar </a:t>
            </a:r>
            <a:r>
              <a:rPr lang="es-CO" dirty="0"/>
              <a:t>acompañamiento en el proceso de autoevaluación con fines de acreditación institucional.</a:t>
            </a:r>
          </a:p>
        </p:txBody>
      </p:sp>
      <p:grpSp>
        <p:nvGrpSpPr>
          <p:cNvPr id="10" name="Group 106"/>
          <p:cNvGrpSpPr/>
          <p:nvPr/>
        </p:nvGrpSpPr>
        <p:grpSpPr>
          <a:xfrm>
            <a:off x="2191038" y="412377"/>
            <a:ext cx="6450938" cy="661471"/>
            <a:chOff x="4690885" y="1471730"/>
            <a:chExt cx="6531887" cy="1104489"/>
          </a:xfrm>
        </p:grpSpPr>
        <p:sp>
          <p:nvSpPr>
            <p:cNvPr id="11"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Objetivos del proyecto</a:t>
              </a:r>
              <a:endParaRPr lang="es-CO" sz="2800" b="1" dirty="0"/>
            </a:p>
          </p:txBody>
        </p:sp>
      </p:grpSp>
      <p:sp>
        <p:nvSpPr>
          <p:cNvPr id="13" name="Rectángulo 12"/>
          <p:cNvSpPr/>
          <p:nvPr/>
        </p:nvSpPr>
        <p:spPr>
          <a:xfrm rot="16200000">
            <a:off x="6760440" y="3251097"/>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720357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10"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4B731F"/>
                  </a:solidFill>
                </a:rPr>
                <a:t>Planes operativos</a:t>
              </a:r>
              <a:endParaRPr lang="es-CO" sz="2800" b="1" dirty="0"/>
            </a:p>
          </p:txBody>
        </p:sp>
      </p:grpSp>
      <p:graphicFrame>
        <p:nvGraphicFramePr>
          <p:cNvPr id="12" name="Tabla 11"/>
          <p:cNvGraphicFramePr>
            <a:graphicFrameLocks noGrp="1"/>
          </p:cNvGraphicFramePr>
          <p:nvPr>
            <p:extLst>
              <p:ext uri="{D42A27DB-BD31-4B8C-83A1-F6EECF244321}">
                <p14:modId xmlns:p14="http://schemas.microsoft.com/office/powerpoint/2010/main" val="2645395466"/>
              </p:ext>
            </p:extLst>
          </p:nvPr>
        </p:nvGraphicFramePr>
        <p:xfrm>
          <a:off x="260949" y="1297120"/>
          <a:ext cx="7589090" cy="5511547"/>
        </p:xfrm>
        <a:graphic>
          <a:graphicData uri="http://schemas.openxmlformats.org/drawingml/2006/table">
            <a:tbl>
              <a:tblPr firstRow="1" firstCol="1" bandRow="1">
                <a:tableStyleId>{5940675A-B579-460E-94D1-54222C63F5DA}</a:tableStyleId>
              </a:tblPr>
              <a:tblGrid>
                <a:gridCol w="2561088">
                  <a:extLst>
                    <a:ext uri="{9D8B030D-6E8A-4147-A177-3AD203B41FA5}">
                      <a16:colId xmlns:a16="http://schemas.microsoft.com/office/drawing/2014/main" val="622973615"/>
                    </a:ext>
                  </a:extLst>
                </a:gridCol>
                <a:gridCol w="5028002">
                  <a:extLst>
                    <a:ext uri="{9D8B030D-6E8A-4147-A177-3AD203B41FA5}">
                      <a16:colId xmlns:a16="http://schemas.microsoft.com/office/drawing/2014/main" val="2008709917"/>
                    </a:ext>
                  </a:extLst>
                </a:gridCol>
              </a:tblGrid>
              <a:tr h="284152">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extLst>
                  <a:ext uri="{0D108BD9-81ED-4DB2-BD59-A6C34878D82A}">
                    <a16:rowId xmlns:a16="http://schemas.microsoft.com/office/drawing/2014/main" val="3686363448"/>
                  </a:ext>
                </a:extLst>
              </a:tr>
              <a:tr h="663222">
                <a:tc>
                  <a:txBody>
                    <a:bodyPr/>
                    <a:lstStyle/>
                    <a:p>
                      <a:pPr algn="ctr">
                        <a:lnSpc>
                          <a:spcPct val="107000"/>
                        </a:lnSpc>
                        <a:spcAft>
                          <a:spcPts val="0"/>
                        </a:spcAft>
                      </a:pPr>
                      <a:r>
                        <a:rPr lang="es-CO" sz="1600" b="1" kern="1200" dirty="0" smtClean="0">
                          <a:solidFill>
                            <a:schemeClr val="tx1"/>
                          </a:solidFill>
                          <a:effectLst/>
                          <a:latin typeface="+mn-lt"/>
                          <a:ea typeface="+mn-ea"/>
                          <a:cs typeface="+mn-cs"/>
                        </a:rPr>
                        <a:t>Coordinación general de los procesos de autoevaluación con fines de acreditación de programas de pregrado y posgrado</a:t>
                      </a:r>
                      <a:endParaRPr lang="es-CO" sz="12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algn="just">
                        <a:lnSpc>
                          <a:spcPct val="107000"/>
                        </a:lnSpc>
                        <a:spcAft>
                          <a:spcPts val="0"/>
                        </a:spcAft>
                      </a:pPr>
                      <a:r>
                        <a:rPr lang="es-CO" sz="1450" kern="1200" dirty="0" smtClean="0">
                          <a:solidFill>
                            <a:schemeClr val="tx1"/>
                          </a:solidFill>
                          <a:effectLst/>
                          <a:latin typeface="+mn-lt"/>
                          <a:ea typeface="+mn-ea"/>
                          <a:cs typeface="+mn-cs"/>
                        </a:rPr>
                        <a:t>Corresponde al acompañamiento técnico desde la vicerrectoría académica a los programas de pregrado y posgrado que se encuentren en proceso de autoevaluación con fines de acreditación. </a:t>
                      </a:r>
                      <a:endParaRPr lang="es-CO" sz="145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AEFC3"/>
                    </a:solidFill>
                  </a:tcPr>
                </a:tc>
                <a:extLst>
                  <a:ext uri="{0D108BD9-81ED-4DB2-BD59-A6C34878D82A}">
                    <a16:rowId xmlns:a16="http://schemas.microsoft.com/office/drawing/2014/main" val="3877856177"/>
                  </a:ext>
                </a:extLst>
              </a:tr>
              <a:tr h="663222">
                <a:tc>
                  <a:txBody>
                    <a:bodyPr/>
                    <a:lstStyle/>
                    <a:p>
                      <a:pPr algn="ctr">
                        <a:lnSpc>
                          <a:spcPct val="107000"/>
                        </a:lnSpc>
                        <a:spcAft>
                          <a:spcPts val="0"/>
                        </a:spcAft>
                      </a:pPr>
                      <a:r>
                        <a:rPr lang="es-CO" sz="1600" b="1" kern="1200" dirty="0" smtClean="0">
                          <a:solidFill>
                            <a:schemeClr val="tx1"/>
                          </a:solidFill>
                          <a:effectLst/>
                          <a:latin typeface="+mn-lt"/>
                          <a:ea typeface="+mn-ea"/>
                          <a:cs typeface="+mn-cs"/>
                        </a:rPr>
                        <a:t>Coordinación técnica del proceso de Acreditación Institucional</a:t>
                      </a:r>
                      <a:endParaRPr lang="es-CO" sz="12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92D050"/>
                    </a:solidFill>
                  </a:tcPr>
                </a:tc>
                <a:tc>
                  <a:txBody>
                    <a:bodyPr/>
                    <a:lstStyle/>
                    <a:p>
                      <a:pPr marL="0" algn="just" defTabSz="914400" rtl="0" eaLnBrk="1" latinLnBrk="0" hangingPunct="1">
                        <a:lnSpc>
                          <a:spcPct val="107000"/>
                        </a:lnSpc>
                        <a:spcAft>
                          <a:spcPts val="0"/>
                        </a:spcAft>
                      </a:pPr>
                      <a:r>
                        <a:rPr lang="es-CO" sz="1400" kern="1200" dirty="0" smtClean="0">
                          <a:solidFill>
                            <a:schemeClr val="tx1"/>
                          </a:solidFill>
                          <a:effectLst/>
                          <a:latin typeface="+mn-lt"/>
                          <a:ea typeface="+mn-ea"/>
                          <a:cs typeface="+mn-cs"/>
                        </a:rPr>
                        <a:t>Desde la Oficina de Planeación y a través del área de asesoría para la planeación académica, se brinda apoyo mediante la planeación, coordinación y ejecución de estudios estadísticos enfocados a evaluar y hacer seguimiento continuo del contexto académico y al mercado educativo, dado lo anterior para garantizar la competitividad y supervivencia de la institución en el corto, mediano y largo plazo. Paralelo a ello se coordinan, planean y ejecutan los procesos de autoevaluación institucionales y se brinda apoyo técnico al proceso de autoevaluación de programas a que diera lugar. Igualmente, la implementación del Sistema de Seguimiento al Plan de Mejoramiento Institucional – PMI y la estrategia Comunicacional frente a los procesos de acreditación institucional. Proceso de autoevaluación con miras a la acreditación internacional Sello Sofía (Madri+d). Diseño e implementación del Sistema de Seguimiento al Plan de Mejoramiento Internacional Institucional. Estrategia de socialización de los resultados de la acreditación internacional Institucional.</a:t>
                      </a:r>
                      <a:endParaRPr lang="es-CO" sz="1400" kern="1200" dirty="0">
                        <a:solidFill>
                          <a:schemeClr val="tx1"/>
                        </a:solidFill>
                        <a:effectLst/>
                        <a:latin typeface="+mn-lt"/>
                        <a:ea typeface="+mn-ea"/>
                        <a:cs typeface="+mn-cs"/>
                      </a:endParaRPr>
                    </a:p>
                  </a:txBody>
                  <a:tcPr marL="32592" marR="32592" marT="0" marB="0" anchor="ctr">
                    <a:solidFill>
                      <a:srgbClr val="DAEFC3"/>
                    </a:solidFill>
                  </a:tcPr>
                </a:tc>
                <a:extLst>
                  <a:ext uri="{0D108BD9-81ED-4DB2-BD59-A6C34878D82A}">
                    <a16:rowId xmlns:a16="http://schemas.microsoft.com/office/drawing/2014/main" val="1104214944"/>
                  </a:ext>
                </a:extLst>
              </a:tr>
            </a:tbl>
          </a:graphicData>
        </a:graphic>
      </p:graphicFrame>
      <p:sp>
        <p:nvSpPr>
          <p:cNvPr id="6" name="Rectángulo 5"/>
          <p:cNvSpPr/>
          <p:nvPr/>
        </p:nvSpPr>
        <p:spPr>
          <a:xfrm rot="16200000">
            <a:off x="6760440" y="3251097"/>
            <a:ext cx="4428565" cy="338554"/>
          </a:xfrm>
          <a:prstGeom prst="rect">
            <a:avLst/>
          </a:prstGeom>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800" dirty="0" smtClean="0">
                <a:solidFill>
                  <a:schemeClr val="bg1">
                    <a:lumMod val="50000"/>
                  </a:schemeClr>
                </a:solidFill>
                <a:latin typeface="Arial Rounded MT Bold" panose="020F0704030504030204" pitchFamily="34" charset="0"/>
              </a:rPr>
              <a:t>02. Evaluación y aseguramiento de la calidad</a:t>
            </a:r>
            <a:endParaRPr lang="es-CO" sz="800" dirty="0">
              <a:solidFill>
                <a:schemeClr val="bg1">
                  <a:lumMod val="50000"/>
                </a:schemeClr>
              </a:solidFill>
              <a:latin typeface="Arial Rounded MT Bold" panose="020F0704030504030204" pitchFamily="34" charset="0"/>
            </a:endParaRPr>
          </a:p>
          <a:p>
            <a:pPr algn="ctr"/>
            <a:endParaRPr lang="es-CO" sz="800" dirty="0">
              <a:solidFill>
                <a:schemeClr val="bg1">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939155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4123</TotalTime>
  <Words>1020</Words>
  <Application>Microsoft Office PowerPoint</Application>
  <PresentationFormat>Presentación en pantalla (4:3)</PresentationFormat>
  <Paragraphs>76</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584</cp:revision>
  <cp:lastPrinted>2017-05-16T14:27:28Z</cp:lastPrinted>
  <dcterms:created xsi:type="dcterms:W3CDTF">2017-03-06T22:18:18Z</dcterms:created>
  <dcterms:modified xsi:type="dcterms:W3CDTF">2025-03-25T16:17:11Z</dcterms:modified>
</cp:coreProperties>
</file>