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373"/>
    <a:srgbClr val="E7D8F4"/>
    <a:srgbClr val="B686DA"/>
    <a:srgbClr val="E2CFF1"/>
    <a:srgbClr val="9F60CE"/>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512373"/>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200" dirty="0" smtClean="0"/>
            <a:t>Vicerrectoría Académica. Vicerrectoría de Responsabilidad Social y Bienestar Universitario - Observatorio Social. Vicerrectoría de Investigación, Innovación y Extensión. Oficina de Relaciones Internacionales. Grupos de investigación. Facultades</a:t>
          </a:r>
          <a:endParaRPr lang="es-CO" sz="12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512373"/>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 </a:t>
          </a:r>
          <a:r>
            <a:rPr lang="es-CO" sz="1200" dirty="0" smtClean="0"/>
            <a:t>Comunidad universitaria (docentes, administrativos, estudiantes y egresados)</a:t>
          </a:r>
          <a:endParaRPr lang="es-CO" sz="1400" b="0" dirty="0">
            <a:latin typeface="+mn-lt"/>
          </a:endParaRPr>
        </a:p>
      </dgm:t>
    </dgm:pt>
    <dgm:pt modelId="{8741F14A-8A3A-4CE9-A4EC-A5E8CABEE01E}" type="parTrans" cxnId="{1BDA1869-1F10-4F09-9B7C-E4440C8A610B}">
      <dgm:prSet/>
      <dgm:spPr>
        <a:ln>
          <a:solidFill>
            <a:srgbClr val="512373"/>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512373"/>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200" b="0" dirty="0" smtClean="0">
              <a:solidFill>
                <a:schemeClr val="tx2">
                  <a:lumMod val="50000"/>
                </a:schemeClr>
              </a:solidFill>
              <a:latin typeface="+mn-lt"/>
              <a:cs typeface="Khmer UI" panose="020B0502040204020203" pitchFamily="34" charset="0"/>
            </a:rPr>
            <a:t>Sector productivo, entidades públicas y privadas, sociedad en general.</a:t>
          </a:r>
          <a:endParaRPr lang="es-ES" sz="12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512373"/>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16734" custScaleY="16579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17679" custScaleY="77394">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18986" custScaleY="72364">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1706" y="365548"/>
          <a:ext cx="2468696" cy="712330"/>
        </a:xfrm>
        <a:prstGeom prst="roundRect">
          <a:avLst>
            <a:gd name="adj" fmla="val 10000"/>
          </a:avLst>
        </a:prstGeom>
        <a:solidFill>
          <a:srgbClr val="512373"/>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2569" y="386411"/>
        <a:ext cx="2426970" cy="670604"/>
      </dsp:txXfrm>
    </dsp:sp>
    <dsp:sp modelId="{107B593D-2B7E-47A1-B237-2D44EE17772E}">
      <dsp:nvSpPr>
        <dsp:cNvPr id="0" name=""/>
        <dsp:cNvSpPr/>
      </dsp:nvSpPr>
      <dsp:spPr>
        <a:xfrm>
          <a:off x="248576" y="1077879"/>
          <a:ext cx="246869" cy="825317"/>
        </a:xfrm>
        <a:custGeom>
          <a:avLst/>
          <a:gdLst/>
          <a:ahLst/>
          <a:cxnLst/>
          <a:rect l="0" t="0" r="0" b="0"/>
          <a:pathLst>
            <a:path>
              <a:moveTo>
                <a:pt x="0" y="0"/>
              </a:moveTo>
              <a:lnTo>
                <a:pt x="0" y="825317"/>
              </a:lnTo>
              <a:lnTo>
                <a:pt x="246869" y="825317"/>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95445" y="1312677"/>
          <a:ext cx="3609909" cy="1181037"/>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200" kern="1200" dirty="0" smtClean="0"/>
            <a:t>Vicerrectoría Académica. Vicerrectoría de Responsabilidad Social y Bienestar Universitario - Observatorio Social. Vicerrectoría de Investigación, Innovación y Extensión. Oficina de Relaciones Internacionales. Grupos de investigación. Facultades</a:t>
          </a:r>
          <a:endParaRPr lang="es-CO" sz="1200" b="0" kern="1200" dirty="0">
            <a:solidFill>
              <a:schemeClr val="tx2">
                <a:lumMod val="50000"/>
              </a:schemeClr>
            </a:solidFill>
            <a:latin typeface="+mn-lt"/>
            <a:cs typeface="Khmer UI" panose="020B0502040204020203" pitchFamily="34" charset="0"/>
          </a:endParaRPr>
        </a:p>
      </dsp:txBody>
      <dsp:txXfrm>
        <a:off x="530036" y="1347268"/>
        <a:ext cx="3540727" cy="1111855"/>
      </dsp:txXfrm>
    </dsp:sp>
    <dsp:sp modelId="{94DEC999-591D-4E68-9D00-6890F125307D}">
      <dsp:nvSpPr>
        <dsp:cNvPr id="0" name=""/>
        <dsp:cNvSpPr/>
      </dsp:nvSpPr>
      <dsp:spPr>
        <a:xfrm>
          <a:off x="248576" y="1077879"/>
          <a:ext cx="246869" cy="1869568"/>
        </a:xfrm>
        <a:custGeom>
          <a:avLst/>
          <a:gdLst/>
          <a:ahLst/>
          <a:cxnLst/>
          <a:rect l="0" t="0" r="0" b="0"/>
          <a:pathLst>
            <a:path>
              <a:moveTo>
                <a:pt x="0" y="0"/>
              </a:moveTo>
              <a:lnTo>
                <a:pt x="0" y="1869568"/>
              </a:lnTo>
              <a:lnTo>
                <a:pt x="246869" y="1869568"/>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95445" y="2671797"/>
          <a:ext cx="3620680" cy="551301"/>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200" b="0" kern="1200" dirty="0" smtClean="0">
              <a:solidFill>
                <a:schemeClr val="tx2">
                  <a:lumMod val="50000"/>
                </a:schemeClr>
              </a:solidFill>
              <a:latin typeface="+mn-lt"/>
              <a:cs typeface="Khmer UI" panose="020B0502040204020203" pitchFamily="34" charset="0"/>
            </a:rPr>
            <a:t>Sector productivo, entidades públicas y privadas, sociedad en general.</a:t>
          </a:r>
          <a:endParaRPr lang="es-ES" sz="1200" b="0" kern="1200" dirty="0">
            <a:solidFill>
              <a:schemeClr val="tx2">
                <a:lumMod val="50000"/>
              </a:schemeClr>
            </a:solidFill>
            <a:latin typeface="+mn-lt"/>
            <a:cs typeface="Khmer UI" panose="020B0502040204020203" pitchFamily="34" charset="0"/>
          </a:endParaRPr>
        </a:p>
      </dsp:txBody>
      <dsp:txXfrm>
        <a:off x="511592" y="2687944"/>
        <a:ext cx="3588386" cy="519007"/>
      </dsp:txXfrm>
    </dsp:sp>
    <dsp:sp modelId="{983EE482-34B4-4DDE-A5BB-56DAF2F5E8D4}">
      <dsp:nvSpPr>
        <dsp:cNvPr id="0" name=""/>
        <dsp:cNvSpPr/>
      </dsp:nvSpPr>
      <dsp:spPr>
        <a:xfrm>
          <a:off x="248576" y="1077879"/>
          <a:ext cx="246869" cy="2581037"/>
        </a:xfrm>
        <a:custGeom>
          <a:avLst/>
          <a:gdLst/>
          <a:ahLst/>
          <a:cxnLst/>
          <a:rect l="0" t="0" r="0" b="0"/>
          <a:pathLst>
            <a:path>
              <a:moveTo>
                <a:pt x="0" y="0"/>
              </a:moveTo>
              <a:lnTo>
                <a:pt x="0" y="2581037"/>
              </a:lnTo>
              <a:lnTo>
                <a:pt x="246869" y="2581037"/>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95445" y="3401181"/>
          <a:ext cx="3635576" cy="515471"/>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 </a:t>
          </a:r>
          <a:r>
            <a:rPr lang="es-CO" sz="1200" kern="1200" dirty="0" smtClean="0"/>
            <a:t>Comunidad universitaria (docentes, administrativos, estudiantes y egresados)</a:t>
          </a:r>
          <a:endParaRPr lang="es-CO" sz="1400" b="0" kern="1200" dirty="0">
            <a:latin typeface="+mn-lt"/>
          </a:endParaRPr>
        </a:p>
      </dsp:txBody>
      <dsp:txXfrm>
        <a:off x="510543" y="3416279"/>
        <a:ext cx="3605380" cy="4852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28/03/2025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478" y="5766331"/>
            <a:ext cx="951772" cy="924982"/>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28/03/2025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9205" y="182228"/>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376521" y="4044892"/>
            <a:ext cx="3575848" cy="975343"/>
            <a:chOff x="3812494" y="1454131"/>
            <a:chExt cx="7410278" cy="1122088"/>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9" y="1708348"/>
              <a:ext cx="5736373" cy="664971"/>
            </a:xfrm>
            <a:prstGeom prst="rect">
              <a:avLst/>
            </a:prstGeom>
            <a:noFill/>
          </p:spPr>
          <p:txBody>
            <a:bodyPr wrap="square" rtlCol="0" anchor="ctr">
              <a:spAutoFit/>
            </a:bodyPr>
            <a:lstStyle/>
            <a:p>
              <a:r>
                <a:rPr lang="es-CO" b="1" dirty="0"/>
                <a:t>Proyecto</a:t>
              </a:r>
            </a:p>
            <a:p>
              <a:r>
                <a:rPr lang="es-CO" dirty="0"/>
                <a:t>Banco de proyectos para la gestión institucional</a:t>
              </a:r>
            </a:p>
          </p:txBody>
        </p:sp>
        <p:sp>
          <p:nvSpPr>
            <p:cNvPr id="7" name="Oval 102"/>
            <p:cNvSpPr>
              <a:spLocks noChangeAspect="1"/>
            </p:cNvSpPr>
            <p:nvPr/>
          </p:nvSpPr>
          <p:spPr>
            <a:xfrm>
              <a:off x="3812494" y="1454131"/>
              <a:ext cx="1726102" cy="1122088"/>
            </a:xfrm>
            <a:prstGeom prst="ellipse">
              <a:avLst/>
            </a:prstGeom>
            <a:solidFill>
              <a:srgbClr val="512373"/>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22</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4"/>
          <a:stretch>
            <a:fillRect/>
          </a:stretch>
        </p:blipFill>
        <p:spPr>
          <a:xfrm>
            <a:off x="5604528" y="3070977"/>
            <a:ext cx="3019519" cy="3545785"/>
          </a:xfrm>
          <a:prstGeom prst="rect">
            <a:avLst/>
          </a:prstGeom>
        </p:spPr>
      </p:pic>
      <p:pic>
        <p:nvPicPr>
          <p:cNvPr id="11" name="Imagen 10"/>
          <p:cNvPicPr>
            <a:picLocks noChangeAspect="1"/>
          </p:cNvPicPr>
          <p:nvPr/>
        </p:nvPicPr>
        <p:blipFill>
          <a:blip r:embed="rId5"/>
          <a:stretch>
            <a:fillRect/>
          </a:stretch>
        </p:blipFill>
        <p:spPr>
          <a:xfrm>
            <a:off x="651291" y="2001576"/>
            <a:ext cx="3696644" cy="1430411"/>
          </a:xfrm>
          <a:prstGeom prst="rect">
            <a:avLst/>
          </a:prstGeom>
        </p:spPr>
      </p:pic>
      <p:sp>
        <p:nvSpPr>
          <p:cNvPr id="12" name="Rectángulo 11">
            <a:extLst>
              <a:ext uri="{FF2B5EF4-FFF2-40B4-BE49-F238E27FC236}">
                <a16:creationId xmlns:a16="http://schemas.microsoft.com/office/drawing/2014/main" id="{CFE0E246-5F80-4A2F-ACCE-0CB977473BE4}"/>
              </a:ext>
            </a:extLst>
          </p:cNvPr>
          <p:cNvSpPr/>
          <p:nvPr/>
        </p:nvSpPr>
        <p:spPr>
          <a:xfrm>
            <a:off x="340661" y="5225909"/>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s-CO" sz="1000" u="sng"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El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portafolio de proyectos se construye de acuerdo con el horizonte de tiempo del período Rectoral (2020 -2023), por lo tanto, se proyectaron las metas de los proyectos al año 2025 mientras se surtía el proceso de elección de Rector.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Una vez elegido, se realizará el proceso de fortalecimiento del PDI y actualización/formulación de proyectos articulados al nuevo periodo Rectoral para el período 2025 - 2028 (fecha límite: 25 de junio de 2025) </a:t>
            </a: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512373"/>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3907466127"/>
              </p:ext>
            </p:extLst>
          </p:nvPr>
        </p:nvGraphicFramePr>
        <p:xfrm>
          <a:off x="295116" y="1219192"/>
          <a:ext cx="7468319" cy="5500887"/>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6405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PDI2028 – GCV - 22</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686363448"/>
                  </a:ext>
                </a:extLst>
              </a:tr>
              <a:tr h="287067">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Planeación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77856177"/>
                  </a:ext>
                </a:extLst>
              </a:tr>
              <a:tr h="164056">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del contexto y visibilidad nacional e internacional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739004125"/>
                  </a:ext>
                </a:extLst>
              </a:tr>
              <a:tr h="16405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34544576"/>
                  </a:ext>
                </a:extLst>
              </a:tr>
              <a:tr h="164056">
                <a:tc rowSpan="4">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Estratégico - Direccionamiento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617654418"/>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Administración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4230524519"/>
                  </a:ext>
                </a:extLst>
              </a:tr>
              <a:tr h="164056">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436574471"/>
                  </a:ext>
                </a:extLst>
              </a:tr>
              <a:tr h="164056">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95474771"/>
                  </a:ext>
                </a:extLst>
              </a:tr>
              <a:tr h="164056">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1. Misión y proyecto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95133300"/>
                  </a:ext>
                </a:extLst>
              </a:tr>
              <a:tr h="208344">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859488329"/>
                  </a:ext>
                </a:extLst>
              </a:tr>
              <a:tr h="208344">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8. Procesos de autoevaluación y autorregulación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18784085"/>
                  </a:ext>
                </a:extLst>
              </a:tr>
              <a:tr h="208344">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10. Organización, gestión y administración </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244535338"/>
                  </a:ext>
                </a:extLst>
              </a:tr>
              <a:tr h="287067">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Académica</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 - Observatorio Social</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de Investigación, Innovación y Extensión</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Oficina de Relaciones Internacionales</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Grupos de investigación</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Facultades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339687320"/>
                  </a:ext>
                </a:extLst>
              </a:tr>
              <a:tr h="164056">
                <a:tc rowSpan="6">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curricular</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082502029"/>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Acceso, inserción y acompañamiento estudiantil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674236701"/>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Integral para un Campus Sostenible, inteligente e incluyente</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236306868"/>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Acompañamiento Integral e inclusión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225488239"/>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640712813"/>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Sostenibilidad financiera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527556724"/>
                  </a:ext>
                </a:extLst>
              </a:tr>
              <a:tr h="430601">
                <a:tc>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171362131"/>
                  </a:ext>
                </a:extLst>
              </a:tr>
            </a:tbl>
          </a:graphicData>
        </a:graphic>
      </p:graphicFrame>
      <p:sp>
        <p:nvSpPr>
          <p:cNvPr id="8" name="Rectángulo 7"/>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sp>
        <p:nvSpPr>
          <p:cNvPr id="9" name="Rectángulo 8"/>
          <p:cNvSpPr/>
          <p:nvPr/>
        </p:nvSpPr>
        <p:spPr>
          <a:xfrm>
            <a:off x="215153" y="1882176"/>
            <a:ext cx="7853082" cy="3970318"/>
          </a:xfrm>
          <a:prstGeom prst="rect">
            <a:avLst/>
          </a:prstGeom>
        </p:spPr>
        <p:txBody>
          <a:bodyPr wrap="square">
            <a:spAutoFit/>
          </a:bodyPr>
          <a:lstStyle/>
          <a:p>
            <a:pPr algn="just"/>
            <a:r>
              <a:rPr lang="es-CO" dirty="0"/>
              <a:t>Si bien la universidad ha avanzado en procesos de gestión de proyectos y de recursos, éste ejercicio sigue siendo débil, pues se identifica una descoordinación interna, generada por la frágil articulación entre las unidades académicas y demás dependencias de la Universidad, para la gestión de proyectos y el monitoreo de fuentes de financiación, acentuada por los insuficientes procesos de creación de capacidades en los administrativos y docentes para la gestión de proyectos.</a:t>
            </a:r>
          </a:p>
          <a:p>
            <a:pPr algn="just"/>
            <a:r>
              <a:rPr lang="es-CO" dirty="0"/>
              <a:t> </a:t>
            </a:r>
          </a:p>
          <a:p>
            <a:pPr algn="just"/>
            <a:r>
              <a:rPr lang="es-CO" dirty="0"/>
              <a:t>Así mismo, la Universidad ha generado diferentes ejercicios de vigilancia en los últimos años, los cuales están abocados a diferentes temáticas internas (análisis académico y sociales) y externo (monitoreo de ejercicios de planificación, monitoreo de fuentes de financiación y vigilancia tecnológica) en los cuales se ha ganado una experticia, sin embargo, estos ejercicios se han desarrollado de manera endógena desde las dependencias, lo cual puede generar reprocesos o duplicidad en la operación.</a:t>
            </a:r>
          </a:p>
        </p:txBody>
      </p:sp>
      <p:sp>
        <p:nvSpPr>
          <p:cNvPr id="10" name="Rectángulo 9"/>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197285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225287345"/>
              </p:ext>
            </p:extLst>
          </p:nvPr>
        </p:nvGraphicFramePr>
        <p:xfrm>
          <a:off x="215152" y="1699376"/>
          <a:ext cx="7521388" cy="3620390"/>
        </p:xfrm>
        <a:graphic>
          <a:graphicData uri="http://schemas.openxmlformats.org/drawingml/2006/table">
            <a:tbl>
              <a:tblPr firstRow="1" firstCol="1" bandRow="1">
                <a:tableStyleId>{5940675A-B579-460E-94D1-54222C63F5DA}</a:tableStyleId>
              </a:tblPr>
              <a:tblGrid>
                <a:gridCol w="1543908">
                  <a:extLst>
                    <a:ext uri="{9D8B030D-6E8A-4147-A177-3AD203B41FA5}">
                      <a16:colId xmlns:a16="http://schemas.microsoft.com/office/drawing/2014/main" val="235893282"/>
                    </a:ext>
                  </a:extLst>
                </a:gridCol>
                <a:gridCol w="2204403">
                  <a:extLst>
                    <a:ext uri="{9D8B030D-6E8A-4147-A177-3AD203B41FA5}">
                      <a16:colId xmlns:a16="http://schemas.microsoft.com/office/drawing/2014/main" val="152103896"/>
                    </a:ext>
                  </a:extLst>
                </a:gridCol>
                <a:gridCol w="3773077">
                  <a:extLst>
                    <a:ext uri="{9D8B030D-6E8A-4147-A177-3AD203B41FA5}">
                      <a16:colId xmlns:a16="http://schemas.microsoft.com/office/drawing/2014/main" val="3555018107"/>
                    </a:ext>
                  </a:extLst>
                </a:gridCol>
              </a:tblGrid>
              <a:tr h="181133">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339909099"/>
                  </a:ext>
                </a:extLst>
              </a:tr>
              <a:tr h="543282">
                <a:tc rowSpan="5">
                  <a:txBody>
                    <a:bodyPr/>
                    <a:lstStyle/>
                    <a:p>
                      <a:pPr algn="ctr">
                        <a:lnSpc>
                          <a:spcPct val="107000"/>
                        </a:lnSpc>
                        <a:spcAft>
                          <a:spcPts val="1200"/>
                        </a:spcAft>
                      </a:pPr>
                      <a:r>
                        <a:rPr lang="es-CO" sz="1400" kern="1200" dirty="0" smtClean="0">
                          <a:solidFill>
                            <a:schemeClr val="tx1"/>
                          </a:solidFill>
                          <a:effectLst/>
                          <a:latin typeface="+mn-lt"/>
                          <a:ea typeface="+mn-ea"/>
                          <a:cs typeface="+mn-cs"/>
                        </a:rPr>
                        <a:t>Débil proceso de gestión de proyectos al interior de la Universidad</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E7D8F4"/>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 Descoordinación interna para la gestión de proyectos.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1.1. Frágil articulación entre las unidades académicas y demás dependencias de la Universidad, para la gestión de proyectos y el monitoreo de fuentes de financiación.</a:t>
                      </a:r>
                      <a:br>
                        <a:rPr lang="es-CO" sz="1100" dirty="0">
                          <a:solidFill>
                            <a:srgbClr val="000000"/>
                          </a:solidFill>
                          <a:effectLst/>
                          <a:latin typeface="+mn-lt"/>
                          <a:ea typeface="Times New Roman" panose="02020603050405020304" pitchFamily="18" charset="0"/>
                          <a:cs typeface="Times New Roman" panose="02020603050405020304" pitchFamily="18" charset="0"/>
                        </a:rPr>
                      </a:br>
                      <a:r>
                        <a:rPr lang="es-CO" sz="1100" dirty="0">
                          <a:solidFill>
                            <a:srgbClr val="000000"/>
                          </a:solidFill>
                          <a:effectLst/>
                          <a:latin typeface="+mn-lt"/>
                          <a:ea typeface="Times New Roman" panose="02020603050405020304" pitchFamily="18" charset="0"/>
                          <a:cs typeface="Times New Roman" panose="02020603050405020304" pitchFamily="18" charset="0"/>
                        </a:rPr>
                        <a:t>1.2. Insuficientes procesos de creación de capacidades en los administrativos y docentes para la gestión de proyectos.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85958664"/>
                  </a:ext>
                </a:extLst>
              </a:tr>
              <a:tr h="271641">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2. Debilidad en procesos de vigilancia del contexto interno y externo.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2.1 Cambios constantes en las reglamentaciones y procesos de planeación y planificación que atañen a la Universidad.</a:t>
                      </a:r>
                      <a:br>
                        <a:rPr lang="es-CO" sz="1100" dirty="0">
                          <a:solidFill>
                            <a:srgbClr val="000000"/>
                          </a:solidFill>
                          <a:effectLst/>
                          <a:latin typeface="+mn-lt"/>
                          <a:ea typeface="Times New Roman" panose="02020603050405020304" pitchFamily="18" charset="0"/>
                          <a:cs typeface="Times New Roman" panose="02020603050405020304" pitchFamily="18" charset="0"/>
                        </a:rPr>
                      </a:br>
                      <a:r>
                        <a:rPr lang="es-CO" sz="1100" dirty="0">
                          <a:solidFill>
                            <a:srgbClr val="000000"/>
                          </a:solidFill>
                          <a:effectLst/>
                          <a:latin typeface="+mn-lt"/>
                          <a:ea typeface="Times New Roman" panose="02020603050405020304" pitchFamily="18" charset="0"/>
                          <a:cs typeface="Times New Roman" panose="02020603050405020304" pitchFamily="18" charset="0"/>
                        </a:rPr>
                        <a:t>2.2 Falta de análisis y monitoreo de dinámicas internas relacionadas con el quehacer misional.</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61108394"/>
                  </a:ext>
                </a:extLst>
              </a:tr>
              <a:tr h="181133">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890901300"/>
                  </a:ext>
                </a:extLst>
              </a:tr>
              <a:tr h="558988">
                <a:tc vMerge="1">
                  <a:txBody>
                    <a:bodyPr/>
                    <a:lstStyle/>
                    <a:p>
                      <a:endParaRPr lang="es-CO"/>
                    </a:p>
                  </a:txBody>
                  <a:tcPr/>
                </a:tc>
                <a:tc>
                  <a:txBody>
                    <a:bodyPr/>
                    <a:lstStyle/>
                    <a:p>
                      <a:pPr marL="0" algn="l" defTabSz="914400" rtl="0" eaLnBrk="1" latinLnBrk="0" hangingPunct="1">
                        <a:lnSpc>
                          <a:spcPct val="107000"/>
                        </a:lnSpc>
                        <a:spcAft>
                          <a:spcPts val="800"/>
                        </a:spcAft>
                      </a:pPr>
                      <a:r>
                        <a:rPr lang="es-CO" sz="1100" kern="1200" dirty="0">
                          <a:solidFill>
                            <a:srgbClr val="000000"/>
                          </a:solidFill>
                          <a:effectLst/>
                          <a:latin typeface="+mn-lt"/>
                          <a:ea typeface="Times New Roman" panose="02020603050405020304" pitchFamily="18" charset="0"/>
                          <a:cs typeface="Times New Roman" panose="02020603050405020304" pitchFamily="18" charset="0"/>
                        </a:rPr>
                        <a:t>1. Incumplimiento de las reglamentaciones asociadas a la universidad y falta de aprovechamiento de oportunidades en el contexto.</a:t>
                      </a:r>
                    </a:p>
                  </a:txBody>
                  <a:tcPr marL="44450" marR="44450" marT="0" marB="0" anchor="ctr">
                    <a:solidFill>
                      <a:srgbClr val="E7D8F4"/>
                    </a:solidFill>
                  </a:tcPr>
                </a:tc>
                <a:tc>
                  <a:txBody>
                    <a:bodyPr/>
                    <a:lstStyle/>
                    <a:p>
                      <a:pPr marL="0" algn="l" defTabSz="914400" rtl="0" eaLnBrk="1" latinLnBrk="0" hangingPunct="1">
                        <a:lnSpc>
                          <a:spcPct val="107000"/>
                        </a:lnSpc>
                        <a:spcAft>
                          <a:spcPts val="800"/>
                        </a:spcAft>
                      </a:pPr>
                      <a:r>
                        <a:rPr lang="es-CO" sz="1100" kern="1200" dirty="0">
                          <a:solidFill>
                            <a:srgbClr val="000000"/>
                          </a:solidFill>
                          <a:effectLst/>
                          <a:latin typeface="+mn-lt"/>
                          <a:ea typeface="Times New Roman" panose="02020603050405020304" pitchFamily="18" charset="0"/>
                          <a:cs typeface="Times New Roman" panose="02020603050405020304" pitchFamily="18" charset="0"/>
                        </a:rPr>
                        <a:t>1.1 Hallazgos y sanciones a la universidad por el no cumplimiento de reglamentaciones.</a:t>
                      </a:r>
                      <a:br>
                        <a:rPr lang="es-CO" sz="1100" kern="1200" dirty="0">
                          <a:solidFill>
                            <a:srgbClr val="000000"/>
                          </a:solidFill>
                          <a:effectLst/>
                          <a:latin typeface="+mn-lt"/>
                          <a:ea typeface="Times New Roman" panose="02020603050405020304" pitchFamily="18" charset="0"/>
                          <a:cs typeface="Times New Roman" panose="02020603050405020304" pitchFamily="18" charset="0"/>
                        </a:rPr>
                      </a:br>
                      <a:r>
                        <a:rPr lang="es-CO" sz="1100" kern="1200" dirty="0">
                          <a:solidFill>
                            <a:srgbClr val="000000"/>
                          </a:solidFill>
                          <a:effectLst/>
                          <a:latin typeface="+mn-lt"/>
                          <a:ea typeface="Times New Roman" panose="02020603050405020304" pitchFamily="18" charset="0"/>
                          <a:cs typeface="Times New Roman" panose="02020603050405020304" pitchFamily="18" charset="0"/>
                        </a:rPr>
                        <a:t>1.2 Desaprovechamiento de oportunidades en el contexto</a:t>
                      </a:r>
                    </a:p>
                  </a:txBody>
                  <a:tcPr marL="44450" marR="44450" marT="0" marB="0" anchor="ctr">
                    <a:solidFill>
                      <a:srgbClr val="E7D8F4"/>
                    </a:solidFill>
                  </a:tcPr>
                </a:tc>
                <a:extLst>
                  <a:ext uri="{0D108BD9-81ED-4DB2-BD59-A6C34878D82A}">
                    <a16:rowId xmlns:a16="http://schemas.microsoft.com/office/drawing/2014/main" val="404011323"/>
                  </a:ext>
                </a:extLst>
              </a:tr>
              <a:tr h="558988">
                <a:tc vMerge="1">
                  <a:txBody>
                    <a:bodyPr/>
                    <a:lstStyle/>
                    <a:p>
                      <a:endParaRPr lang="es-CO"/>
                    </a:p>
                  </a:txBody>
                  <a:tcPr/>
                </a:tc>
                <a:tc>
                  <a:txBody>
                    <a:bodyPr/>
                    <a:lstStyle/>
                    <a:p>
                      <a:pPr marL="0" algn="l" defTabSz="914400" rtl="0" eaLnBrk="1" latinLnBrk="0" hangingPunct="1">
                        <a:lnSpc>
                          <a:spcPct val="107000"/>
                        </a:lnSpc>
                        <a:spcAft>
                          <a:spcPts val="800"/>
                        </a:spcAft>
                      </a:pPr>
                      <a:r>
                        <a:rPr lang="es-CO" sz="1100" kern="1200">
                          <a:solidFill>
                            <a:srgbClr val="000000"/>
                          </a:solidFill>
                          <a:effectLst/>
                          <a:latin typeface="+mn-lt"/>
                          <a:ea typeface="Times New Roman" panose="02020603050405020304" pitchFamily="18" charset="0"/>
                          <a:cs typeface="Times New Roman" panose="02020603050405020304" pitchFamily="18" charset="0"/>
                        </a:rPr>
                        <a:t>2. Generación de productos de análisis y vigilancia desarticulados y no integrados, con posible duplicidad de esfuerzos.</a:t>
                      </a:r>
                    </a:p>
                  </a:txBody>
                  <a:tcPr marL="44450" marR="44450" marT="0" marB="0" anchor="ctr">
                    <a:solidFill>
                      <a:srgbClr val="E7D8F4"/>
                    </a:solidFill>
                  </a:tcPr>
                </a:tc>
                <a:tc>
                  <a:txBody>
                    <a:bodyPr/>
                    <a:lstStyle/>
                    <a:p>
                      <a:pPr marL="0" algn="l" defTabSz="914400" rtl="0" eaLnBrk="1" latinLnBrk="0" hangingPunct="1">
                        <a:lnSpc>
                          <a:spcPct val="107000"/>
                        </a:lnSpc>
                        <a:spcAft>
                          <a:spcPts val="800"/>
                        </a:spcAft>
                      </a:pPr>
                      <a:r>
                        <a:rPr lang="es-CO" sz="1100" kern="1200" dirty="0">
                          <a:solidFill>
                            <a:srgbClr val="000000"/>
                          </a:solidFill>
                          <a:effectLst/>
                          <a:latin typeface="+mn-lt"/>
                          <a:ea typeface="Times New Roman" panose="02020603050405020304" pitchFamily="18" charset="0"/>
                          <a:cs typeface="Times New Roman" panose="02020603050405020304" pitchFamily="18" charset="0"/>
                        </a:rPr>
                        <a:t>2.1 Uso poco eficiente de los recursos debido a reprocesos y duplicidad de esfuerzos.</a:t>
                      </a:r>
                    </a:p>
                  </a:txBody>
                  <a:tcPr marL="44450" marR="44450" marT="0" marB="0" anchor="ctr">
                    <a:solidFill>
                      <a:srgbClr val="E7D8F4"/>
                    </a:solidFill>
                  </a:tcPr>
                </a:tc>
                <a:extLst>
                  <a:ext uri="{0D108BD9-81ED-4DB2-BD59-A6C34878D82A}">
                    <a16:rowId xmlns:a16="http://schemas.microsoft.com/office/drawing/2014/main" val="1791280813"/>
                  </a:ext>
                </a:extLst>
              </a:tr>
            </a:tbl>
          </a:graphicData>
        </a:graphic>
      </p:graphicFrame>
      <p:sp>
        <p:nvSpPr>
          <p:cNvPr id="9" name="Rectángulo 8"/>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269511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Descripción del proyecto</a:t>
              </a:r>
              <a:endParaRPr lang="es-CO" sz="2800" b="1" dirty="0">
                <a:solidFill>
                  <a:srgbClr val="512373"/>
                </a:solidFill>
              </a:endParaRPr>
            </a:p>
          </p:txBody>
        </p:sp>
      </p:grpSp>
      <p:graphicFrame>
        <p:nvGraphicFramePr>
          <p:cNvPr id="7" name="3 Diagrama"/>
          <p:cNvGraphicFramePr/>
          <p:nvPr>
            <p:extLst>
              <p:ext uri="{D42A27DB-BD31-4B8C-83A1-F6EECF244321}">
                <p14:modId xmlns:p14="http://schemas.microsoft.com/office/powerpoint/2010/main" val="2887639093"/>
              </p:ext>
            </p:extLst>
          </p:nvPr>
        </p:nvGraphicFramePr>
        <p:xfrm>
          <a:off x="4249271" y="1564055"/>
          <a:ext cx="4132729" cy="4338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161365" y="1932654"/>
            <a:ext cx="3953435" cy="3970318"/>
          </a:xfrm>
          <a:prstGeom prst="rect">
            <a:avLst/>
          </a:prstGeom>
        </p:spPr>
        <p:txBody>
          <a:bodyPr wrap="square">
            <a:spAutoFit/>
          </a:bodyPr>
          <a:lstStyle/>
          <a:p>
            <a:pPr algn="just"/>
            <a:r>
              <a:rPr lang="es-CO" sz="1400" dirty="0"/>
              <a:t>El proyecto busca fortalecer el proceso de gestión de proyectos al interior de la Universidad, en términos de definición e implementación de una estructura de banco de proyectos, mejorar procesos de articulación entre unidades académicas y administrativas y crear capacidades en la comunidad universitaria para la gestión de proyectos.</a:t>
            </a:r>
          </a:p>
          <a:p>
            <a:pPr algn="just"/>
            <a:r>
              <a:rPr lang="es-CO" sz="1400" dirty="0"/>
              <a:t> </a:t>
            </a:r>
          </a:p>
          <a:p>
            <a:pPr algn="just"/>
            <a:r>
              <a:rPr lang="es-CO" sz="1400" dirty="0"/>
              <a:t>Así mismo, generar articulación entre los diferentes actores que realizan ejercicios de análisis y monitoreo del contexto, adicionalmente, realizar ejercicios de vigilancia con las temáticas relacionadas con el proceso de "Direccionamiento Institucional" que estén a cargo de la Oficina de Planeación, en especial el monitoreo de oportunidades en el contexto relacionadas con los aliados estratégicos y los entes territoriales.</a:t>
            </a:r>
          </a:p>
        </p:txBody>
      </p:sp>
      <p:sp>
        <p:nvSpPr>
          <p:cNvPr id="10" name="Rectángulo 9"/>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237015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Objetivos del proyecto</a:t>
              </a:r>
              <a:endParaRPr lang="es-CO" sz="2800" b="1" dirty="0">
                <a:solidFill>
                  <a:srgbClr val="512373"/>
                </a:solidFill>
              </a:endParaRPr>
            </a:p>
          </p:txBody>
        </p:sp>
      </p:grpSp>
      <p:sp>
        <p:nvSpPr>
          <p:cNvPr id="8"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General</a:t>
            </a:r>
            <a:endParaRPr lang="es-CO" dirty="0">
              <a:solidFill>
                <a:srgbClr val="512373"/>
              </a:solidFill>
            </a:endParaRPr>
          </a:p>
        </p:txBody>
      </p:sp>
      <p:sp>
        <p:nvSpPr>
          <p:cNvPr id="9" name="TextBox 12"/>
          <p:cNvSpPr txBox="1">
            <a:spLocks/>
          </p:cNvSpPr>
          <p:nvPr/>
        </p:nvSpPr>
        <p:spPr>
          <a:xfrm>
            <a:off x="198343" y="2498603"/>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Específicos</a:t>
            </a:r>
            <a:endParaRPr lang="es-CO" dirty="0">
              <a:solidFill>
                <a:srgbClr val="512373"/>
              </a:solidFill>
            </a:endParaRPr>
          </a:p>
        </p:txBody>
      </p:sp>
      <p:sp>
        <p:nvSpPr>
          <p:cNvPr id="10" name="Rectángulo 9"/>
          <p:cNvSpPr/>
          <p:nvPr/>
        </p:nvSpPr>
        <p:spPr>
          <a:xfrm>
            <a:off x="225648" y="1822052"/>
            <a:ext cx="8351213" cy="369332"/>
          </a:xfrm>
          <a:prstGeom prst="rect">
            <a:avLst/>
          </a:prstGeom>
        </p:spPr>
        <p:txBody>
          <a:bodyPr wrap="square">
            <a:spAutoFit/>
          </a:bodyPr>
          <a:lstStyle/>
          <a:p>
            <a:r>
              <a:rPr lang="es-CO" dirty="0"/>
              <a:t>Fortalecer el proceso de gestión de proyectos al interior de la Universidad</a:t>
            </a:r>
          </a:p>
        </p:txBody>
      </p:sp>
      <p:sp>
        <p:nvSpPr>
          <p:cNvPr id="11" name="Rectángulo 10"/>
          <p:cNvSpPr/>
          <p:nvPr/>
        </p:nvSpPr>
        <p:spPr>
          <a:xfrm>
            <a:off x="198343" y="3113244"/>
            <a:ext cx="8443633" cy="923330"/>
          </a:xfrm>
          <a:prstGeom prst="rect">
            <a:avLst/>
          </a:prstGeom>
        </p:spPr>
        <p:txBody>
          <a:bodyPr wrap="square">
            <a:spAutoFit/>
          </a:bodyPr>
          <a:lstStyle/>
          <a:p>
            <a:pPr marL="285750" lvl="0" indent="-285750">
              <a:buFont typeface="Wingdings" panose="05000000000000000000" pitchFamily="2" charset="2"/>
              <a:buChar char="Ø"/>
            </a:pPr>
            <a:r>
              <a:rPr lang="es-CO" dirty="0"/>
              <a:t>Mejorar la coordinación interna para la gestión de </a:t>
            </a:r>
            <a:r>
              <a:rPr lang="es-CO" dirty="0" smtClean="0"/>
              <a:t>proyectos.</a:t>
            </a:r>
          </a:p>
          <a:p>
            <a:pPr marL="285750" lvl="0" indent="-285750">
              <a:buFont typeface="Wingdings" panose="05000000000000000000" pitchFamily="2" charset="2"/>
              <a:buChar char="Ø"/>
            </a:pPr>
            <a:endParaRPr lang="es-CO" dirty="0"/>
          </a:p>
          <a:p>
            <a:pPr marL="285750" lvl="0" indent="-285750">
              <a:buFont typeface="Wingdings" panose="05000000000000000000" pitchFamily="2" charset="2"/>
              <a:buChar char="Ø"/>
            </a:pPr>
            <a:r>
              <a:rPr lang="es-CO" dirty="0" smtClean="0"/>
              <a:t>Consolidar </a:t>
            </a:r>
            <a:r>
              <a:rPr lang="es-CO" dirty="0"/>
              <a:t>los procesos de vigilancia del contexto interno y externo.		</a:t>
            </a:r>
            <a:endParaRPr lang="es-CO" dirty="0">
              <a:ea typeface="Calibri" panose="020F0502020204030204" pitchFamily="34" charset="0"/>
              <a:cs typeface="Times New Roman" panose="02020603050405020304" pitchFamily="18" charset="0"/>
            </a:endParaRPr>
          </a:p>
        </p:txBody>
      </p:sp>
      <p:sp>
        <p:nvSpPr>
          <p:cNvPr id="12" name="Rectángulo 11"/>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402832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Planes operativos</a:t>
              </a:r>
              <a:endParaRPr lang="es-CO" sz="28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2279492638"/>
              </p:ext>
            </p:extLst>
          </p:nvPr>
        </p:nvGraphicFramePr>
        <p:xfrm>
          <a:off x="187540" y="1226704"/>
          <a:ext cx="7441425" cy="5477256"/>
        </p:xfrm>
        <a:graphic>
          <a:graphicData uri="http://schemas.openxmlformats.org/drawingml/2006/table">
            <a:tbl>
              <a:tblPr firstRow="1" firstCol="1" bandRow="1">
                <a:tableStyleId>{5940675A-B579-460E-94D1-54222C63F5DA}</a:tableStyleId>
              </a:tblPr>
              <a:tblGrid>
                <a:gridCol w="2035707">
                  <a:extLst>
                    <a:ext uri="{9D8B030D-6E8A-4147-A177-3AD203B41FA5}">
                      <a16:colId xmlns:a16="http://schemas.microsoft.com/office/drawing/2014/main" val="622973615"/>
                    </a:ext>
                  </a:extLst>
                </a:gridCol>
                <a:gridCol w="5405718">
                  <a:extLst>
                    <a:ext uri="{9D8B030D-6E8A-4147-A177-3AD203B41FA5}">
                      <a16:colId xmlns:a16="http://schemas.microsoft.com/office/drawing/2014/main"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extLst>
                  <a:ext uri="{0D108BD9-81ED-4DB2-BD59-A6C34878D82A}">
                    <a16:rowId xmlns:a16="http://schemas.microsoft.com/office/drawing/2014/main" val="3686363448"/>
                  </a:ext>
                </a:extLst>
              </a:tr>
              <a:tr h="295411">
                <a:tc>
                  <a:txBody>
                    <a:bodyPr/>
                    <a:lstStyle/>
                    <a:p>
                      <a:pPr algn="ctr">
                        <a:lnSpc>
                          <a:spcPct val="107000"/>
                        </a:lnSpc>
                        <a:spcAft>
                          <a:spcPts val="0"/>
                        </a:spcAft>
                      </a:pPr>
                      <a:r>
                        <a:rPr lang="es-CO" sz="1800" b="1" kern="1200" dirty="0" smtClean="0">
                          <a:solidFill>
                            <a:schemeClr val="tx1"/>
                          </a:solidFill>
                          <a:effectLst/>
                          <a:latin typeface="+mn-lt"/>
                          <a:ea typeface="+mn-ea"/>
                          <a:cs typeface="+mn-cs"/>
                        </a:rPr>
                        <a:t>Coordinación interna para la gestión de proyectos</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300" kern="1200" dirty="0" smtClean="0">
                          <a:solidFill>
                            <a:schemeClr val="tx1"/>
                          </a:solidFill>
                          <a:effectLst/>
                          <a:latin typeface="+mn-lt"/>
                          <a:ea typeface="+mn-ea"/>
                          <a:cs typeface="+mn-cs"/>
                        </a:rPr>
                        <a:t>Realizar un diagnóstico de los repositorios de proyectos existentes en la universidad. Definir una estructura para el banco de proyectos de la Universidad. Fortalecer los procesos de generación de capacidades para la gestión de proyectos. Revisión y actualización de protocolos, procedimiento, formatos y herramientas tecnológicas. Mantener actualizada la base de datos del banco de proyectos. Hacer acompañamiento a la gestión integral de los proyectos de interés de la universidad. Hacer seguimiento y monitoreo a la ejecución de los proyectos de infraestructura física. Hacer seguimiento y monitoreo a la ejecución de los proyectos financiados con recursos del Sistema General de Regalías. Fortalecer los procesos de generación de capacidades para la gestión de proyectos. Realizar informes de la gestión integral del banco de proyectos. Validar y poner en marcha la unidad de proyectos institucionales. Revisar y actualizar la caja de herramientas del banco de proyectos. </a:t>
                      </a:r>
                    </a:p>
                  </a:txBody>
                  <a:tcPr marL="32592" marR="32592" marT="0" marB="0" anchor="ctr">
                    <a:solidFill>
                      <a:srgbClr val="E7D8F4"/>
                    </a:solidFill>
                  </a:tcPr>
                </a:tc>
                <a:extLst>
                  <a:ext uri="{0D108BD9-81ED-4DB2-BD59-A6C34878D82A}">
                    <a16:rowId xmlns:a16="http://schemas.microsoft.com/office/drawing/2014/main" val="3877856177"/>
                  </a:ext>
                </a:extLst>
              </a:tr>
              <a:tr h="332761">
                <a:tc>
                  <a:txBody>
                    <a:bodyPr/>
                    <a:lstStyle/>
                    <a:p>
                      <a:pPr algn="ctr">
                        <a:lnSpc>
                          <a:spcPct val="107000"/>
                        </a:lnSpc>
                        <a:spcAft>
                          <a:spcPts val="0"/>
                        </a:spcAft>
                      </a:pPr>
                      <a:r>
                        <a:rPr lang="es-CO" sz="1800" b="1" kern="1200" dirty="0" smtClean="0">
                          <a:solidFill>
                            <a:schemeClr val="tx1"/>
                          </a:solidFill>
                          <a:effectLst/>
                          <a:latin typeface="+mn-lt"/>
                          <a:ea typeface="+mn-ea"/>
                          <a:cs typeface="+mn-cs"/>
                        </a:rPr>
                        <a:t>Observatorio del contexto interno y externo</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lvl="0" algn="just"/>
                      <a:r>
                        <a:rPr lang="es-CO" sz="1300" kern="1200" dirty="0" smtClean="0">
                          <a:solidFill>
                            <a:schemeClr val="tx1"/>
                          </a:solidFill>
                          <a:effectLst/>
                          <a:latin typeface="+mn-lt"/>
                          <a:ea typeface="+mn-ea"/>
                          <a:cs typeface="+mn-cs"/>
                        </a:rPr>
                        <a:t>Definición de las temáticas de monitoreo para la vigencia y Aprestamiento a los responsables para el ejercicio de monitoreo. Acopio y análisis de información, y realización de informes.	Difusión de los informes ante las instancias pertinentes. Generación de reportes y análisis con grupos de interés de los principales resultados encontrados en los informes del contexto priorizados. Levantamiento de inventario de actores institucionales que realizan actividades de análisis interno. Articulación de acciones para el ejercicio de análisis interno. Diseño e implementación de una estrategia de difusión de resultados de análisis para las instancias pertinentes. Capacitación a dependencias académicas y administrativas sobre el catálogo de productos de información y consulta de sistemas de información. Revisar y ajustar la dinámica de trabajo de los actores asociados al Observatorio Social. Publicación en la página web de los informes.</a:t>
                      </a:r>
                      <a:endParaRPr lang="es-CO" sz="13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3717268228"/>
                  </a:ext>
                </a:extLst>
              </a:tr>
            </a:tbl>
          </a:graphicData>
        </a:graphic>
      </p:graphicFrame>
      <p:sp>
        <p:nvSpPr>
          <p:cNvPr id="9" name="Rectángulo 8"/>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2804983851"/>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4102</TotalTime>
  <Words>1280</Words>
  <Application>Microsoft Office PowerPoint</Application>
  <PresentationFormat>Presentación en pantalla (4:3)</PresentationFormat>
  <Paragraphs>86</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577</cp:revision>
  <cp:lastPrinted>2017-05-16T14:27:28Z</cp:lastPrinted>
  <dcterms:created xsi:type="dcterms:W3CDTF">2017-03-06T22:18:18Z</dcterms:created>
  <dcterms:modified xsi:type="dcterms:W3CDTF">2025-03-28T18:34:15Z</dcterms:modified>
</cp:coreProperties>
</file>