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100" dirty="0" smtClean="0"/>
            <a:t>SUEJE/ Departamento de Humanidades UTP / Univirtual.</a:t>
          </a:r>
          <a:endParaRPr lang="es-CO" sz="11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100" dirty="0" smtClean="0"/>
            <a:t>Comunidad en general, comunidad universitaria, Universitaria (Estudiantes, Administrativos y Docentes), población especial: población que se acogió al proceso de paz.</a:t>
          </a:r>
          <a:endParaRPr lang="es-CO" sz="120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100" b="0" dirty="0" smtClean="0">
              <a:solidFill>
                <a:schemeClr val="tx2">
                  <a:lumMod val="50000"/>
                </a:schemeClr>
              </a:solidFill>
              <a:latin typeface="+mn-lt"/>
              <a:cs typeface="Khmer UI" panose="020B0502040204020203" pitchFamily="34" charset="0"/>
            </a:rPr>
            <a:t>Oficina de Paz y Reconciliación de Pereira, Agencia de Reintegración y Normalización -ARN, Comisión para el Esclarecimiento de la Verdad CEV, Audifarma, Unidad para la Atención y Reparación Integral de Víctimas, Unidad de Restitución de Tierras, Corporación Viva la Ciudadanía, Red Nacional de Planeación Local y Presupuestos Participativos, Alcaldías, Gobernaciones, Sistema Universitario Estatal -SUE</a:t>
          </a:r>
          <a:endParaRPr lang="es-ES" sz="1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54133">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184715">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99133">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706" y="285682"/>
          <a:ext cx="2468696" cy="712330"/>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569" y="306545"/>
        <a:ext cx="2426970" cy="670604"/>
      </dsp:txXfrm>
    </dsp:sp>
    <dsp:sp modelId="{107B593D-2B7E-47A1-B237-2D44EE17772E}">
      <dsp:nvSpPr>
        <dsp:cNvPr id="0" name=""/>
        <dsp:cNvSpPr/>
      </dsp:nvSpPr>
      <dsp:spPr>
        <a:xfrm>
          <a:off x="248576" y="998012"/>
          <a:ext cx="246869" cy="427601"/>
        </a:xfrm>
        <a:custGeom>
          <a:avLst/>
          <a:gdLst/>
          <a:ahLst/>
          <a:cxnLst/>
          <a:rect l="0" t="0" r="0" b="0"/>
          <a:pathLst>
            <a:path>
              <a:moveTo>
                <a:pt x="0" y="0"/>
              </a:moveTo>
              <a:lnTo>
                <a:pt x="0" y="427601"/>
              </a:lnTo>
              <a:lnTo>
                <a:pt x="246869" y="427601"/>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5445" y="1232811"/>
          <a:ext cx="3609909" cy="385605"/>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100" kern="1200" dirty="0" smtClean="0"/>
            <a:t>SUEJE/ Departamento de Humanidades UTP / Univirtual.</a:t>
          </a:r>
          <a:endParaRPr lang="es-CO" sz="1100" b="0" kern="1200" dirty="0">
            <a:solidFill>
              <a:schemeClr val="tx2">
                <a:lumMod val="50000"/>
              </a:schemeClr>
            </a:solidFill>
            <a:latin typeface="+mn-lt"/>
            <a:cs typeface="Khmer UI" panose="020B0502040204020203" pitchFamily="34" charset="0"/>
          </a:endParaRPr>
        </a:p>
      </dsp:txBody>
      <dsp:txXfrm>
        <a:off x="506739" y="1244105"/>
        <a:ext cx="3587321" cy="363017"/>
      </dsp:txXfrm>
    </dsp:sp>
    <dsp:sp modelId="{94DEC999-591D-4E68-9D00-6890F125307D}">
      <dsp:nvSpPr>
        <dsp:cNvPr id="0" name=""/>
        <dsp:cNvSpPr/>
      </dsp:nvSpPr>
      <dsp:spPr>
        <a:xfrm>
          <a:off x="248576" y="998012"/>
          <a:ext cx="246869" cy="1456377"/>
        </a:xfrm>
        <a:custGeom>
          <a:avLst/>
          <a:gdLst/>
          <a:ahLst/>
          <a:cxnLst/>
          <a:rect l="0" t="0" r="0" b="0"/>
          <a:pathLst>
            <a:path>
              <a:moveTo>
                <a:pt x="0" y="0"/>
              </a:moveTo>
              <a:lnTo>
                <a:pt x="0" y="1456377"/>
              </a:lnTo>
              <a:lnTo>
                <a:pt x="246869" y="1456377"/>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5445" y="1796499"/>
          <a:ext cx="3620680" cy="131578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100" b="0" kern="1200" dirty="0" smtClean="0">
              <a:solidFill>
                <a:schemeClr val="tx2">
                  <a:lumMod val="50000"/>
                </a:schemeClr>
              </a:solidFill>
              <a:latin typeface="+mn-lt"/>
              <a:cs typeface="Khmer UI" panose="020B0502040204020203" pitchFamily="34" charset="0"/>
            </a:rPr>
            <a:t>Oficina de Paz y Reconciliación de Pereira, Agencia de Reintegración y Normalización -ARN, Comisión para el Esclarecimiento de la Verdad CEV, Audifarma, Unidad para la Atención y Reparación Integral de Víctimas, Unidad de Restitución de Tierras, Corporación Viva la Ciudadanía, Red Nacional de Planeación Local y Presupuestos Participativos, Alcaldías, Gobernaciones, Sistema Universitario Estatal -SUE</a:t>
          </a:r>
          <a:endParaRPr lang="es-ES" sz="1100" b="0" kern="1200" dirty="0">
            <a:solidFill>
              <a:schemeClr val="tx2">
                <a:lumMod val="50000"/>
              </a:schemeClr>
            </a:solidFill>
            <a:latin typeface="+mn-lt"/>
            <a:cs typeface="Khmer UI" panose="020B0502040204020203" pitchFamily="34" charset="0"/>
          </a:endParaRPr>
        </a:p>
      </dsp:txBody>
      <dsp:txXfrm>
        <a:off x="533983" y="1835037"/>
        <a:ext cx="3543604" cy="1238705"/>
      </dsp:txXfrm>
    </dsp:sp>
    <dsp:sp modelId="{983EE482-34B4-4DDE-A5BB-56DAF2F5E8D4}">
      <dsp:nvSpPr>
        <dsp:cNvPr id="0" name=""/>
        <dsp:cNvSpPr/>
      </dsp:nvSpPr>
      <dsp:spPr>
        <a:xfrm>
          <a:off x="248576" y="998012"/>
          <a:ext cx="246869" cy="2645428"/>
        </a:xfrm>
        <a:custGeom>
          <a:avLst/>
          <a:gdLst/>
          <a:ahLst/>
          <a:cxnLst/>
          <a:rect l="0" t="0" r="0" b="0"/>
          <a:pathLst>
            <a:path>
              <a:moveTo>
                <a:pt x="0" y="0"/>
              </a:moveTo>
              <a:lnTo>
                <a:pt x="0" y="2645428"/>
              </a:lnTo>
              <a:lnTo>
                <a:pt x="246869" y="2645428"/>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5445" y="3290364"/>
          <a:ext cx="3635576" cy="706154"/>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100" kern="1200" dirty="0" smtClean="0"/>
            <a:t>Comunidad en general, comunidad universitaria, Universitaria (Estudiantes, Administrativos y Docentes), población especial: población que se acogió al proceso de paz.</a:t>
          </a:r>
          <a:endParaRPr lang="es-CO" sz="1200" b="0" kern="1200" dirty="0">
            <a:latin typeface="+mn-lt"/>
          </a:endParaRPr>
        </a:p>
      </dsp:txBody>
      <dsp:txXfrm>
        <a:off x="516128" y="3311047"/>
        <a:ext cx="3594210" cy="6647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412380" y="3758195"/>
            <a:ext cx="3575848" cy="1200329"/>
            <a:chOff x="3812494" y="1350373"/>
            <a:chExt cx="7410278" cy="1380924"/>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350373"/>
              <a:ext cx="5736373" cy="1380924"/>
            </a:xfrm>
            <a:prstGeom prst="rect">
              <a:avLst/>
            </a:prstGeom>
            <a:noFill/>
          </p:spPr>
          <p:txBody>
            <a:bodyPr wrap="square" rtlCol="0" anchor="ctr">
              <a:spAutoFit/>
            </a:bodyPr>
            <a:lstStyle/>
            <a:p>
              <a:r>
                <a:rPr lang="es-CO" b="1" dirty="0"/>
                <a:t>Proyecto</a:t>
              </a:r>
            </a:p>
            <a:p>
              <a:r>
                <a:rPr lang="es-CO" dirty="0"/>
                <a:t>UTP como territorio de paz, convivencia, ciudadanía y democracia</a:t>
              </a:r>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23</a:t>
              </a:r>
              <a:endParaRPr lang="en-US" sz="2800" kern="0" dirty="0">
                <a:solidFill>
                  <a:schemeClr val="bg1"/>
                </a:solidFill>
                <a:latin typeface="Arial" pitchFamily="34" charset="0"/>
                <a:cs typeface="Arial" pitchFamily="34" charset="0"/>
              </a:endParaRPr>
            </a:p>
          </p:txBody>
        </p:sp>
      </p:grpSp>
      <p:pic>
        <p:nvPicPr>
          <p:cNvPr id="11" name="Imagen 10"/>
          <p:cNvPicPr/>
          <p:nvPr/>
        </p:nvPicPr>
        <p:blipFill>
          <a:blip r:embed="rId4"/>
          <a:stretch>
            <a:fillRect/>
          </a:stretch>
        </p:blipFill>
        <p:spPr>
          <a:xfrm>
            <a:off x="5452521" y="3164540"/>
            <a:ext cx="3010162" cy="3541059"/>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5"/>
          <a:stretch>
            <a:fillRect/>
          </a:stretch>
        </p:blipFill>
        <p:spPr>
          <a:xfrm>
            <a:off x="651291" y="2025790"/>
            <a:ext cx="3696644" cy="1430411"/>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34316" y="5205181"/>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2896751762"/>
              </p:ext>
            </p:extLst>
          </p:nvPr>
        </p:nvGraphicFramePr>
        <p:xfrm>
          <a:off x="295116" y="1219192"/>
          <a:ext cx="7468319" cy="5199141"/>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GCV - 23</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Planeación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Universidad para la ciudadanía, la convivencia, la democracia y la Paz</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34544576"/>
                  </a:ext>
                </a:extLst>
              </a:tr>
              <a:tr h="152440">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7654418"/>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Internacionalización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4230524519"/>
                  </a:ext>
                </a:extLst>
              </a:tr>
              <a:tr h="15244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Egresados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95474771"/>
                  </a:ext>
                </a:extLst>
              </a:tr>
              <a:tr h="152440">
                <a:tc rowSpan="3">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95133300"/>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859488329"/>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18784085"/>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SUEJE/ Departamento de Humanidades UTP / Univirtual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339687320"/>
                  </a:ext>
                </a:extLst>
              </a:tr>
              <a:tr h="152440">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082502029"/>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674236701"/>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236306868"/>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225488239"/>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527556724"/>
                  </a:ext>
                </a:extLst>
              </a:tr>
              <a:tr h="347626">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71362131"/>
                  </a:ext>
                </a:extLst>
              </a:tr>
              <a:tr h="21857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5. Lograr la igualdad entre todos los géneros y empoderar a todas las mujeres y las niñas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500418651"/>
                  </a:ext>
                </a:extLst>
              </a:tr>
              <a:tr h="21857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10.Reducir la desigualdad en y entre todos los países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780550884"/>
                  </a:ext>
                </a:extLst>
              </a:tr>
              <a:tr h="218571">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377054909"/>
                  </a:ext>
                </a:extLst>
              </a:tr>
            </a:tbl>
          </a:graphicData>
        </a:graphic>
      </p:graphicFrame>
      <p:sp>
        <p:nvSpPr>
          <p:cNvPr id="8" name="Rectángulo 7"/>
          <p:cNvSpPr/>
          <p:nvPr/>
        </p:nvSpPr>
        <p:spPr>
          <a:xfrm rot="16200000">
            <a:off x="6678562" y="3404983"/>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215154" y="1511117"/>
            <a:ext cx="7853082" cy="4524315"/>
          </a:xfrm>
          <a:prstGeom prst="rect">
            <a:avLst/>
          </a:prstGeom>
        </p:spPr>
        <p:txBody>
          <a:bodyPr wrap="square">
            <a:spAutoFit/>
          </a:bodyPr>
          <a:lstStyle/>
          <a:p>
            <a:pPr algn="just"/>
            <a:r>
              <a:rPr lang="es-CO" sz="1600" dirty="0"/>
              <a:t>En el 2016 los rectores del Sistema Universitario Estatal suscriben el Decálogo de compromiso con la construcción de paz. En el compromiso 10: Las universidades como territorios de paz se plantea: Trabajaremos en el interior de los campus universitarios, para lograr que los estudiantes se movilicen y presenten sus demandas en forma pacífica. Igualmente, trazaremos los lineamientos del caso para que nuestras oficinas y programas académicos de comunicación integren en sus agendas de trabajo los temas propios de la construcción de la paz y hagan parte de las redes y mecanismos interinstitucionales sobre la materia.</a:t>
            </a:r>
          </a:p>
          <a:p>
            <a:pPr algn="just"/>
            <a:r>
              <a:rPr lang="es-CO" sz="1600" dirty="0"/>
              <a:t> </a:t>
            </a:r>
          </a:p>
          <a:p>
            <a:pPr algn="just"/>
            <a:r>
              <a:rPr lang="es-CO" sz="1600" dirty="0"/>
              <a:t>Se considera, en fin, un compromiso fundamental ayudar a generar conciencia sobre la responsabilidad que cada miembro de la comunidad universitaria nacional tiene en la construcción de la paz. La paz se edifica en la vida cotidiana, en la familia, en las relaciones laborales, en los espacios ciudadanos. Ponemos al servicio de la reconciliación nacional la alta confianza que los colombianos depositan en sus universidades públicas, para avanzar en las tareas del postconflicto que reclaman grandes dosis de credibilidad. Estamos convencidos de que en un ambiente de reconciliación y de convivencia pacífica la labor misional de nuestras universidades será más fecunda, y realizaremos mayores y mejores contribuciones al desarrollo del país.</a:t>
            </a:r>
          </a:p>
        </p:txBody>
      </p:sp>
      <p:sp>
        <p:nvSpPr>
          <p:cNvPr id="7" name="Rectángulo 6"/>
          <p:cNvSpPr/>
          <p:nvPr/>
        </p:nvSpPr>
        <p:spPr>
          <a:xfrm rot="16200000">
            <a:off x="6678562" y="3404983"/>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p:txBody>
      </p:sp>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1715330081"/>
              </p:ext>
            </p:extLst>
          </p:nvPr>
        </p:nvGraphicFramePr>
        <p:xfrm>
          <a:off x="215152" y="1699376"/>
          <a:ext cx="7521388" cy="3886007"/>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val="235893282"/>
                    </a:ext>
                  </a:extLst>
                </a:gridCol>
                <a:gridCol w="2204403">
                  <a:extLst>
                    <a:ext uri="{9D8B030D-6E8A-4147-A177-3AD203B41FA5}">
                      <a16:colId xmlns:a16="http://schemas.microsoft.com/office/drawing/2014/main" val="152103896"/>
                    </a:ext>
                  </a:extLst>
                </a:gridCol>
                <a:gridCol w="3773077">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339909099"/>
                  </a:ext>
                </a:extLst>
              </a:tr>
              <a:tr h="543282">
                <a:tc rowSpan="5">
                  <a:txBody>
                    <a:bodyPr/>
                    <a:lstStyle/>
                    <a:p>
                      <a:pPr algn="ctr">
                        <a:lnSpc>
                          <a:spcPct val="107000"/>
                        </a:lnSpc>
                        <a:spcAft>
                          <a:spcPts val="1200"/>
                        </a:spcAft>
                      </a:pPr>
                      <a:r>
                        <a:rPr lang="es-CO" sz="1400" kern="1200" dirty="0" smtClean="0">
                          <a:solidFill>
                            <a:schemeClr val="tx1"/>
                          </a:solidFill>
                          <a:effectLst/>
                          <a:latin typeface="+mn-lt"/>
                          <a:ea typeface="+mn-ea"/>
                          <a:cs typeface="+mn-cs"/>
                        </a:rPr>
                        <a:t>Escasos procesos internos que propendan por consolidar la UTP como un territorio de paz, convivencia, ciudadanía y democracia</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marL="0" algn="l" defTabSz="914400" rtl="0" eaLnBrk="1" latinLnBrk="0" hangingPunct="1">
                        <a:lnSpc>
                          <a:spcPct val="107000"/>
                        </a:lnSpc>
                        <a:spcAft>
                          <a:spcPts val="800"/>
                        </a:spcAft>
                      </a:pPr>
                      <a:r>
                        <a:rPr lang="es-CO" sz="1200" kern="1200" dirty="0">
                          <a:solidFill>
                            <a:srgbClr val="000000"/>
                          </a:solidFill>
                          <a:effectLst/>
                          <a:latin typeface="+mn-lt"/>
                          <a:ea typeface="Times New Roman" panose="02020603050405020304" pitchFamily="18" charset="0"/>
                          <a:cs typeface="Times New Roman" panose="02020603050405020304" pitchFamily="18" charset="0"/>
                        </a:rPr>
                        <a:t>1. Fragmentación de colectivos que trabajan temas de paz al interior de la Universidad y existencia de un bajo número de programas de extensión en las zonas más afectadas por el conflicto armado. </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200" kern="1200" dirty="0">
                          <a:solidFill>
                            <a:srgbClr val="000000"/>
                          </a:solidFill>
                          <a:effectLst/>
                          <a:latin typeface="+mn-lt"/>
                          <a:ea typeface="Times New Roman" panose="02020603050405020304" pitchFamily="18" charset="0"/>
                          <a:cs typeface="Times New Roman" panose="02020603050405020304" pitchFamily="18" charset="0"/>
                        </a:rPr>
                        <a:t>1.1 Ausencia de una plataforma que agrupe los colectivos que trabajan en temas de paz</a:t>
                      </a:r>
                      <a:br>
                        <a:rPr lang="es-CO" sz="1200" kern="1200" dirty="0">
                          <a:solidFill>
                            <a:srgbClr val="000000"/>
                          </a:solidFill>
                          <a:effectLst/>
                          <a:latin typeface="+mn-lt"/>
                          <a:ea typeface="Times New Roman" panose="02020603050405020304" pitchFamily="18" charset="0"/>
                          <a:cs typeface="Times New Roman" panose="02020603050405020304" pitchFamily="18" charset="0"/>
                        </a:rPr>
                      </a:br>
                      <a:r>
                        <a:rPr lang="es-CO" sz="1200" kern="1200" dirty="0">
                          <a:solidFill>
                            <a:srgbClr val="000000"/>
                          </a:solidFill>
                          <a:effectLst/>
                          <a:latin typeface="+mn-lt"/>
                          <a:ea typeface="Times New Roman" panose="02020603050405020304" pitchFamily="18" charset="0"/>
                          <a:cs typeface="Times New Roman" panose="02020603050405020304" pitchFamily="18" charset="0"/>
                        </a:rPr>
                        <a:t>1.2 Desconocimiento de información precisa asociada a los colectivos y programas académicos que adelantan procesos al interior de la universidad en temas de paz</a:t>
                      </a:r>
                      <a:br>
                        <a:rPr lang="es-CO" sz="1200" kern="1200" dirty="0">
                          <a:solidFill>
                            <a:srgbClr val="000000"/>
                          </a:solidFill>
                          <a:effectLst/>
                          <a:latin typeface="+mn-lt"/>
                          <a:ea typeface="Times New Roman" panose="02020603050405020304" pitchFamily="18" charset="0"/>
                          <a:cs typeface="Times New Roman" panose="02020603050405020304" pitchFamily="18" charset="0"/>
                        </a:rPr>
                      </a:br>
                      <a:r>
                        <a:rPr lang="es-CO" sz="1200" kern="1200" dirty="0">
                          <a:solidFill>
                            <a:srgbClr val="000000"/>
                          </a:solidFill>
                          <a:effectLst/>
                          <a:latin typeface="+mn-lt"/>
                          <a:ea typeface="Times New Roman" panose="02020603050405020304" pitchFamily="18" charset="0"/>
                          <a:cs typeface="Times New Roman" panose="02020603050405020304" pitchFamily="18" charset="0"/>
                        </a:rPr>
                        <a:t>1.3. Programas académicos que no se articulan con los requerimientos de los territorios</a:t>
                      </a:r>
                    </a:p>
                  </a:txBody>
                  <a:tcPr marL="44450" marR="44450" marT="0" marB="0" anchor="ctr">
                    <a:solidFill>
                      <a:srgbClr val="E7D8F4"/>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marL="0" algn="l" defTabSz="914400" rtl="0" eaLnBrk="1" latinLnBrk="0" hangingPunct="1">
                        <a:lnSpc>
                          <a:spcPct val="107000"/>
                        </a:lnSpc>
                        <a:spcAft>
                          <a:spcPts val="800"/>
                        </a:spcAft>
                      </a:pPr>
                      <a:r>
                        <a:rPr lang="es-CO" sz="1200" kern="1200" dirty="0">
                          <a:solidFill>
                            <a:srgbClr val="000000"/>
                          </a:solidFill>
                          <a:effectLst/>
                          <a:latin typeface="+mn-lt"/>
                          <a:ea typeface="Times New Roman" panose="02020603050405020304" pitchFamily="18" charset="0"/>
                          <a:cs typeface="Times New Roman" panose="02020603050405020304" pitchFamily="18" charset="0"/>
                        </a:rPr>
                        <a:t>2. Ausencia de espacios de diálogo y reconciliación entre víctimas, personas que se acogieron al proceso de paz y  población institucional.</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200" kern="1200" dirty="0">
                          <a:solidFill>
                            <a:srgbClr val="000000"/>
                          </a:solidFill>
                          <a:effectLst/>
                          <a:latin typeface="+mn-lt"/>
                          <a:ea typeface="Times New Roman" panose="02020603050405020304" pitchFamily="18" charset="0"/>
                          <a:cs typeface="Times New Roman" panose="02020603050405020304" pitchFamily="18" charset="0"/>
                        </a:rPr>
                        <a:t>2.1 Universidad no preparada para atender los requerimientos del post acuerdo</a:t>
                      </a:r>
                      <a:br>
                        <a:rPr lang="es-CO" sz="1200" kern="1200" dirty="0">
                          <a:solidFill>
                            <a:srgbClr val="000000"/>
                          </a:solidFill>
                          <a:effectLst/>
                          <a:latin typeface="+mn-lt"/>
                          <a:ea typeface="Times New Roman" panose="02020603050405020304" pitchFamily="18" charset="0"/>
                          <a:cs typeface="Times New Roman" panose="02020603050405020304" pitchFamily="18" charset="0"/>
                        </a:rPr>
                      </a:br>
                      <a:r>
                        <a:rPr lang="es-CO" sz="1200" kern="1200" dirty="0">
                          <a:solidFill>
                            <a:srgbClr val="000000"/>
                          </a:solidFill>
                          <a:effectLst/>
                          <a:latin typeface="+mn-lt"/>
                          <a:ea typeface="Times New Roman" panose="02020603050405020304" pitchFamily="18" charset="0"/>
                          <a:cs typeface="Times New Roman" panose="02020603050405020304" pitchFamily="18" charset="0"/>
                        </a:rPr>
                        <a:t>2.2. Currículos poco flexibles </a:t>
                      </a:r>
                    </a:p>
                  </a:txBody>
                  <a:tcPr marL="44450" marR="44450" marT="0" marB="0" anchor="ctr">
                    <a:solidFill>
                      <a:srgbClr val="E7D8F4"/>
                    </a:solidFill>
                  </a:tcPr>
                </a:tc>
                <a:extLst>
                  <a:ext uri="{0D108BD9-81ED-4DB2-BD59-A6C34878D82A}">
                    <a16:rowId xmlns:a16="http://schemas.microsoft.com/office/drawing/2014/main" val="1461108394"/>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890901300"/>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1200" kern="1200" dirty="0">
                          <a:solidFill>
                            <a:srgbClr val="000000"/>
                          </a:solidFill>
                          <a:effectLst/>
                          <a:latin typeface="+mn-lt"/>
                          <a:ea typeface="Times New Roman" panose="02020603050405020304" pitchFamily="18" charset="0"/>
                          <a:cs typeface="Times New Roman" panose="02020603050405020304" pitchFamily="18" charset="0"/>
                        </a:rPr>
                        <a:t>1. Debilitamiento en procesos de participación del movimiento estudiantil</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200" kern="1200">
                          <a:solidFill>
                            <a:srgbClr val="000000"/>
                          </a:solidFill>
                          <a:effectLst/>
                          <a:latin typeface="+mn-lt"/>
                          <a:ea typeface="Times New Roman" panose="02020603050405020304" pitchFamily="18" charset="0"/>
                          <a:cs typeface="Times New Roman" panose="02020603050405020304" pitchFamily="18" charset="0"/>
                        </a:rPr>
                        <a:t>1.1 Acciones desarticuladas</a:t>
                      </a:r>
                      <a:br>
                        <a:rPr lang="es-CO" sz="1200" kern="1200">
                          <a:solidFill>
                            <a:srgbClr val="000000"/>
                          </a:solidFill>
                          <a:effectLst/>
                          <a:latin typeface="+mn-lt"/>
                          <a:ea typeface="Times New Roman" panose="02020603050405020304" pitchFamily="18" charset="0"/>
                          <a:cs typeface="Times New Roman" panose="02020603050405020304" pitchFamily="18" charset="0"/>
                        </a:rPr>
                      </a:br>
                      <a:r>
                        <a:rPr lang="es-CO" sz="1200" kern="1200">
                          <a:solidFill>
                            <a:srgbClr val="000000"/>
                          </a:solidFill>
                          <a:effectLst/>
                          <a:latin typeface="+mn-lt"/>
                          <a:ea typeface="Times New Roman" panose="02020603050405020304" pitchFamily="18" charset="0"/>
                          <a:cs typeface="Times New Roman" panose="02020603050405020304" pitchFamily="18" charset="0"/>
                        </a:rPr>
                        <a:t>1.2 Bajo nivel de incidencia</a:t>
                      </a:r>
                    </a:p>
                  </a:txBody>
                  <a:tcPr marL="44450" marR="44450" marT="0" marB="0" anchor="ctr">
                    <a:solidFill>
                      <a:srgbClr val="E7D8F4"/>
                    </a:solidFill>
                  </a:tcPr>
                </a:tc>
                <a:extLst>
                  <a:ext uri="{0D108BD9-81ED-4DB2-BD59-A6C34878D82A}">
                    <a16:rowId xmlns:a16="http://schemas.microsoft.com/office/drawing/2014/main" val="404011323"/>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1200" kern="1200" dirty="0">
                          <a:solidFill>
                            <a:srgbClr val="000000"/>
                          </a:solidFill>
                          <a:effectLst/>
                          <a:latin typeface="+mn-lt"/>
                          <a:ea typeface="Times New Roman" panose="02020603050405020304" pitchFamily="18" charset="0"/>
                          <a:cs typeface="Times New Roman" panose="02020603050405020304" pitchFamily="18" charset="0"/>
                        </a:rPr>
                        <a:t>2. Escenarios excluyentes y polarización</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200" kern="1200" dirty="0">
                          <a:solidFill>
                            <a:srgbClr val="000000"/>
                          </a:solidFill>
                          <a:effectLst/>
                          <a:latin typeface="+mn-lt"/>
                          <a:ea typeface="Times New Roman" panose="02020603050405020304" pitchFamily="18" charset="0"/>
                          <a:cs typeface="Times New Roman" panose="02020603050405020304" pitchFamily="18" charset="0"/>
                        </a:rPr>
                        <a:t>2.1 Reactivación de violencias</a:t>
                      </a:r>
                      <a:br>
                        <a:rPr lang="es-CO" sz="1200" kern="1200" dirty="0">
                          <a:solidFill>
                            <a:srgbClr val="000000"/>
                          </a:solidFill>
                          <a:effectLst/>
                          <a:latin typeface="+mn-lt"/>
                          <a:ea typeface="Times New Roman" panose="02020603050405020304" pitchFamily="18" charset="0"/>
                          <a:cs typeface="Times New Roman" panose="02020603050405020304" pitchFamily="18" charset="0"/>
                        </a:rPr>
                      </a:br>
                      <a:r>
                        <a:rPr lang="es-CO" sz="1200" kern="1200" dirty="0">
                          <a:solidFill>
                            <a:srgbClr val="000000"/>
                          </a:solidFill>
                          <a:effectLst/>
                          <a:latin typeface="+mn-lt"/>
                          <a:ea typeface="Times New Roman" panose="02020603050405020304" pitchFamily="18" charset="0"/>
                          <a:cs typeface="Times New Roman" panose="02020603050405020304" pitchFamily="18" charset="0"/>
                        </a:rPr>
                        <a:t>2.2 Intolerancia</a:t>
                      </a:r>
                    </a:p>
                  </a:txBody>
                  <a:tcPr marL="44450" marR="44450" marT="0" marB="0" anchor="ctr">
                    <a:solidFill>
                      <a:srgbClr val="E7D8F4"/>
                    </a:solidFill>
                  </a:tcPr>
                </a:tc>
                <a:extLst>
                  <a:ext uri="{0D108BD9-81ED-4DB2-BD59-A6C34878D82A}">
                    <a16:rowId xmlns:a16="http://schemas.microsoft.com/office/drawing/2014/main" val="1791280813"/>
                  </a:ext>
                </a:extLst>
              </a:tr>
            </a:tbl>
          </a:graphicData>
        </a:graphic>
      </p:graphicFrame>
      <p:sp>
        <p:nvSpPr>
          <p:cNvPr id="8" name="Rectángulo 7"/>
          <p:cNvSpPr/>
          <p:nvPr/>
        </p:nvSpPr>
        <p:spPr>
          <a:xfrm rot="16200000">
            <a:off x="6678562" y="3404983"/>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p:txBody>
      </p:sp>
    </p:spTree>
    <p:extLst>
      <p:ext uri="{BB962C8B-B14F-4D97-AF65-F5344CB8AC3E}">
        <p14:creationId xmlns:p14="http://schemas.microsoft.com/office/powerpoint/2010/main" val="269511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1207217982"/>
              </p:ext>
            </p:extLst>
          </p:nvPr>
        </p:nvGraphicFramePr>
        <p:xfrm>
          <a:off x="4249271" y="1564055"/>
          <a:ext cx="4132729" cy="4338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94275" y="2282277"/>
            <a:ext cx="3953435" cy="3139321"/>
          </a:xfrm>
          <a:prstGeom prst="rect">
            <a:avLst/>
          </a:prstGeom>
        </p:spPr>
        <p:txBody>
          <a:bodyPr wrap="square">
            <a:spAutoFit/>
          </a:bodyPr>
          <a:lstStyle/>
          <a:p>
            <a:pPr algn="just"/>
            <a:r>
              <a:rPr lang="es-CO" dirty="0"/>
              <a:t>En este proyecto se proponen varios procesos internos que permitan el ejercicio de espacios de diálogo y concertación, así como la generación de acciones colectivas de incidencia interna y en las zonas más afectadas por el conflicto armado. De igual forma se busca el levantamiento de información de los ejercicios académicos y de incidencia en temas de paz que se adelantan al interior de la Universidad.</a:t>
            </a:r>
          </a:p>
        </p:txBody>
      </p:sp>
      <p:sp>
        <p:nvSpPr>
          <p:cNvPr id="8" name="Rectángulo 7"/>
          <p:cNvSpPr/>
          <p:nvPr/>
        </p:nvSpPr>
        <p:spPr>
          <a:xfrm rot="16200000">
            <a:off x="6678562" y="3404983"/>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p:txBody>
      </p:sp>
    </p:spTree>
    <p:extLst>
      <p:ext uri="{BB962C8B-B14F-4D97-AF65-F5344CB8AC3E}">
        <p14:creationId xmlns:p14="http://schemas.microsoft.com/office/powerpoint/2010/main" val="237015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98343" y="2498603"/>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8" y="1822052"/>
            <a:ext cx="8351213" cy="369332"/>
          </a:xfrm>
          <a:prstGeom prst="rect">
            <a:avLst/>
          </a:prstGeom>
        </p:spPr>
        <p:txBody>
          <a:bodyPr wrap="square">
            <a:spAutoFit/>
          </a:bodyPr>
          <a:lstStyle/>
          <a:p>
            <a:r>
              <a:rPr lang="es-CO" dirty="0"/>
              <a:t>Consolidar la UTP como territorio de paz, convivencia, ciudadanía y democracia.</a:t>
            </a:r>
          </a:p>
        </p:txBody>
      </p:sp>
      <p:sp>
        <p:nvSpPr>
          <p:cNvPr id="11" name="Rectángulo 10"/>
          <p:cNvSpPr/>
          <p:nvPr/>
        </p:nvSpPr>
        <p:spPr>
          <a:xfrm>
            <a:off x="198343" y="3113244"/>
            <a:ext cx="8443633" cy="1477328"/>
          </a:xfrm>
          <a:prstGeom prst="rect">
            <a:avLst/>
          </a:prstGeom>
        </p:spPr>
        <p:txBody>
          <a:bodyPr wrap="square">
            <a:spAutoFit/>
          </a:bodyPr>
          <a:lstStyle/>
          <a:p>
            <a:pPr marL="285750" lvl="0" indent="-285750" algn="just">
              <a:buFont typeface="Wingdings" panose="05000000000000000000" pitchFamily="2" charset="2"/>
              <a:buChar char="Ø"/>
            </a:pPr>
            <a:r>
              <a:rPr lang="es-CO" dirty="0"/>
              <a:t>Generar procesos para el fortalecimiento del voluntariado de paz y la presencia en las zonas más afectadas por el conflicto </a:t>
            </a:r>
            <a:r>
              <a:rPr lang="es-CO" dirty="0" smtClean="0"/>
              <a:t>armado.</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Propiciar </a:t>
            </a:r>
            <a:r>
              <a:rPr lang="es-CO" dirty="0"/>
              <a:t>procesos para la convivencia, la construcción de ciudadanía y democracia		</a:t>
            </a:r>
            <a:endParaRPr lang="es-CO" dirty="0">
              <a:ea typeface="Calibri" panose="020F0502020204030204" pitchFamily="34" charset="0"/>
              <a:cs typeface="Times New Roman" panose="02020603050405020304" pitchFamily="18" charset="0"/>
            </a:endParaRPr>
          </a:p>
        </p:txBody>
      </p:sp>
      <p:sp>
        <p:nvSpPr>
          <p:cNvPr id="13" name="Rectángulo 12"/>
          <p:cNvSpPr/>
          <p:nvPr/>
        </p:nvSpPr>
        <p:spPr>
          <a:xfrm rot="16200000">
            <a:off x="6678562" y="3404983"/>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p:txBody>
      </p:sp>
    </p:spTree>
    <p:extLst>
      <p:ext uri="{BB962C8B-B14F-4D97-AF65-F5344CB8AC3E}">
        <p14:creationId xmlns:p14="http://schemas.microsoft.com/office/powerpoint/2010/main" val="402832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790028162"/>
              </p:ext>
            </p:extLst>
          </p:nvPr>
        </p:nvGraphicFramePr>
        <p:xfrm>
          <a:off x="187540" y="1423928"/>
          <a:ext cx="7674508" cy="4707256"/>
        </p:xfrm>
        <a:graphic>
          <a:graphicData uri="http://schemas.openxmlformats.org/drawingml/2006/table">
            <a:tbl>
              <a:tblPr firstRow="1" firstCol="1" bandRow="1">
                <a:tableStyleId>{5940675A-B579-460E-94D1-54222C63F5DA}</a:tableStyleId>
              </a:tblPr>
              <a:tblGrid>
                <a:gridCol w="2366572">
                  <a:extLst>
                    <a:ext uri="{9D8B030D-6E8A-4147-A177-3AD203B41FA5}">
                      <a16:colId xmlns:a16="http://schemas.microsoft.com/office/drawing/2014/main" val="622973615"/>
                    </a:ext>
                  </a:extLst>
                </a:gridCol>
                <a:gridCol w="5307936">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800" b="1" kern="1200" dirty="0" smtClean="0">
                          <a:solidFill>
                            <a:schemeClr val="tx1"/>
                          </a:solidFill>
                          <a:effectLst/>
                          <a:latin typeface="+mn-lt"/>
                          <a:ea typeface="+mn-ea"/>
                          <a:cs typeface="+mn-cs"/>
                        </a:rPr>
                        <a:t>Voluntariado de paz</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Realizar reuniones de concertación con actores claves. Llevar a cabo el aprestamiento y la visita a ETCR. Ejecutar proceso de capacitación y acompañamiento a los procesos en los ETCR. Realizar encuentros de plataformas de colectivos y en general grupos que trabajen en temas relacionados con la paz. Adelantar procesos de acompañamiento y/o capacitación a Espacios Territoriales de Capacitación y Reincorporación -ETCR, Nuevas Áreas de Reagrupamiento NAR, mesas de víctimas del conflicto y/o comunidades afectadas por el conflicto en Colombia.	</a:t>
                      </a:r>
                      <a:endParaRPr lang="es-CO"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E7D8F4"/>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Acciones para la convivencia, la construcción de ciudadanía y democracia</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Realizar reuniones de concertación con colectivos, comunidad académica y grupos aliados. Generar espacios de diálogo y concertación entre víctimas, personas que se acogieron al proceso de paz y población institucional. Realizar acciones simbólicas para la reconciliación. Generar escenarios de diálogo y reconciliación. Llevar a cabo un Inventario de ejercicios académicos, grupos, capacidades y procesos de incidencia que se han adelantado en temas de paz al interior de la universidad. Realizar acciones simbólicas para la reconciliación.	</a:t>
                      </a:r>
                      <a:endParaRPr lang="es-CO" sz="15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3717268228"/>
                  </a:ext>
                </a:extLst>
              </a:tr>
            </a:tbl>
          </a:graphicData>
        </a:graphic>
      </p:graphicFrame>
      <p:sp>
        <p:nvSpPr>
          <p:cNvPr id="8" name="Rectángulo 7"/>
          <p:cNvSpPr/>
          <p:nvPr/>
        </p:nvSpPr>
        <p:spPr>
          <a:xfrm rot="16200000">
            <a:off x="6678562" y="3404983"/>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p:txBody>
      </p:sp>
    </p:spTree>
    <p:extLst>
      <p:ext uri="{BB962C8B-B14F-4D97-AF65-F5344CB8AC3E}">
        <p14:creationId xmlns:p14="http://schemas.microsoft.com/office/powerpoint/2010/main" val="28049838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4123</TotalTime>
  <Words>1278</Words>
  <Application>Microsoft Office PowerPoint</Application>
  <PresentationFormat>Presentación en pantalla (4:3)</PresentationFormat>
  <Paragraphs>79</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581</cp:revision>
  <cp:lastPrinted>2017-05-16T14:27:28Z</cp:lastPrinted>
  <dcterms:created xsi:type="dcterms:W3CDTF">2017-03-06T22:18:18Z</dcterms:created>
  <dcterms:modified xsi:type="dcterms:W3CDTF">2025-03-28T18:40:06Z</dcterms:modified>
</cp:coreProperties>
</file>