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373"/>
    <a:srgbClr val="E7D8F4"/>
    <a:srgbClr val="B686DA"/>
    <a:srgbClr val="E2CFF1"/>
    <a:srgbClr val="9F60CE"/>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512373"/>
        </a:solidFill>
        <a:ln>
          <a:solidFill>
            <a:schemeClr val="accent5">
              <a:lumMod val="50000"/>
            </a:schemeClr>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512373"/>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100" dirty="0" smtClean="0"/>
            <a:t>SUEJE/ Departamento de Humanidades UTP / Red de Investigadores en Paz, Conflictos y DDHH/</a:t>
          </a:r>
          <a:endParaRPr lang="es-CO" sz="105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512373"/>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512373"/>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 </a:t>
          </a:r>
          <a:r>
            <a:rPr lang="es-CO" sz="1050" dirty="0" smtClean="0"/>
            <a:t>Comunidad en general, comunidad universitaria (Estudiantes, Administrativos y Docentes), población especial (que se acogió al proceso de paz, jóvenes, mujeres, víctimas del conflicto armado, población con discapacidad).</a:t>
          </a:r>
          <a:endParaRPr lang="es-CO" sz="1050" b="0" dirty="0">
            <a:latin typeface="+mn-lt"/>
          </a:endParaRPr>
        </a:p>
      </dgm:t>
    </dgm:pt>
    <dgm:pt modelId="{8741F14A-8A3A-4CE9-A4EC-A5E8CABEE01E}" type="parTrans" cxnId="{1BDA1869-1F10-4F09-9B7C-E4440C8A610B}">
      <dgm:prSet/>
      <dgm:spPr>
        <a:ln>
          <a:solidFill>
            <a:srgbClr val="512373"/>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512373"/>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050" b="0" dirty="0" smtClean="0">
              <a:solidFill>
                <a:schemeClr val="tx2">
                  <a:lumMod val="50000"/>
                </a:schemeClr>
              </a:solidFill>
              <a:latin typeface="+mn-lt"/>
              <a:cs typeface="Khmer UI" panose="020B0502040204020203" pitchFamily="34" charset="0"/>
            </a:rPr>
            <a:t>Oficina de Paz y Reconciliación de Pereira, Agencia de Reintegración y Normalización -ARN, Comisión para el Esclarecimiento de la Verdad CEV, Unidad para la Atención y Reparación Integral de Víctimas, Unidad de Restitución de Tierras, Mesa de Gobernabilidad y Paz del SUE, Corporación Viva la Ciudadanía, Red Nacional de Planeación Local y Presupuestos Participativos, Alcaldías, Gobernaciones, Sistema Universitario Estatal -SUE</a:t>
          </a:r>
          <a:endParaRPr lang="es-ES" sz="10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512373"/>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16734" custScaleY="71752">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17679" custScaleY="184715">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18986" custScaleY="99133">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1706" y="222929"/>
          <a:ext cx="2468696" cy="712330"/>
        </a:xfrm>
        <a:prstGeom prst="roundRect">
          <a:avLst>
            <a:gd name="adj" fmla="val 10000"/>
          </a:avLst>
        </a:prstGeom>
        <a:solidFill>
          <a:srgbClr val="512373"/>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2569" y="243792"/>
        <a:ext cx="2426970" cy="670604"/>
      </dsp:txXfrm>
    </dsp:sp>
    <dsp:sp modelId="{107B593D-2B7E-47A1-B237-2D44EE17772E}">
      <dsp:nvSpPr>
        <dsp:cNvPr id="0" name=""/>
        <dsp:cNvSpPr/>
      </dsp:nvSpPr>
      <dsp:spPr>
        <a:xfrm>
          <a:off x="248576" y="935260"/>
          <a:ext cx="246869" cy="490354"/>
        </a:xfrm>
        <a:custGeom>
          <a:avLst/>
          <a:gdLst/>
          <a:ahLst/>
          <a:cxnLst/>
          <a:rect l="0" t="0" r="0" b="0"/>
          <a:pathLst>
            <a:path>
              <a:moveTo>
                <a:pt x="0" y="0"/>
              </a:moveTo>
              <a:lnTo>
                <a:pt x="0" y="490354"/>
              </a:lnTo>
              <a:lnTo>
                <a:pt x="246869" y="490354"/>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95445" y="1170058"/>
          <a:ext cx="3609909" cy="511111"/>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100" kern="1200" dirty="0" smtClean="0"/>
            <a:t>SUEJE/ Departamento de Humanidades UTP / Red de Investigadores en Paz, Conflictos y DDHH/</a:t>
          </a:r>
          <a:endParaRPr lang="es-CO" sz="1050" b="0" kern="1200" dirty="0">
            <a:solidFill>
              <a:schemeClr val="tx2">
                <a:lumMod val="50000"/>
              </a:schemeClr>
            </a:solidFill>
            <a:latin typeface="+mn-lt"/>
            <a:cs typeface="Khmer UI" panose="020B0502040204020203" pitchFamily="34" charset="0"/>
          </a:endParaRPr>
        </a:p>
      </dsp:txBody>
      <dsp:txXfrm>
        <a:off x="510415" y="1185028"/>
        <a:ext cx="3579969" cy="481171"/>
      </dsp:txXfrm>
    </dsp:sp>
    <dsp:sp modelId="{94DEC999-591D-4E68-9D00-6890F125307D}">
      <dsp:nvSpPr>
        <dsp:cNvPr id="0" name=""/>
        <dsp:cNvSpPr/>
      </dsp:nvSpPr>
      <dsp:spPr>
        <a:xfrm>
          <a:off x="248576" y="935260"/>
          <a:ext cx="246869" cy="1581883"/>
        </a:xfrm>
        <a:custGeom>
          <a:avLst/>
          <a:gdLst/>
          <a:ahLst/>
          <a:cxnLst/>
          <a:rect l="0" t="0" r="0" b="0"/>
          <a:pathLst>
            <a:path>
              <a:moveTo>
                <a:pt x="0" y="0"/>
              </a:moveTo>
              <a:lnTo>
                <a:pt x="0" y="1581883"/>
              </a:lnTo>
              <a:lnTo>
                <a:pt x="246869" y="1581883"/>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95445" y="1859252"/>
          <a:ext cx="3620680" cy="1315781"/>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050" b="0" kern="1200" dirty="0" smtClean="0">
              <a:solidFill>
                <a:schemeClr val="tx2">
                  <a:lumMod val="50000"/>
                </a:schemeClr>
              </a:solidFill>
              <a:latin typeface="+mn-lt"/>
              <a:cs typeface="Khmer UI" panose="020B0502040204020203" pitchFamily="34" charset="0"/>
            </a:rPr>
            <a:t>Oficina de Paz y Reconciliación de Pereira, Agencia de Reintegración y Normalización -ARN, Comisión para el Esclarecimiento de la Verdad CEV, Unidad para la Atención y Reparación Integral de Víctimas, Unidad de Restitución de Tierras, Mesa de Gobernabilidad y Paz del SUE, Corporación Viva la Ciudadanía, Red Nacional de Planeación Local y Presupuestos Participativos, Alcaldías, Gobernaciones, Sistema Universitario Estatal -SUE</a:t>
          </a:r>
          <a:endParaRPr lang="es-ES" sz="1000" b="0" kern="1200" dirty="0">
            <a:solidFill>
              <a:schemeClr val="tx2">
                <a:lumMod val="50000"/>
              </a:schemeClr>
            </a:solidFill>
            <a:latin typeface="+mn-lt"/>
            <a:cs typeface="Khmer UI" panose="020B0502040204020203" pitchFamily="34" charset="0"/>
          </a:endParaRPr>
        </a:p>
      </dsp:txBody>
      <dsp:txXfrm>
        <a:off x="533983" y="1897790"/>
        <a:ext cx="3543604" cy="1238705"/>
      </dsp:txXfrm>
    </dsp:sp>
    <dsp:sp modelId="{983EE482-34B4-4DDE-A5BB-56DAF2F5E8D4}">
      <dsp:nvSpPr>
        <dsp:cNvPr id="0" name=""/>
        <dsp:cNvSpPr/>
      </dsp:nvSpPr>
      <dsp:spPr>
        <a:xfrm>
          <a:off x="248576" y="935260"/>
          <a:ext cx="246869" cy="2770934"/>
        </a:xfrm>
        <a:custGeom>
          <a:avLst/>
          <a:gdLst/>
          <a:ahLst/>
          <a:cxnLst/>
          <a:rect l="0" t="0" r="0" b="0"/>
          <a:pathLst>
            <a:path>
              <a:moveTo>
                <a:pt x="0" y="0"/>
              </a:moveTo>
              <a:lnTo>
                <a:pt x="0" y="2770934"/>
              </a:lnTo>
              <a:lnTo>
                <a:pt x="246869" y="2770934"/>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95445" y="3353117"/>
          <a:ext cx="3635576" cy="706154"/>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 </a:t>
          </a:r>
          <a:r>
            <a:rPr lang="es-CO" sz="1050" kern="1200" dirty="0" smtClean="0"/>
            <a:t>Comunidad en general, comunidad universitaria (Estudiantes, Administrativos y Docentes), población especial (que se acogió al proceso de paz, jóvenes, mujeres, víctimas del conflicto armado, población con discapacidad).</a:t>
          </a:r>
          <a:endParaRPr lang="es-CO" sz="1050" b="0" kern="1200" dirty="0">
            <a:latin typeface="+mn-lt"/>
          </a:endParaRPr>
        </a:p>
      </dsp:txBody>
      <dsp:txXfrm>
        <a:off x="516128" y="3373800"/>
        <a:ext cx="3594210" cy="6647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28/03/2025</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6478" y="5766331"/>
            <a:ext cx="951772" cy="924982"/>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28/03/2025</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9205" y="182228"/>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grpSp>
        <p:nvGrpSpPr>
          <p:cNvPr id="4" name="Group 106"/>
          <p:cNvGrpSpPr/>
          <p:nvPr/>
        </p:nvGrpSpPr>
        <p:grpSpPr>
          <a:xfrm>
            <a:off x="394451" y="2808128"/>
            <a:ext cx="3575848" cy="3314766"/>
            <a:chOff x="3812494" y="1031699"/>
            <a:chExt cx="7410278" cy="2018273"/>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9" y="1031699"/>
              <a:ext cx="5736373" cy="2018273"/>
            </a:xfrm>
            <a:prstGeom prst="rect">
              <a:avLst/>
            </a:prstGeom>
            <a:noFill/>
          </p:spPr>
          <p:txBody>
            <a:bodyPr wrap="square" rtlCol="0" anchor="ctr">
              <a:spAutoFit/>
            </a:bodyPr>
            <a:lstStyle/>
            <a:p>
              <a:r>
                <a:rPr lang="es-CO" b="1" dirty="0"/>
                <a:t>Proyecto</a:t>
              </a:r>
            </a:p>
            <a:p>
              <a:r>
                <a:rPr lang="es-CO" dirty="0"/>
                <a:t>Ofertas académicas, gestión de proyectos y alianzas para la ciudadanía, la convivencia, la democracia y la paz</a:t>
              </a:r>
            </a:p>
          </p:txBody>
        </p:sp>
        <p:sp>
          <p:nvSpPr>
            <p:cNvPr id="7" name="Oval 102"/>
            <p:cNvSpPr>
              <a:spLocks noChangeAspect="1"/>
            </p:cNvSpPr>
            <p:nvPr/>
          </p:nvSpPr>
          <p:spPr>
            <a:xfrm>
              <a:off x="3812494" y="1454131"/>
              <a:ext cx="1726102" cy="1122088"/>
            </a:xfrm>
            <a:prstGeom prst="ellipse">
              <a:avLst/>
            </a:prstGeom>
            <a:solidFill>
              <a:srgbClr val="512373"/>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24</a:t>
              </a:r>
              <a:endParaRPr lang="en-US" sz="2800" kern="0" dirty="0">
                <a:solidFill>
                  <a:schemeClr val="bg1"/>
                </a:solidFill>
                <a:latin typeface="Arial" pitchFamily="34" charset="0"/>
                <a:cs typeface="Arial" pitchFamily="34" charset="0"/>
              </a:endParaRPr>
            </a:p>
          </p:txBody>
        </p:sp>
      </p:grpSp>
      <p:pic>
        <p:nvPicPr>
          <p:cNvPr id="10" name="Imagen 9"/>
          <p:cNvPicPr/>
          <p:nvPr/>
        </p:nvPicPr>
        <p:blipFill>
          <a:blip r:embed="rId4"/>
          <a:stretch>
            <a:fillRect/>
          </a:stretch>
        </p:blipFill>
        <p:spPr>
          <a:xfrm>
            <a:off x="5594388" y="3200855"/>
            <a:ext cx="2904154" cy="3504744"/>
          </a:xfrm>
          <a:prstGeom prst="rect">
            <a:avLst/>
          </a:prstGeom>
          <a:ln>
            <a:noFill/>
          </a:ln>
          <a:effectLst>
            <a:outerShdw blurRad="190500" algn="tl" rotWithShape="0">
              <a:srgbClr val="000000">
                <a:alpha val="70000"/>
              </a:srgbClr>
            </a:outerShdw>
          </a:effectLst>
        </p:spPr>
      </p:pic>
      <p:pic>
        <p:nvPicPr>
          <p:cNvPr id="11" name="Imagen 10"/>
          <p:cNvPicPr>
            <a:picLocks noChangeAspect="1"/>
          </p:cNvPicPr>
          <p:nvPr/>
        </p:nvPicPr>
        <p:blipFill>
          <a:blip r:embed="rId5"/>
          <a:stretch>
            <a:fillRect/>
          </a:stretch>
        </p:blipFill>
        <p:spPr>
          <a:xfrm>
            <a:off x="651291" y="1897546"/>
            <a:ext cx="3696644" cy="1430411"/>
          </a:xfrm>
          <a:prstGeom prst="rect">
            <a:avLst/>
          </a:prstGeom>
        </p:spPr>
      </p:pic>
      <p:sp>
        <p:nvSpPr>
          <p:cNvPr id="12" name="Rectángulo 11">
            <a:extLst>
              <a:ext uri="{FF2B5EF4-FFF2-40B4-BE49-F238E27FC236}">
                <a16:creationId xmlns:a16="http://schemas.microsoft.com/office/drawing/2014/main" id="{CFE0E246-5F80-4A2F-ACCE-0CB977473BE4}"/>
              </a:ext>
            </a:extLst>
          </p:cNvPr>
          <p:cNvSpPr/>
          <p:nvPr/>
        </p:nvSpPr>
        <p:spPr>
          <a:xfrm>
            <a:off x="280527" y="5368214"/>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s-CO" sz="10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El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portafolio de proyectos se construye de acuerdo con el horizonte de tiempo del período Rectoral (2020 -2023), por lo tanto, se proyectaron las metas de los proyectos al año 2025 mientras se surtía el proceso de elección de Rector.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Una vez elegido, se realizará el proceso de fortalecimiento del PDI y actualización/formulación de proyectos articulados al nuevo periodo Rectoral para el período 2025 - 2028 (fecha límite: 25 de junio de 2025) </a:t>
            </a: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512373"/>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3194859139"/>
              </p:ext>
            </p:extLst>
          </p:nvPr>
        </p:nvGraphicFramePr>
        <p:xfrm>
          <a:off x="295116" y="1219192"/>
          <a:ext cx="7468319" cy="5264160"/>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52440">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PDI2028 – GCV - 24</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686363448"/>
                  </a:ext>
                </a:extLst>
              </a:tr>
              <a:tr h="304879">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Planeación</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77856177"/>
                  </a:ext>
                </a:extLst>
              </a:tr>
              <a:tr h="152440">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del contexto y visibilidad nacional e internacional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739004125"/>
                  </a:ext>
                </a:extLst>
              </a:tr>
              <a:tr h="152440">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Universidad para la ciudadanía, la convivencia, la democracia y la Paz</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434544576"/>
                  </a:ext>
                </a:extLst>
              </a:tr>
              <a:tr h="152440">
                <a:tc rowSpan="3">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Misionales - Extensión y proyección social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617654418"/>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De apoyo - Internacionalización</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4230524519"/>
                  </a:ext>
                </a:extLst>
              </a:tr>
              <a:tr h="152440">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De apoyo - Egresados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95474771"/>
                  </a:ext>
                </a:extLst>
              </a:tr>
              <a:tr h="152440">
                <a:tc rowSpan="3">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4. Procesos académicos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495133300"/>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5. Visibilidad  nacional e internacional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859488329"/>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7. Pertinencia e impacto social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18784085"/>
                  </a:ext>
                </a:extLst>
              </a:tr>
              <a:tr h="304879">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SUEJE/ Departamento de Humanidades UTP / Red de Investigadores en Paz, Conflictos y DDHH/</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339687320"/>
                  </a:ext>
                </a:extLst>
              </a:tr>
              <a:tr h="152440">
                <a:tc rowSpan="4">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Internacionalización integral de la Universidad</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082502029"/>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Consolidación de la Extensión institucional con impacto en la sociedad y reconocimiento nacional e internacional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674236701"/>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Cultura de la legalidad, la transparencia, el gobierno corporativo y la participación ciudadana</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236306868"/>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Acompañamiento Integral e inclusión</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527556724"/>
                  </a:ext>
                </a:extLst>
              </a:tr>
              <a:tr h="347626">
                <a:tc rowSpan="4">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171362131"/>
                  </a:ext>
                </a:extLst>
              </a:tr>
              <a:tr h="218571">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5. Lograr la igualdad entre todos los géneros y empoderar a todas las mujeres y las niñas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500418651"/>
                  </a:ext>
                </a:extLst>
              </a:tr>
              <a:tr h="218571">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12. Garantizar modalidades de consumo y producción sostenibles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780550884"/>
                  </a:ext>
                </a:extLst>
              </a:tr>
              <a:tr h="218571">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200" dirty="0">
                          <a:solidFill>
                            <a:srgbClr val="000000"/>
                          </a:solidFill>
                          <a:effectLst/>
                          <a:latin typeface="+mn-lt"/>
                          <a:ea typeface="Times New Roman" panose="02020603050405020304" pitchFamily="18" charset="0"/>
                          <a:cs typeface="Times New Roman" panose="02020603050405020304" pitchFamily="18" charset="0"/>
                        </a:rPr>
                        <a:t>16. Promover sociedades justas, pacíficas e inclusivas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377054909"/>
                  </a:ext>
                </a:extLst>
              </a:tr>
            </a:tbl>
          </a:graphicData>
        </a:graphic>
      </p:graphicFrame>
      <p:sp>
        <p:nvSpPr>
          <p:cNvPr id="8" name="Rectángulo 7"/>
          <p:cNvSpPr/>
          <p:nvPr/>
        </p:nvSpPr>
        <p:spPr>
          <a:xfrm rot="16200000">
            <a:off x="6678563" y="3118853"/>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24. </a:t>
            </a:r>
            <a:r>
              <a:rPr lang="es-CO" sz="800" dirty="0">
                <a:solidFill>
                  <a:schemeClr val="bg1">
                    <a:lumMod val="50000"/>
                  </a:schemeClr>
                </a:solidFill>
                <a:latin typeface="Arial Rounded MT Bold" panose="020F0704030504030204" pitchFamily="34" charset="0"/>
              </a:rPr>
              <a:t>Ofertas académicas, gestión de proyectos y alianzas para la ciudadanía, la convivencia, la democracia y la paz</a:t>
            </a:r>
          </a:p>
        </p:txBody>
      </p:sp>
    </p:spTree>
    <p:extLst>
      <p:ext uri="{BB962C8B-B14F-4D97-AF65-F5344CB8AC3E}">
        <p14:creationId xmlns:p14="http://schemas.microsoft.com/office/powerpoint/2010/main" val="72693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sp>
        <p:nvSpPr>
          <p:cNvPr id="9" name="Rectángulo 8"/>
          <p:cNvSpPr/>
          <p:nvPr/>
        </p:nvSpPr>
        <p:spPr>
          <a:xfrm>
            <a:off x="89648" y="1304929"/>
            <a:ext cx="7566211" cy="4901342"/>
          </a:xfrm>
          <a:prstGeom prst="rect">
            <a:avLst/>
          </a:prstGeom>
        </p:spPr>
        <p:txBody>
          <a:bodyPr wrap="square">
            <a:spAutoFit/>
          </a:bodyPr>
          <a:lstStyle/>
          <a:p>
            <a:pPr algn="just"/>
            <a:r>
              <a:rPr lang="es-CO" sz="1250" dirty="0"/>
              <a:t>Desconocimiento de los contenidos de los Acuerdos de Paz, las herramientas para su implementación por parte de la comunidad universitaria y los grupos de valor. Esto ha sido producto de una inadecuada estrategia pedagógica de difusión y apropiación de los mismos, así como de una apatía generalizada sobre los beneficios del proceso de paz y las transformaciones que ha tenido el país.  La existencia de mitos y creencias erróneas sobre el proceso de paz ha significado estigmatización, rechazo al Acuerdo y desconfianza hacia quienes trabajan en pro de la construcción de paz y hacia excombatientes, líderes sociales y defensores de derechos humanos.  </a:t>
            </a:r>
          </a:p>
          <a:p>
            <a:pPr algn="just"/>
            <a:r>
              <a:rPr lang="es-CO" sz="1250" dirty="0"/>
              <a:t>A esto se suma la existencia de pocos procesos académicos que integren el enfoque diferencial; a pesar de la existencia de diferentes iniciativas académicas para hacer difusión y apropiación de los Acuerdos, aún se observa una insuficiente cobertura pedagógica lo cual significa un reto en este nuevo Plan de Desarrollo.  </a:t>
            </a:r>
          </a:p>
          <a:p>
            <a:pPr algn="just"/>
            <a:r>
              <a:rPr lang="es-CO" sz="1250" dirty="0"/>
              <a:t> </a:t>
            </a:r>
          </a:p>
          <a:p>
            <a:pPr algn="just"/>
            <a:r>
              <a:rPr lang="es-CO" sz="1250" dirty="0"/>
              <a:t>Como parte de lo mencionado, la apatía frente al proceso de paz, el incumplimiento en el Acuerdo, así como la existencia de grupos disidentes ha significado la reactivación de las violencias y la persistencia del conflicto en ciertas zonas del país. </a:t>
            </a:r>
          </a:p>
          <a:p>
            <a:pPr algn="just"/>
            <a:r>
              <a:rPr lang="es-CO" sz="1250" dirty="0"/>
              <a:t> </a:t>
            </a:r>
          </a:p>
          <a:p>
            <a:pPr algn="just"/>
            <a:r>
              <a:rPr lang="es-CO" sz="1250" dirty="0"/>
              <a:t>Actualmente se presentan bajos niveles de gestión de proyectos debido a la existencia de proyectos mal formulados, bajo conocimiento en formulación de proyectos y poca capacidad técnica para participar en convocatorias. De igual manera hay un bajo nivel participación en convocatorias para la gestión de recursos de cooperación para la paz. </a:t>
            </a:r>
          </a:p>
          <a:p>
            <a:pPr algn="just"/>
            <a:r>
              <a:rPr lang="es-CO" sz="1250" dirty="0"/>
              <a:t> </a:t>
            </a:r>
          </a:p>
          <a:p>
            <a:pPr algn="just"/>
            <a:r>
              <a:rPr lang="es-CO" sz="1250" dirty="0"/>
              <a:t>No existe un sistema de monitoreo o seguimiento a convocatorias y hay desconocimiento de procesos para acceder a fuentes de financiación. Esto tiene como efecto directo poca incidencia en el desarrollo de los territorios y de forma indirecta el desestimulo de emprendimiento, pérdida de convocatorias en investigación y recursos de cooperación para la paz y pérdida de credibilidad de los organismos de Cooperación Internacional. De igual manera se requiere hacer una gestión que permita incrementar el número de alianzas que se tienen actualmente.</a:t>
            </a:r>
          </a:p>
        </p:txBody>
      </p:sp>
      <p:sp>
        <p:nvSpPr>
          <p:cNvPr id="8" name="Rectángulo 7"/>
          <p:cNvSpPr/>
          <p:nvPr/>
        </p:nvSpPr>
        <p:spPr>
          <a:xfrm rot="16200000">
            <a:off x="6678563" y="3118853"/>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24. </a:t>
            </a:r>
            <a:r>
              <a:rPr lang="es-CO" sz="800" dirty="0">
                <a:solidFill>
                  <a:schemeClr val="bg1">
                    <a:lumMod val="50000"/>
                  </a:schemeClr>
                </a:solidFill>
                <a:latin typeface="Arial Rounded MT Bold" panose="020F0704030504030204" pitchFamily="34" charset="0"/>
              </a:rPr>
              <a:t>Ofertas académicas, gestión de proyectos y alianzas para la ciudadanía, la convivencia, la democracia y la paz</a:t>
            </a:r>
          </a:p>
        </p:txBody>
      </p:sp>
    </p:spTree>
    <p:extLst>
      <p:ext uri="{BB962C8B-B14F-4D97-AF65-F5344CB8AC3E}">
        <p14:creationId xmlns:p14="http://schemas.microsoft.com/office/powerpoint/2010/main" val="197285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3379466033"/>
              </p:ext>
            </p:extLst>
          </p:nvPr>
        </p:nvGraphicFramePr>
        <p:xfrm>
          <a:off x="215152" y="1699376"/>
          <a:ext cx="7521388" cy="4468114"/>
        </p:xfrm>
        <a:graphic>
          <a:graphicData uri="http://schemas.openxmlformats.org/drawingml/2006/table">
            <a:tbl>
              <a:tblPr firstRow="1" firstCol="1" bandRow="1">
                <a:tableStyleId>{5940675A-B579-460E-94D1-54222C63F5DA}</a:tableStyleId>
              </a:tblPr>
              <a:tblGrid>
                <a:gridCol w="1543908">
                  <a:extLst>
                    <a:ext uri="{9D8B030D-6E8A-4147-A177-3AD203B41FA5}">
                      <a16:colId xmlns:a16="http://schemas.microsoft.com/office/drawing/2014/main" val="235893282"/>
                    </a:ext>
                  </a:extLst>
                </a:gridCol>
                <a:gridCol w="2204403">
                  <a:extLst>
                    <a:ext uri="{9D8B030D-6E8A-4147-A177-3AD203B41FA5}">
                      <a16:colId xmlns:a16="http://schemas.microsoft.com/office/drawing/2014/main" val="152103896"/>
                    </a:ext>
                  </a:extLst>
                </a:gridCol>
                <a:gridCol w="3773077">
                  <a:extLst>
                    <a:ext uri="{9D8B030D-6E8A-4147-A177-3AD203B41FA5}">
                      <a16:colId xmlns:a16="http://schemas.microsoft.com/office/drawing/2014/main" val="3555018107"/>
                    </a:ext>
                  </a:extLst>
                </a:gridCol>
              </a:tblGrid>
              <a:tr h="56942">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extLst>
                  <a:ext uri="{0D108BD9-81ED-4DB2-BD59-A6C34878D82A}">
                    <a16:rowId xmlns:a16="http://schemas.microsoft.com/office/drawing/2014/main" val="1339909099"/>
                  </a:ext>
                </a:extLst>
              </a:tr>
              <a:tr h="158071">
                <a:tc rowSpan="9">
                  <a:txBody>
                    <a:bodyPr/>
                    <a:lstStyle/>
                    <a:p>
                      <a:pPr algn="ctr">
                        <a:lnSpc>
                          <a:spcPct val="107000"/>
                        </a:lnSpc>
                        <a:spcAft>
                          <a:spcPts val="1200"/>
                        </a:spcAft>
                      </a:pPr>
                      <a:r>
                        <a:rPr lang="es-CO" sz="1400" kern="1200" dirty="0" smtClean="0">
                          <a:solidFill>
                            <a:schemeClr val="tx1"/>
                          </a:solidFill>
                          <a:effectLst/>
                          <a:latin typeface="+mn-lt"/>
                          <a:ea typeface="+mn-ea"/>
                          <a:cs typeface="+mn-cs"/>
                        </a:rPr>
                        <a:t>La comunidad en general desconoce los contenidos de los Acuerdos de Paz y las herramientas para su implementación</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E7D8F4"/>
                    </a:solidFill>
                  </a:tcPr>
                </a:tc>
                <a:tc>
                  <a:txBody>
                    <a:bodyPr/>
                    <a:lstStyle/>
                    <a:p>
                      <a:pPr algn="just">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1.Inadecuada estrategia pedagógica de difusión y apropiación del Acuerdo</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gn="just">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1.1 El enfoque diferencial no se incorpora en las experiencias pedagógicas existentes.</a:t>
                      </a:r>
                      <a:br>
                        <a:rPr lang="es-CO" sz="1000">
                          <a:solidFill>
                            <a:srgbClr val="000000"/>
                          </a:solidFill>
                          <a:effectLst/>
                          <a:latin typeface="+mn-lt"/>
                          <a:ea typeface="Times New Roman" panose="02020603050405020304" pitchFamily="18" charset="0"/>
                          <a:cs typeface="Times New Roman" panose="02020603050405020304" pitchFamily="18" charset="0"/>
                        </a:rPr>
                      </a:br>
                      <a:r>
                        <a:rPr lang="es-CO" sz="1000">
                          <a:solidFill>
                            <a:srgbClr val="000000"/>
                          </a:solidFill>
                          <a:effectLst/>
                          <a:latin typeface="+mn-lt"/>
                          <a:ea typeface="Times New Roman" panose="02020603050405020304" pitchFamily="18" charset="0"/>
                          <a:cs typeface="Times New Roman" panose="02020603050405020304" pitchFamily="18" charset="0"/>
                        </a:rPr>
                        <a:t>1.2 Cobertura insuficiente de la oferta pedagógica</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85958664"/>
                  </a:ext>
                </a:extLst>
              </a:tr>
              <a:tr h="79035">
                <a:tc vMerge="1">
                  <a:txBody>
                    <a:bodyPr/>
                    <a:lstStyle/>
                    <a:p>
                      <a:endParaRPr lang="es-CO"/>
                    </a:p>
                  </a:txBody>
                  <a:tcPr/>
                </a:tc>
                <a:tc>
                  <a:txBody>
                    <a:bodyPr/>
                    <a:lstStyle/>
                    <a:p>
                      <a:pPr algn="just">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2. Indiferencia generalizada sobre las bondades del Proceso de Paz y las positivas transformaciones que ha tenido el país</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gn="just">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2.1 Existencia de mitos y creencias erróneas sobre el Proceso de Paz</a:t>
                      </a:r>
                      <a:br>
                        <a:rPr lang="es-CO" sz="1000" dirty="0">
                          <a:solidFill>
                            <a:srgbClr val="000000"/>
                          </a:solidFill>
                          <a:effectLst/>
                          <a:latin typeface="+mn-lt"/>
                          <a:ea typeface="Times New Roman" panose="02020603050405020304" pitchFamily="18" charset="0"/>
                          <a:cs typeface="Times New Roman" panose="02020603050405020304" pitchFamily="18" charset="0"/>
                        </a:rPr>
                      </a:br>
                      <a:r>
                        <a:rPr lang="es-CO" sz="1000" dirty="0">
                          <a:solidFill>
                            <a:srgbClr val="000000"/>
                          </a:solidFill>
                          <a:effectLst/>
                          <a:latin typeface="+mn-lt"/>
                          <a:ea typeface="Times New Roman" panose="02020603050405020304" pitchFamily="18" charset="0"/>
                          <a:cs typeface="Times New Roman" panose="02020603050405020304" pitchFamily="18" charset="0"/>
                        </a:rPr>
                        <a:t>2.2. Inadecuada divulgación de los contenidos y avances del proceso de Paz</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63812319"/>
                  </a:ext>
                </a:extLst>
              </a:tr>
              <a:tr h="79035">
                <a:tc vMerge="1">
                  <a:txBody>
                    <a:bodyPr/>
                    <a:lstStyle/>
                    <a:p>
                      <a:endParaRPr lang="es-CO"/>
                    </a:p>
                  </a:txBody>
                  <a:tcPr/>
                </a:tc>
                <a:tc>
                  <a:txBody>
                    <a:bodyPr/>
                    <a:lstStyle/>
                    <a:p>
                      <a:pPr algn="just">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3. Bajo nivel de participación en convocatorias para la gestión de recursos de cooperación para la paz</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gn="just">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3.1 Carencia de un sistema de monitoreo y seguimiento a convocatorias pertinentes.</a:t>
                      </a:r>
                      <a:br>
                        <a:rPr lang="es-CO" sz="1000" dirty="0">
                          <a:solidFill>
                            <a:srgbClr val="000000"/>
                          </a:solidFill>
                          <a:effectLst/>
                          <a:latin typeface="+mn-lt"/>
                          <a:ea typeface="Times New Roman" panose="02020603050405020304" pitchFamily="18" charset="0"/>
                          <a:cs typeface="Times New Roman" panose="02020603050405020304" pitchFamily="18" charset="0"/>
                        </a:rPr>
                      </a:br>
                      <a:r>
                        <a:rPr lang="es-CO" sz="1000" dirty="0">
                          <a:solidFill>
                            <a:srgbClr val="000000"/>
                          </a:solidFill>
                          <a:effectLst/>
                          <a:latin typeface="+mn-lt"/>
                          <a:ea typeface="Times New Roman" panose="02020603050405020304" pitchFamily="18" charset="0"/>
                          <a:cs typeface="Times New Roman" panose="02020603050405020304" pitchFamily="18" charset="0"/>
                        </a:rPr>
                        <a:t>3.2 Desconocimiento de procesos para acceder a fuentes de financiación.</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053101204"/>
                  </a:ext>
                </a:extLst>
              </a:tr>
              <a:tr h="79035">
                <a:tc vMerge="1">
                  <a:txBody>
                    <a:bodyPr/>
                    <a:lstStyle/>
                    <a:p>
                      <a:endParaRPr lang="es-CO"/>
                    </a:p>
                  </a:txBody>
                  <a:tcPr/>
                </a:tc>
                <a:tc>
                  <a:txBody>
                    <a:bodyPr/>
                    <a:lstStyle/>
                    <a:p>
                      <a:pPr algn="just">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4. Bajo número de alianzas a nivel nacional e internacional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gn="just">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4.1 Ausencia de un sistema de gestión de alianzas internacionales.</a:t>
                      </a:r>
                      <a:br>
                        <a:rPr lang="es-CO" sz="1000" dirty="0">
                          <a:solidFill>
                            <a:srgbClr val="000000"/>
                          </a:solidFill>
                          <a:effectLst/>
                          <a:latin typeface="+mn-lt"/>
                          <a:ea typeface="Times New Roman" panose="02020603050405020304" pitchFamily="18" charset="0"/>
                          <a:cs typeface="Times New Roman" panose="02020603050405020304" pitchFamily="18" charset="0"/>
                        </a:rPr>
                      </a:br>
                      <a:r>
                        <a:rPr lang="es-CO" sz="1000" dirty="0">
                          <a:solidFill>
                            <a:srgbClr val="000000"/>
                          </a:solidFill>
                          <a:effectLst/>
                          <a:latin typeface="+mn-lt"/>
                          <a:ea typeface="Times New Roman" panose="02020603050405020304" pitchFamily="18" charset="0"/>
                          <a:cs typeface="Times New Roman" panose="02020603050405020304" pitchFamily="18" charset="0"/>
                        </a:rPr>
                        <a:t>4.2 Desconocimiento de rutas y procesos para adelantar alianzas en ámbitos internacionales.</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61108394"/>
                  </a:ext>
                </a:extLst>
              </a:tr>
              <a:tr h="56942">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extLst>
                  <a:ext uri="{0D108BD9-81ED-4DB2-BD59-A6C34878D82A}">
                    <a16:rowId xmlns:a16="http://schemas.microsoft.com/office/drawing/2014/main" val="1890901300"/>
                  </a:ext>
                </a:extLst>
              </a:tr>
              <a:tr h="162640">
                <a:tc vMerge="1">
                  <a:txBody>
                    <a:bodyPr/>
                    <a:lstStyle/>
                    <a:p>
                      <a:endParaRPr lang="es-CO"/>
                    </a:p>
                  </a:txBody>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1. Reactivación de las violencias y rupturas en la democracia</a:t>
                      </a:r>
                    </a:p>
                  </a:txBody>
                  <a:tcPr marL="44450" marR="44450" marT="0" marB="0" anchor="ctr">
                    <a:solidFill>
                      <a:srgbClr val="E7D8F4"/>
                    </a:solidFill>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1.1  Reconfiguración de grupos disidentes</a:t>
                      </a:r>
                      <a:br>
                        <a:rPr lang="es-CO" sz="1000" kern="1200">
                          <a:solidFill>
                            <a:srgbClr val="000000"/>
                          </a:solidFill>
                          <a:effectLst/>
                          <a:latin typeface="+mn-lt"/>
                          <a:ea typeface="Times New Roman" panose="02020603050405020304" pitchFamily="18" charset="0"/>
                          <a:cs typeface="Times New Roman" panose="02020603050405020304" pitchFamily="18" charset="0"/>
                        </a:rPr>
                      </a:br>
                      <a:r>
                        <a:rPr lang="es-CO" sz="1000" kern="1200">
                          <a:solidFill>
                            <a:srgbClr val="000000"/>
                          </a:solidFill>
                          <a:effectLst/>
                          <a:latin typeface="+mn-lt"/>
                          <a:ea typeface="Times New Roman" panose="02020603050405020304" pitchFamily="18" charset="0"/>
                          <a:cs typeface="Times New Roman" panose="02020603050405020304" pitchFamily="18" charset="0"/>
                        </a:rPr>
                        <a:t>1.2 Persistencia del Conflicto </a:t>
                      </a:r>
                      <a:br>
                        <a:rPr lang="es-CO" sz="1000" kern="1200">
                          <a:solidFill>
                            <a:srgbClr val="000000"/>
                          </a:solidFill>
                          <a:effectLst/>
                          <a:latin typeface="+mn-lt"/>
                          <a:ea typeface="Times New Roman" panose="02020603050405020304" pitchFamily="18" charset="0"/>
                          <a:cs typeface="Times New Roman" panose="02020603050405020304" pitchFamily="18" charset="0"/>
                        </a:rPr>
                      </a:br>
                      <a:r>
                        <a:rPr lang="es-CO" sz="1000" kern="1200">
                          <a:solidFill>
                            <a:srgbClr val="000000"/>
                          </a:solidFill>
                          <a:effectLst/>
                          <a:latin typeface="+mn-lt"/>
                          <a:ea typeface="Times New Roman" panose="02020603050405020304" pitchFamily="18" charset="0"/>
                          <a:cs typeface="Times New Roman" panose="02020603050405020304" pitchFamily="18" charset="0"/>
                        </a:rPr>
                        <a:t>1.3 Incremento de la desconfianza hacia un nuevo orden institucional </a:t>
                      </a:r>
                    </a:p>
                  </a:txBody>
                  <a:tcPr marL="44450" marR="44450" marT="0" marB="0" anchor="ctr">
                    <a:solidFill>
                      <a:srgbClr val="E7D8F4"/>
                    </a:solidFill>
                  </a:tcPr>
                </a:tc>
                <a:extLst>
                  <a:ext uri="{0D108BD9-81ED-4DB2-BD59-A6C34878D82A}">
                    <a16:rowId xmlns:a16="http://schemas.microsoft.com/office/drawing/2014/main" val="404011323"/>
                  </a:ext>
                </a:extLst>
              </a:tr>
              <a:tr h="162640">
                <a:tc vMerge="1">
                  <a:txBody>
                    <a:bodyPr/>
                    <a:lstStyle/>
                    <a:p>
                      <a:endParaRPr lang="es-CO"/>
                    </a:p>
                  </a:txBody>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2. Rechazo al acuerdo de paz y a su implementación</a:t>
                      </a:r>
                    </a:p>
                  </a:txBody>
                  <a:tcPr marL="44450" marR="44450" marT="0" marB="0" anchor="ctr">
                    <a:solidFill>
                      <a:srgbClr val="E7D8F4"/>
                    </a:solidFill>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2.1 Estigmatización</a:t>
                      </a:r>
                      <a:br>
                        <a:rPr lang="es-CO" sz="1000" kern="1200">
                          <a:solidFill>
                            <a:srgbClr val="000000"/>
                          </a:solidFill>
                          <a:effectLst/>
                          <a:latin typeface="+mn-lt"/>
                          <a:ea typeface="Times New Roman" panose="02020603050405020304" pitchFamily="18" charset="0"/>
                          <a:cs typeface="Times New Roman" panose="02020603050405020304" pitchFamily="18" charset="0"/>
                        </a:rPr>
                      </a:br>
                      <a:r>
                        <a:rPr lang="es-CO" sz="1000" kern="1200">
                          <a:solidFill>
                            <a:srgbClr val="000000"/>
                          </a:solidFill>
                          <a:effectLst/>
                          <a:latin typeface="+mn-lt"/>
                          <a:ea typeface="Times New Roman" panose="02020603050405020304" pitchFamily="18" charset="0"/>
                          <a:cs typeface="Times New Roman" panose="02020603050405020304" pitchFamily="18" charset="0"/>
                        </a:rPr>
                        <a:t>2.2 Generación de información falsa</a:t>
                      </a:r>
                      <a:br>
                        <a:rPr lang="es-CO" sz="1000" kern="1200">
                          <a:solidFill>
                            <a:srgbClr val="000000"/>
                          </a:solidFill>
                          <a:effectLst/>
                          <a:latin typeface="+mn-lt"/>
                          <a:ea typeface="Times New Roman" panose="02020603050405020304" pitchFamily="18" charset="0"/>
                          <a:cs typeface="Times New Roman" panose="02020603050405020304" pitchFamily="18" charset="0"/>
                        </a:rPr>
                      </a:br>
                      <a:r>
                        <a:rPr lang="es-CO" sz="1000" kern="1200">
                          <a:solidFill>
                            <a:srgbClr val="000000"/>
                          </a:solidFill>
                          <a:effectLst/>
                          <a:latin typeface="+mn-lt"/>
                          <a:ea typeface="Times New Roman" panose="02020603050405020304" pitchFamily="18" charset="0"/>
                          <a:cs typeface="Times New Roman" panose="02020603050405020304" pitchFamily="18" charset="0"/>
                        </a:rPr>
                        <a:t>2.3 Desconfianza</a:t>
                      </a:r>
                    </a:p>
                  </a:txBody>
                  <a:tcPr marL="44450" marR="44450" marT="0" marB="0" anchor="ctr">
                    <a:solidFill>
                      <a:srgbClr val="E7D8F4"/>
                    </a:solidFill>
                  </a:tcPr>
                </a:tc>
                <a:extLst>
                  <a:ext uri="{0D108BD9-81ED-4DB2-BD59-A6C34878D82A}">
                    <a16:rowId xmlns:a16="http://schemas.microsoft.com/office/drawing/2014/main" val="2577900715"/>
                  </a:ext>
                </a:extLst>
              </a:tr>
              <a:tr h="162640">
                <a:tc vMerge="1">
                  <a:txBody>
                    <a:bodyPr/>
                    <a:lstStyle/>
                    <a:p>
                      <a:endParaRPr lang="es-CO"/>
                    </a:p>
                  </a:txBody>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3. Desconfianza</a:t>
                      </a:r>
                    </a:p>
                  </a:txBody>
                  <a:tcPr marL="44450" marR="44450" marT="0" marB="0" anchor="ctr">
                    <a:solidFill>
                      <a:srgbClr val="E7D8F4"/>
                    </a:solidFill>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3.1 Centralización de recursos</a:t>
                      </a:r>
                      <a:br>
                        <a:rPr lang="es-CO" sz="1000" kern="1200">
                          <a:solidFill>
                            <a:srgbClr val="000000"/>
                          </a:solidFill>
                          <a:effectLst/>
                          <a:latin typeface="+mn-lt"/>
                          <a:ea typeface="Times New Roman" panose="02020603050405020304" pitchFamily="18" charset="0"/>
                          <a:cs typeface="Times New Roman" panose="02020603050405020304" pitchFamily="18" charset="0"/>
                        </a:rPr>
                      </a:br>
                      <a:r>
                        <a:rPr lang="es-CO" sz="1000" kern="1200">
                          <a:solidFill>
                            <a:srgbClr val="000000"/>
                          </a:solidFill>
                          <a:effectLst/>
                          <a:latin typeface="+mn-lt"/>
                          <a:ea typeface="Times New Roman" panose="02020603050405020304" pitchFamily="18" charset="0"/>
                          <a:cs typeface="Times New Roman" panose="02020603050405020304" pitchFamily="18" charset="0"/>
                        </a:rPr>
                        <a:t>3.2 Escasa optimización de los recursos públicos y privados</a:t>
                      </a:r>
                    </a:p>
                  </a:txBody>
                  <a:tcPr marL="44450" marR="44450" marT="0" marB="0" anchor="ctr">
                    <a:solidFill>
                      <a:srgbClr val="E7D8F4"/>
                    </a:solidFill>
                  </a:tcPr>
                </a:tc>
                <a:extLst>
                  <a:ext uri="{0D108BD9-81ED-4DB2-BD59-A6C34878D82A}">
                    <a16:rowId xmlns:a16="http://schemas.microsoft.com/office/drawing/2014/main" val="1984573919"/>
                  </a:ext>
                </a:extLst>
              </a:tr>
              <a:tr h="162640">
                <a:tc vMerge="1">
                  <a:txBody>
                    <a:bodyPr/>
                    <a:lstStyle/>
                    <a:p>
                      <a:endParaRPr lang="es-CO"/>
                    </a:p>
                  </a:txBody>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4. Poca incidencia en el desarrollo de los territorios</a:t>
                      </a:r>
                    </a:p>
                  </a:txBody>
                  <a:tcPr marL="44450" marR="44450" marT="0" marB="0" anchor="ctr">
                    <a:solidFill>
                      <a:srgbClr val="E7D8F4"/>
                    </a:solidFill>
                  </a:tcPr>
                </a:tc>
                <a:tc>
                  <a:txBody>
                    <a:bodyPr/>
                    <a:lstStyle/>
                    <a:p>
                      <a:pPr marL="0" algn="just"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4.1 Desestimulo de emprendimiento</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4.2 Pérdida de credibilidad de los organismos de Cooperación Internacional.</a:t>
                      </a:r>
                    </a:p>
                  </a:txBody>
                  <a:tcPr marL="44450" marR="44450" marT="0" marB="0" anchor="ctr">
                    <a:solidFill>
                      <a:srgbClr val="E7D8F4"/>
                    </a:solidFill>
                  </a:tcPr>
                </a:tc>
                <a:extLst>
                  <a:ext uri="{0D108BD9-81ED-4DB2-BD59-A6C34878D82A}">
                    <a16:rowId xmlns:a16="http://schemas.microsoft.com/office/drawing/2014/main" val="1791280813"/>
                  </a:ext>
                </a:extLst>
              </a:tr>
            </a:tbl>
          </a:graphicData>
        </a:graphic>
      </p:graphicFrame>
      <p:sp>
        <p:nvSpPr>
          <p:cNvPr id="9" name="Rectángulo 8"/>
          <p:cNvSpPr/>
          <p:nvPr/>
        </p:nvSpPr>
        <p:spPr>
          <a:xfrm rot="16200000">
            <a:off x="6678563" y="3118853"/>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24. </a:t>
            </a:r>
            <a:r>
              <a:rPr lang="es-CO" sz="800" dirty="0">
                <a:solidFill>
                  <a:schemeClr val="bg1">
                    <a:lumMod val="50000"/>
                  </a:schemeClr>
                </a:solidFill>
                <a:latin typeface="Arial Rounded MT Bold" panose="020F0704030504030204" pitchFamily="34" charset="0"/>
              </a:rPr>
              <a:t>Ofertas académicas, gestión de proyectos y alianzas para la ciudadanía, la convivencia, la democracia y la paz</a:t>
            </a:r>
          </a:p>
        </p:txBody>
      </p:sp>
    </p:spTree>
    <p:extLst>
      <p:ext uri="{BB962C8B-B14F-4D97-AF65-F5344CB8AC3E}">
        <p14:creationId xmlns:p14="http://schemas.microsoft.com/office/powerpoint/2010/main" val="2695115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Descripción del proyecto</a:t>
              </a:r>
              <a:endParaRPr lang="es-CO" sz="2800" b="1" dirty="0">
                <a:solidFill>
                  <a:srgbClr val="512373"/>
                </a:solidFill>
              </a:endParaRPr>
            </a:p>
          </p:txBody>
        </p:sp>
      </p:grpSp>
      <p:graphicFrame>
        <p:nvGraphicFramePr>
          <p:cNvPr id="7" name="3 Diagrama"/>
          <p:cNvGraphicFramePr/>
          <p:nvPr>
            <p:extLst>
              <p:ext uri="{D42A27DB-BD31-4B8C-83A1-F6EECF244321}">
                <p14:modId xmlns:p14="http://schemas.microsoft.com/office/powerpoint/2010/main" val="891368187"/>
              </p:ext>
            </p:extLst>
          </p:nvPr>
        </p:nvGraphicFramePr>
        <p:xfrm>
          <a:off x="4249271" y="1564055"/>
          <a:ext cx="4132729" cy="4338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106214" y="1379022"/>
            <a:ext cx="3782651" cy="4708981"/>
          </a:xfrm>
          <a:prstGeom prst="rect">
            <a:avLst/>
          </a:prstGeom>
        </p:spPr>
        <p:txBody>
          <a:bodyPr wrap="square">
            <a:spAutoFit/>
          </a:bodyPr>
          <a:lstStyle/>
          <a:p>
            <a:pPr algn="just"/>
            <a:r>
              <a:rPr lang="es-CO" sz="1500" dirty="0"/>
              <a:t>En este proyecto se proponen varios procesos externos que permitan una mayor visibilidad nacional e internacional, así como la consolidación de apuestas académicas para la paz. Sumado a ello se considera fundamental la generación de procesos de incidencia que permitan consolidar el liderazgo de la Universidad en temas de paz y que tengan una proyección externa. Dentro del proyecto se integran diversos elementos que se asocian a la oferta pedagógica tanto presencial como virtual, así como la generación de acciones comunicativas e investigativas que permitan una mayor proyección social del conocimiento en temas de paz. De igual manera se constituye en algo fundamental la gestión de proyectos y alianzas para la paz, como la posibilidad de acceder a recursos que permitan acceder a fondos internacionales, nacionales o provenientes de regalías.</a:t>
            </a:r>
          </a:p>
        </p:txBody>
      </p:sp>
      <p:sp>
        <p:nvSpPr>
          <p:cNvPr id="10" name="Rectángulo 9"/>
          <p:cNvSpPr/>
          <p:nvPr/>
        </p:nvSpPr>
        <p:spPr>
          <a:xfrm rot="16200000">
            <a:off x="6678563" y="3118853"/>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24. </a:t>
            </a:r>
            <a:r>
              <a:rPr lang="es-CO" sz="800" dirty="0">
                <a:solidFill>
                  <a:schemeClr val="bg1">
                    <a:lumMod val="50000"/>
                  </a:schemeClr>
                </a:solidFill>
                <a:latin typeface="Arial Rounded MT Bold" panose="020F0704030504030204" pitchFamily="34" charset="0"/>
              </a:rPr>
              <a:t>Ofertas académicas, gestión de proyectos y alianzas para la ciudadanía, la convivencia, la democracia y la paz</a:t>
            </a:r>
          </a:p>
        </p:txBody>
      </p:sp>
    </p:spTree>
    <p:extLst>
      <p:ext uri="{BB962C8B-B14F-4D97-AF65-F5344CB8AC3E}">
        <p14:creationId xmlns:p14="http://schemas.microsoft.com/office/powerpoint/2010/main" val="2370157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Objetivos del proyecto</a:t>
              </a:r>
              <a:endParaRPr lang="es-CO" sz="2800" b="1" dirty="0">
                <a:solidFill>
                  <a:srgbClr val="512373"/>
                </a:solidFill>
              </a:endParaRPr>
            </a:p>
          </p:txBody>
        </p:sp>
      </p:grpSp>
      <p:sp>
        <p:nvSpPr>
          <p:cNvPr id="8"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512373"/>
                </a:solidFill>
              </a:rPr>
              <a:t>General</a:t>
            </a:r>
            <a:endParaRPr lang="es-CO" dirty="0">
              <a:solidFill>
                <a:srgbClr val="512373"/>
              </a:solidFill>
            </a:endParaRPr>
          </a:p>
        </p:txBody>
      </p:sp>
      <p:sp>
        <p:nvSpPr>
          <p:cNvPr id="9" name="TextBox 12"/>
          <p:cNvSpPr txBox="1">
            <a:spLocks/>
          </p:cNvSpPr>
          <p:nvPr/>
        </p:nvSpPr>
        <p:spPr>
          <a:xfrm>
            <a:off x="198343" y="2955802"/>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512373"/>
                </a:solidFill>
              </a:rPr>
              <a:t>Específicos</a:t>
            </a:r>
            <a:endParaRPr lang="es-CO" dirty="0">
              <a:solidFill>
                <a:srgbClr val="512373"/>
              </a:solidFill>
            </a:endParaRPr>
          </a:p>
        </p:txBody>
      </p:sp>
      <p:sp>
        <p:nvSpPr>
          <p:cNvPr id="10" name="Rectángulo 9"/>
          <p:cNvSpPr/>
          <p:nvPr/>
        </p:nvSpPr>
        <p:spPr>
          <a:xfrm>
            <a:off x="225648" y="1822052"/>
            <a:ext cx="8351213" cy="923330"/>
          </a:xfrm>
          <a:prstGeom prst="rect">
            <a:avLst/>
          </a:prstGeom>
        </p:spPr>
        <p:txBody>
          <a:bodyPr wrap="square">
            <a:spAutoFit/>
          </a:bodyPr>
          <a:lstStyle/>
          <a:p>
            <a:r>
              <a:rPr lang="es-CO" dirty="0"/>
              <a:t>Generar procesos dirigidos a mantener e incrementar las ofertas Académicas, acciones investigativas, de comunicación y proyección social del conocimiento, así como los procesos de la Gestión de Proyectos y las Alianzas para la Paz.</a:t>
            </a:r>
          </a:p>
        </p:txBody>
      </p:sp>
      <p:sp>
        <p:nvSpPr>
          <p:cNvPr id="11" name="Rectángulo 10"/>
          <p:cNvSpPr/>
          <p:nvPr/>
        </p:nvSpPr>
        <p:spPr>
          <a:xfrm>
            <a:off x="198344" y="3570443"/>
            <a:ext cx="8246410" cy="2031325"/>
          </a:xfrm>
          <a:prstGeom prst="rect">
            <a:avLst/>
          </a:prstGeom>
        </p:spPr>
        <p:txBody>
          <a:bodyPr wrap="square">
            <a:spAutoFit/>
          </a:bodyPr>
          <a:lstStyle/>
          <a:p>
            <a:pPr marL="285750" lvl="0" indent="-285750" algn="just">
              <a:buFont typeface="Wingdings" panose="05000000000000000000" pitchFamily="2" charset="2"/>
              <a:buChar char="Ø"/>
            </a:pPr>
            <a:r>
              <a:rPr lang="es-CO" dirty="0"/>
              <a:t>Mantener e incrementar la oferta académica para la convivencia, la democracia y la </a:t>
            </a:r>
            <a:r>
              <a:rPr lang="es-CO" dirty="0" smtClean="0"/>
              <a:t>paz</a:t>
            </a:r>
          </a:p>
          <a:p>
            <a:pPr marL="285750" lvl="0" indent="-285750" algn="just">
              <a:buFont typeface="Wingdings" panose="05000000000000000000" pitchFamily="2" charset="2"/>
              <a:buChar char="Ø"/>
            </a:pPr>
            <a:r>
              <a:rPr lang="es-CO" dirty="0" smtClean="0"/>
              <a:t>Posibilitar </a:t>
            </a:r>
            <a:r>
              <a:rPr lang="es-CO" dirty="0"/>
              <a:t>acciones investigativas, de comunicación y de proyección social del </a:t>
            </a:r>
            <a:r>
              <a:rPr lang="es-CO" dirty="0" smtClean="0"/>
              <a:t>conocimiento</a:t>
            </a:r>
          </a:p>
          <a:p>
            <a:pPr marL="285750" lvl="0" indent="-285750" algn="just">
              <a:buFont typeface="Wingdings" panose="05000000000000000000" pitchFamily="2" charset="2"/>
              <a:buChar char="Ø"/>
            </a:pPr>
            <a:r>
              <a:rPr lang="es-CO" dirty="0" smtClean="0"/>
              <a:t>Incrementar </a:t>
            </a:r>
            <a:r>
              <a:rPr lang="es-CO" dirty="0"/>
              <a:t>la participación en convocatorias para acceder a recursos de cooperación para la paz	</a:t>
            </a:r>
            <a:endParaRPr lang="es-CO" dirty="0" smtClean="0"/>
          </a:p>
          <a:p>
            <a:pPr marL="285750" lvl="0" indent="-285750" algn="just">
              <a:buFont typeface="Wingdings" panose="05000000000000000000" pitchFamily="2" charset="2"/>
              <a:buChar char="Ø"/>
            </a:pPr>
            <a:r>
              <a:rPr lang="es-CO" dirty="0" smtClean="0"/>
              <a:t>Mantener </a:t>
            </a:r>
            <a:r>
              <a:rPr lang="es-CO" dirty="0"/>
              <a:t>y fomentar alianzas para la paz			</a:t>
            </a:r>
            <a:endParaRPr lang="es-CO" dirty="0">
              <a:ea typeface="Calibri" panose="020F0502020204030204" pitchFamily="34" charset="0"/>
              <a:cs typeface="Times New Roman" panose="02020603050405020304" pitchFamily="18" charset="0"/>
            </a:endParaRPr>
          </a:p>
        </p:txBody>
      </p:sp>
      <p:sp>
        <p:nvSpPr>
          <p:cNvPr id="12" name="Rectángulo 11"/>
          <p:cNvSpPr/>
          <p:nvPr/>
        </p:nvSpPr>
        <p:spPr>
          <a:xfrm rot="16200000">
            <a:off x="6678563" y="3118853"/>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24. </a:t>
            </a:r>
            <a:r>
              <a:rPr lang="es-CO" sz="800" dirty="0">
                <a:solidFill>
                  <a:schemeClr val="bg1">
                    <a:lumMod val="50000"/>
                  </a:schemeClr>
                </a:solidFill>
                <a:latin typeface="Arial Rounded MT Bold" panose="020F0704030504030204" pitchFamily="34" charset="0"/>
              </a:rPr>
              <a:t>Ofertas académicas, gestión de proyectos y alianzas para la ciudadanía, la convivencia, la democracia y la paz</a:t>
            </a:r>
          </a:p>
        </p:txBody>
      </p:sp>
    </p:spTree>
    <p:extLst>
      <p:ext uri="{BB962C8B-B14F-4D97-AF65-F5344CB8AC3E}">
        <p14:creationId xmlns:p14="http://schemas.microsoft.com/office/powerpoint/2010/main" val="4028325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Planes operativos</a:t>
              </a:r>
              <a:endParaRPr lang="es-CO" sz="2800" b="1" dirty="0">
                <a:solidFill>
                  <a:srgbClr val="512373"/>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489867666"/>
              </p:ext>
            </p:extLst>
          </p:nvPr>
        </p:nvGraphicFramePr>
        <p:xfrm>
          <a:off x="169610" y="1549438"/>
          <a:ext cx="7674508" cy="4500563"/>
        </p:xfrm>
        <a:graphic>
          <a:graphicData uri="http://schemas.openxmlformats.org/drawingml/2006/table">
            <a:tbl>
              <a:tblPr firstRow="1" firstCol="1" bandRow="1">
                <a:tableStyleId>{5940675A-B579-460E-94D1-54222C63F5DA}</a:tableStyleId>
              </a:tblPr>
              <a:tblGrid>
                <a:gridCol w="2366572">
                  <a:extLst>
                    <a:ext uri="{9D8B030D-6E8A-4147-A177-3AD203B41FA5}">
                      <a16:colId xmlns:a16="http://schemas.microsoft.com/office/drawing/2014/main" val="622973615"/>
                    </a:ext>
                  </a:extLst>
                </a:gridCol>
                <a:gridCol w="5307936">
                  <a:extLst>
                    <a:ext uri="{9D8B030D-6E8A-4147-A177-3AD203B41FA5}">
                      <a16:colId xmlns:a16="http://schemas.microsoft.com/office/drawing/2014/main" val="2008709917"/>
                    </a:ext>
                  </a:extLst>
                </a:gridCol>
              </a:tblGrid>
              <a:tr h="201867">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extLst>
                  <a:ext uri="{0D108BD9-81ED-4DB2-BD59-A6C34878D82A}">
                    <a16:rowId xmlns:a16="http://schemas.microsoft.com/office/drawing/2014/main" val="3686363448"/>
                  </a:ext>
                </a:extLst>
              </a:tr>
              <a:tr h="295411">
                <a:tc>
                  <a:txBody>
                    <a:bodyPr/>
                    <a:lstStyle/>
                    <a:p>
                      <a:pPr algn="ctr">
                        <a:lnSpc>
                          <a:spcPct val="107000"/>
                        </a:lnSpc>
                        <a:spcAft>
                          <a:spcPts val="0"/>
                        </a:spcAft>
                      </a:pPr>
                      <a:r>
                        <a:rPr lang="es-CO" sz="1800" b="1" kern="1200" dirty="0" smtClean="0">
                          <a:solidFill>
                            <a:schemeClr val="tx1"/>
                          </a:solidFill>
                          <a:effectLst/>
                          <a:latin typeface="+mn-lt"/>
                          <a:ea typeface="+mn-ea"/>
                          <a:cs typeface="+mn-cs"/>
                        </a:rPr>
                        <a:t>Ofertas académicas para la convivencia, la democracia y la paz</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600" kern="1200" dirty="0" smtClean="0">
                          <a:solidFill>
                            <a:schemeClr val="tx1"/>
                          </a:solidFill>
                          <a:effectLst/>
                          <a:latin typeface="+mn-lt"/>
                          <a:ea typeface="+mn-ea"/>
                          <a:cs typeface="+mn-cs"/>
                        </a:rPr>
                        <a:t>Implementar cursos de formación que promuevan la convivencia, la democracia y la paz.</a:t>
                      </a:r>
                      <a:endParaRPr lang="es-CO"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E7D8F4"/>
                    </a:solidFill>
                  </a:tcPr>
                </a:tc>
                <a:extLst>
                  <a:ext uri="{0D108BD9-81ED-4DB2-BD59-A6C34878D82A}">
                    <a16:rowId xmlns:a16="http://schemas.microsoft.com/office/drawing/2014/main" val="3877856177"/>
                  </a:ext>
                </a:extLst>
              </a:tr>
              <a:tr h="332761">
                <a:tc>
                  <a:txBody>
                    <a:bodyPr/>
                    <a:lstStyle/>
                    <a:p>
                      <a:pPr algn="ctr">
                        <a:lnSpc>
                          <a:spcPct val="107000"/>
                        </a:lnSpc>
                        <a:spcAft>
                          <a:spcPts val="0"/>
                        </a:spcAft>
                      </a:pPr>
                      <a:r>
                        <a:rPr lang="es-CO" sz="1800" b="1" kern="1200" dirty="0" smtClean="0">
                          <a:solidFill>
                            <a:schemeClr val="tx1"/>
                          </a:solidFill>
                          <a:effectLst/>
                          <a:latin typeface="+mn-lt"/>
                          <a:ea typeface="+mn-ea"/>
                          <a:cs typeface="+mn-cs"/>
                        </a:rPr>
                        <a:t>Acciones investigativas, de comunicación y de proyección social del conocimiento</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600" kern="1200" dirty="0" smtClean="0">
                          <a:solidFill>
                            <a:schemeClr val="tx1"/>
                          </a:solidFill>
                          <a:effectLst/>
                          <a:latin typeface="+mn-lt"/>
                          <a:ea typeface="+mn-ea"/>
                          <a:cs typeface="+mn-cs"/>
                        </a:rPr>
                        <a:t>Ejecutar actividades para la constitución de una Red de comunicadores para la paz. Realizar encuentros y/o actividades de la red de investigadores. Proponer y/o realizar Investigaciones.</a:t>
                      </a:r>
                      <a:endParaRPr lang="es-CO" sz="1000" kern="1200" dirty="0">
                        <a:solidFill>
                          <a:schemeClr val="tx1"/>
                        </a:solidFill>
                        <a:effectLst/>
                        <a:latin typeface="+mn-lt"/>
                        <a:ea typeface="+mn-ea"/>
                        <a:cs typeface="+mn-cs"/>
                      </a:endParaRPr>
                    </a:p>
                  </a:txBody>
                  <a:tcPr marL="32592" marR="32592" marT="0" marB="0" anchor="ctr">
                    <a:solidFill>
                      <a:srgbClr val="E7D8F4"/>
                    </a:solidFill>
                  </a:tcPr>
                </a:tc>
                <a:extLst>
                  <a:ext uri="{0D108BD9-81ED-4DB2-BD59-A6C34878D82A}">
                    <a16:rowId xmlns:a16="http://schemas.microsoft.com/office/drawing/2014/main" val="1270950709"/>
                  </a:ext>
                </a:extLst>
              </a:tr>
              <a:tr h="332761">
                <a:tc>
                  <a:txBody>
                    <a:bodyPr/>
                    <a:lstStyle/>
                    <a:p>
                      <a:pPr algn="ctr">
                        <a:lnSpc>
                          <a:spcPct val="107000"/>
                        </a:lnSpc>
                        <a:spcAft>
                          <a:spcPts val="0"/>
                        </a:spcAft>
                      </a:pPr>
                      <a:r>
                        <a:rPr lang="es-CO" sz="1800" b="1" kern="1200" dirty="0" smtClean="0">
                          <a:solidFill>
                            <a:schemeClr val="tx1"/>
                          </a:solidFill>
                          <a:effectLst/>
                          <a:latin typeface="+mn-lt"/>
                          <a:ea typeface="+mn-ea"/>
                          <a:cs typeface="+mn-cs"/>
                        </a:rPr>
                        <a:t>Gestión de proyectos para la paz</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600" kern="1200" dirty="0" smtClean="0">
                          <a:solidFill>
                            <a:schemeClr val="tx1"/>
                          </a:solidFill>
                          <a:effectLst/>
                          <a:latin typeface="+mn-lt"/>
                          <a:ea typeface="+mn-ea"/>
                          <a:cs typeface="+mn-cs"/>
                        </a:rPr>
                        <a:t>Realizar monitoreo y seguimiento a convocatorias. Generar capacitaciones en el proceso para acceder a fuentes de financiación. Hacer revisión de convocatorias, formatos y procesos. Visitar a posibles financiadores y/o socios	. Presentar proyectos y participar en convocatorias.</a:t>
                      </a:r>
                      <a:endParaRPr lang="es-CO" sz="1000" kern="1200" dirty="0">
                        <a:solidFill>
                          <a:schemeClr val="tx1"/>
                        </a:solidFill>
                        <a:effectLst/>
                        <a:latin typeface="+mn-lt"/>
                        <a:ea typeface="+mn-ea"/>
                        <a:cs typeface="+mn-cs"/>
                      </a:endParaRPr>
                    </a:p>
                  </a:txBody>
                  <a:tcPr marL="32592" marR="32592" marT="0" marB="0" anchor="ctr">
                    <a:solidFill>
                      <a:srgbClr val="E7D8F4"/>
                    </a:solidFill>
                  </a:tcPr>
                </a:tc>
                <a:extLst>
                  <a:ext uri="{0D108BD9-81ED-4DB2-BD59-A6C34878D82A}">
                    <a16:rowId xmlns:a16="http://schemas.microsoft.com/office/drawing/2014/main" val="1340392007"/>
                  </a:ext>
                </a:extLst>
              </a:tr>
              <a:tr h="332761">
                <a:tc>
                  <a:txBody>
                    <a:bodyPr/>
                    <a:lstStyle/>
                    <a:p>
                      <a:pPr algn="ctr">
                        <a:lnSpc>
                          <a:spcPct val="107000"/>
                        </a:lnSpc>
                        <a:spcAft>
                          <a:spcPts val="0"/>
                        </a:spcAft>
                      </a:pPr>
                      <a:r>
                        <a:rPr lang="es-CO" sz="1800" b="1" kern="1200" dirty="0" smtClean="0">
                          <a:solidFill>
                            <a:schemeClr val="tx1"/>
                          </a:solidFill>
                          <a:effectLst/>
                          <a:latin typeface="+mn-lt"/>
                          <a:ea typeface="+mn-ea"/>
                          <a:cs typeface="+mn-cs"/>
                        </a:rPr>
                        <a:t>Alianzas para la paz</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600" kern="1200" dirty="0" smtClean="0">
                          <a:solidFill>
                            <a:schemeClr val="tx1"/>
                          </a:solidFill>
                          <a:effectLst/>
                          <a:latin typeface="+mn-lt"/>
                          <a:ea typeface="+mn-ea"/>
                          <a:cs typeface="+mn-cs"/>
                        </a:rPr>
                        <a:t>Fortalecer espacios de representación y alianzas existentes. Gestionar nuevas alianzas para la paz. Participar en redes de interés institucional (a nivel nacional e internacional).</a:t>
                      </a:r>
                      <a:r>
                        <a:rPr lang="es-CO" sz="1800" b="1" kern="1200" dirty="0" smtClean="0">
                          <a:solidFill>
                            <a:schemeClr val="tx1"/>
                          </a:solidFill>
                          <a:effectLst/>
                          <a:latin typeface="+mn-lt"/>
                          <a:ea typeface="+mn-ea"/>
                          <a:cs typeface="+mn-cs"/>
                        </a:rPr>
                        <a:t>	</a:t>
                      </a:r>
                      <a:endParaRPr lang="es-CO" sz="1000" kern="1200" dirty="0">
                        <a:solidFill>
                          <a:schemeClr val="tx1"/>
                        </a:solidFill>
                        <a:effectLst/>
                        <a:latin typeface="+mn-lt"/>
                        <a:ea typeface="+mn-ea"/>
                        <a:cs typeface="+mn-cs"/>
                      </a:endParaRPr>
                    </a:p>
                  </a:txBody>
                  <a:tcPr marL="32592" marR="32592" marT="0" marB="0" anchor="ctr">
                    <a:solidFill>
                      <a:srgbClr val="E7D8F4"/>
                    </a:solidFill>
                  </a:tcPr>
                </a:tc>
                <a:extLst>
                  <a:ext uri="{0D108BD9-81ED-4DB2-BD59-A6C34878D82A}">
                    <a16:rowId xmlns:a16="http://schemas.microsoft.com/office/drawing/2014/main" val="3717268228"/>
                  </a:ext>
                </a:extLst>
              </a:tr>
            </a:tbl>
          </a:graphicData>
        </a:graphic>
      </p:graphicFrame>
      <p:sp>
        <p:nvSpPr>
          <p:cNvPr id="9" name="Rectángulo 8"/>
          <p:cNvSpPr/>
          <p:nvPr/>
        </p:nvSpPr>
        <p:spPr>
          <a:xfrm rot="16200000">
            <a:off x="6678563" y="3057298"/>
            <a:ext cx="4428565"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23</a:t>
            </a:r>
          </a:p>
          <a:p>
            <a:pPr algn="ctr"/>
            <a:r>
              <a:rPr lang="es-CO" sz="800" dirty="0" smtClean="0">
                <a:solidFill>
                  <a:schemeClr val="bg1">
                    <a:lumMod val="50000"/>
                  </a:schemeClr>
                </a:solidFill>
                <a:latin typeface="Arial Rounded MT Bold" panose="020F0704030504030204" pitchFamily="34" charset="0"/>
              </a:rPr>
              <a:t>24. </a:t>
            </a:r>
            <a:r>
              <a:rPr lang="es-CO" sz="800" dirty="0">
                <a:solidFill>
                  <a:schemeClr val="bg1">
                    <a:lumMod val="50000"/>
                  </a:schemeClr>
                </a:solidFill>
                <a:latin typeface="Arial Rounded MT Bold" panose="020F0704030504030204" pitchFamily="34" charset="0"/>
              </a:rPr>
              <a:t>Ofertas académicas, gestión de proyectos y alianzas para la ciudadanía, la convivencia, la democracia y la paz</a:t>
            </a:r>
          </a:p>
        </p:txBody>
      </p:sp>
    </p:spTree>
    <p:extLst>
      <p:ext uri="{BB962C8B-B14F-4D97-AF65-F5344CB8AC3E}">
        <p14:creationId xmlns:p14="http://schemas.microsoft.com/office/powerpoint/2010/main" val="2804983851"/>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4143</TotalTime>
  <Words>1644</Words>
  <Application>Microsoft Office PowerPoint</Application>
  <PresentationFormat>Presentación en pantalla (4:3)</PresentationFormat>
  <Paragraphs>97</Paragraphs>
  <Slides>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587</cp:revision>
  <cp:lastPrinted>2017-05-16T14:27:28Z</cp:lastPrinted>
  <dcterms:created xsi:type="dcterms:W3CDTF">2017-03-06T22:18:18Z</dcterms:created>
  <dcterms:modified xsi:type="dcterms:W3CDTF">2025-03-28T18:42:23Z</dcterms:modified>
</cp:coreProperties>
</file>