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Centro de Gestión Ambiental/ Ciencias Agrarias y Agroindustria/ Facultad de Ingenierías y Tecnologías UTP/ Facultad de Ciencias Ambientales/ Programa de Turismo Sostenible/ Oficina de Internacionalización</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050" dirty="0" smtClean="0"/>
            <a:t>Comunidad en general, comunidad universitaria (Estudiantes, Administrativos y Docentes)</a:t>
          </a:r>
          <a:endParaRPr lang="es-CO" sz="9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Corporación Autónoma Regional de Risaralda, Red Nacional de Agricultura Familiar RENAF, Movimiento Agroecológico Latinoamericano, Foro Nacional por Colombia, Universidad de Caldas, Universidad del Quindío, Gobernación del Risaralda, Alcaldías de Caldas, Quindío, Risaralda y Norte del Valle </a:t>
          </a:r>
          <a:endParaRPr lang="es-ES" sz="8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13851">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30251">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58171">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412861"/>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433724"/>
        <a:ext cx="2426970" cy="670604"/>
      </dsp:txXfrm>
    </dsp:sp>
    <dsp:sp modelId="{107B593D-2B7E-47A1-B237-2D44EE17772E}">
      <dsp:nvSpPr>
        <dsp:cNvPr id="0" name=""/>
        <dsp:cNvSpPr/>
      </dsp:nvSpPr>
      <dsp:spPr>
        <a:xfrm>
          <a:off x="248576" y="1125192"/>
          <a:ext cx="246869" cy="640296"/>
        </a:xfrm>
        <a:custGeom>
          <a:avLst/>
          <a:gdLst/>
          <a:ahLst/>
          <a:cxnLst/>
          <a:rect l="0" t="0" r="0" b="0"/>
          <a:pathLst>
            <a:path>
              <a:moveTo>
                <a:pt x="0" y="0"/>
              </a:moveTo>
              <a:lnTo>
                <a:pt x="0" y="640296"/>
              </a:lnTo>
              <a:lnTo>
                <a:pt x="246869" y="64029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59990"/>
          <a:ext cx="3609909" cy="810995"/>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Centro de Gestión Ambiental/ Ciencias Agrarias y Agroindustria/ Facultad de Ingenierías y Tecnologías UTP/ Facultad de Ciencias Ambientales/ Programa de Turismo Sostenible/ Oficina de Internacionalización</a:t>
          </a:r>
          <a:endParaRPr lang="es-CO" sz="900" b="0" kern="1200" dirty="0">
            <a:solidFill>
              <a:schemeClr val="tx2">
                <a:lumMod val="50000"/>
              </a:schemeClr>
            </a:solidFill>
            <a:latin typeface="+mn-lt"/>
            <a:cs typeface="Khmer UI" panose="020B0502040204020203" pitchFamily="34" charset="0"/>
          </a:endParaRPr>
        </a:p>
      </dsp:txBody>
      <dsp:txXfrm>
        <a:off x="519198" y="1383743"/>
        <a:ext cx="3562403" cy="763489"/>
      </dsp:txXfrm>
    </dsp:sp>
    <dsp:sp modelId="{94DEC999-591D-4E68-9D00-6890F125307D}">
      <dsp:nvSpPr>
        <dsp:cNvPr id="0" name=""/>
        <dsp:cNvSpPr/>
      </dsp:nvSpPr>
      <dsp:spPr>
        <a:xfrm>
          <a:off x="248576" y="1125192"/>
          <a:ext cx="246869" cy="1687785"/>
        </a:xfrm>
        <a:custGeom>
          <a:avLst/>
          <a:gdLst/>
          <a:ahLst/>
          <a:cxnLst/>
          <a:rect l="0" t="0" r="0" b="0"/>
          <a:pathLst>
            <a:path>
              <a:moveTo>
                <a:pt x="0" y="0"/>
              </a:moveTo>
              <a:lnTo>
                <a:pt x="0" y="1687785"/>
              </a:lnTo>
              <a:lnTo>
                <a:pt x="246869" y="1687785"/>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349069"/>
          <a:ext cx="3620680" cy="92781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Corporación Autónoma Regional de Risaralda, Red Nacional de Agricultura Familiar RENAF, Movimiento Agroecológico Latinoamericano, Foro Nacional por Colombia, Universidad de Caldas, Universidad del Quindío, Gobernación del Risaralda, Alcaldías de Caldas, Quindío, Risaralda y Norte del Valle </a:t>
          </a:r>
          <a:endParaRPr lang="es-ES" sz="800" b="0" kern="1200" dirty="0">
            <a:solidFill>
              <a:schemeClr val="tx2">
                <a:lumMod val="50000"/>
              </a:schemeClr>
            </a:solidFill>
            <a:latin typeface="+mn-lt"/>
            <a:cs typeface="Khmer UI" panose="020B0502040204020203" pitchFamily="34" charset="0"/>
          </a:endParaRPr>
        </a:p>
      </dsp:txBody>
      <dsp:txXfrm>
        <a:off x="522620" y="2376244"/>
        <a:ext cx="3566330" cy="873467"/>
      </dsp:txXfrm>
    </dsp:sp>
    <dsp:sp modelId="{983EE482-34B4-4DDE-A5BB-56DAF2F5E8D4}">
      <dsp:nvSpPr>
        <dsp:cNvPr id="0" name=""/>
        <dsp:cNvSpPr/>
      </dsp:nvSpPr>
      <dsp:spPr>
        <a:xfrm>
          <a:off x="248576" y="1125192"/>
          <a:ext cx="246869" cy="2536962"/>
        </a:xfrm>
        <a:custGeom>
          <a:avLst/>
          <a:gdLst/>
          <a:ahLst/>
          <a:cxnLst/>
          <a:rect l="0" t="0" r="0" b="0"/>
          <a:pathLst>
            <a:path>
              <a:moveTo>
                <a:pt x="0" y="0"/>
              </a:moveTo>
              <a:lnTo>
                <a:pt x="0" y="2536962"/>
              </a:lnTo>
              <a:lnTo>
                <a:pt x="246869" y="2536962"/>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54969"/>
          <a:ext cx="3635576" cy="41436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comunidad universitaria (Estudiantes, Administrativos y Docentes)</a:t>
          </a:r>
          <a:endParaRPr lang="es-CO" sz="900" b="0" kern="1200" dirty="0">
            <a:latin typeface="+mn-lt"/>
          </a:endParaRPr>
        </a:p>
      </dsp:txBody>
      <dsp:txXfrm>
        <a:off x="507581" y="3467105"/>
        <a:ext cx="3611304" cy="3900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30310" y="3501920"/>
            <a:ext cx="3575848" cy="1842892"/>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506754"/>
              <a:ext cx="5736373" cy="1068163"/>
            </a:xfrm>
            <a:prstGeom prst="rect">
              <a:avLst/>
            </a:prstGeom>
            <a:noFill/>
          </p:spPr>
          <p:txBody>
            <a:bodyPr wrap="square" rtlCol="0" anchor="ctr">
              <a:spAutoFit/>
            </a:bodyPr>
            <a:lstStyle/>
            <a:p>
              <a:r>
                <a:rPr lang="es-CO" b="1" dirty="0"/>
                <a:t>Proyecto</a:t>
              </a:r>
            </a:p>
            <a:p>
              <a:r>
                <a:rPr lang="es-CO" dirty="0"/>
                <a:t>Procesos de gestión que aportan a la integración académica, el desarrollo sostenible y la competitividad nacional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25</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4974571" y="3926541"/>
            <a:ext cx="4025994" cy="2438400"/>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651291" y="1943171"/>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280527" y="536821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434915156"/>
              </p:ext>
            </p:extLst>
          </p:nvPr>
        </p:nvGraphicFramePr>
        <p:xfrm>
          <a:off x="205469" y="1190736"/>
          <a:ext cx="7468319" cy="516631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- 25</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SUEJE/ Centro de Gestión Ambiental/ Ciencias Agrarias y Agroindustria/ Facultad de Ingenierías y Tecnologías UTP/ Facultad de Ciencias Ambientales/ Programa de Turismo Sostenible/ Oficina de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15. Gestionar sosteniblemente los bosques, luchar contra la desertificación, detener e invertir la degradación de las tierras y detener la pérdida de biodiversidad</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97224" y="1199485"/>
            <a:ext cx="7566211" cy="1692771"/>
          </a:xfrm>
          <a:prstGeom prst="rect">
            <a:avLst/>
          </a:prstGeom>
        </p:spPr>
        <p:txBody>
          <a:bodyPr wrap="square">
            <a:spAutoFit/>
          </a:bodyPr>
          <a:lstStyle/>
          <a:p>
            <a:pPr algn="just"/>
            <a:r>
              <a:rPr lang="es-CO" sz="1300" dirty="0"/>
              <a:t>Se presentan Insuficientes procesos de gestión que aporten a la integración académica, el desarrollo sostenible y la competitividad regional a causa de débiles procesos para el aporte a la gestión ambiental territorial que tiene como causas indirectas la desarticulación interinstitucional para el trabajo en red en temáticas ambientales e Insuficientes iniciativas que fomenten procesos de desarrollo sostenible y  la insuficiente participación e incidencia de la Universidad en políticas públicas, programas y proyectos de ordenación del territorio, integración académica y competitividad cuyas causas indirectos son: la débil integración académica para la gestión de nuevos postgrados en red; Incipiente participación en ejercicios de planeación y ordenación del territorio; Insuficientes aportes a la competitividad del sector productivo.</a:t>
            </a:r>
          </a:p>
        </p:txBody>
      </p:sp>
      <p:sp>
        <p:nvSpPr>
          <p:cNvPr id="10" name="Rectángulo 9"/>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graphicFrame>
        <p:nvGraphicFramePr>
          <p:cNvPr id="11" name="Tabla 10"/>
          <p:cNvGraphicFramePr>
            <a:graphicFrameLocks noGrp="1"/>
          </p:cNvGraphicFramePr>
          <p:nvPr>
            <p:extLst>
              <p:ext uri="{D42A27DB-BD31-4B8C-83A1-F6EECF244321}">
                <p14:modId xmlns:p14="http://schemas.microsoft.com/office/powerpoint/2010/main" val="618998927"/>
              </p:ext>
            </p:extLst>
          </p:nvPr>
        </p:nvGraphicFramePr>
        <p:xfrm>
          <a:off x="242047" y="3017893"/>
          <a:ext cx="7521388" cy="3326638"/>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Insuficientes procesos de gestión que aporten a la integración académica, el desarrollo sostenible y la competitividad nacional</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1.Débiles procesos que aporten al desarrollo sostenible.</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Desarticulación interinstitucional para el trabajo en red en temáticas para el desarrollo sostenible.</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1.2 Insuficientes iniciativas que fomenten procesos de desarrollo sostenible regional y nacional.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Procesos desarticulados para la competitividad, la planeación del territorio y el ordenamiento territorial.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Incipiente participación en ejercicios de planeación y ordenación del territorio.</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Insuficientes aportes a la competitividad del sector productivo.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Insuficientes procesos para la integración académica.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3.1 Débil integración académica para la gestión de postgrados en red</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3.2 Descontextualización en procesos académicos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Desarrollo de la región sin criterios de sostenibilidad ambiental.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Precario y obsoleto ordenamiento territorial.</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Desconocimiento de diálogos de saberes para el desarrollo sostenible.</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1.3. Bajo nivel de debate público.</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Poca apropiación social del conocimiento y bajos niveles de competitividad.</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Profundización de la desigualdad.</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Pérdida de oportunidades para la competitividad en el territorio.</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Oferta académica desarticulada con la realidad.</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Bajo nivel de demanda de ofertas académicas de la Universidad.</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Alta deserción de estudiantes.</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173440158"/>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25051" y="2443774"/>
            <a:ext cx="3782651" cy="3139321"/>
          </a:xfrm>
          <a:prstGeom prst="rect">
            <a:avLst/>
          </a:prstGeom>
        </p:spPr>
        <p:txBody>
          <a:bodyPr wrap="square">
            <a:spAutoFit/>
          </a:bodyPr>
          <a:lstStyle/>
          <a:p>
            <a:pPr algn="just"/>
            <a:r>
              <a:rPr lang="es-CO" dirty="0"/>
              <a:t>En este proyecto se proponen varios procesos externos que han sido liderados por la universidad y que permitan una mayor visibilidad nacional e internacional, así como la consolidación de procesos en alianza con socios internacionales. Dentro del proyecto se integran diversas apuestas que permitan contribuir al desarrollo sostenible, la competitividad y la integración académica.</a:t>
            </a:r>
          </a:p>
        </p:txBody>
      </p:sp>
      <p:sp>
        <p:nvSpPr>
          <p:cNvPr id="11" name="Rectángulo 10"/>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237015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95580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646331"/>
          </a:xfrm>
          <a:prstGeom prst="rect">
            <a:avLst/>
          </a:prstGeom>
        </p:spPr>
        <p:txBody>
          <a:bodyPr wrap="square">
            <a:spAutoFit/>
          </a:bodyPr>
          <a:lstStyle/>
          <a:p>
            <a:pPr algn="just"/>
            <a:r>
              <a:rPr lang="es-CO" dirty="0"/>
              <a:t>Generar procesos para la integración académica, el desarrollo sostenible y la competitividad</a:t>
            </a:r>
          </a:p>
        </p:txBody>
      </p:sp>
      <p:sp>
        <p:nvSpPr>
          <p:cNvPr id="11" name="Rectángulo 10"/>
          <p:cNvSpPr/>
          <p:nvPr/>
        </p:nvSpPr>
        <p:spPr>
          <a:xfrm>
            <a:off x="198344" y="3570443"/>
            <a:ext cx="8031256"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Fortalecer los procesos que aportan al desarrollo </a:t>
            </a:r>
            <a:r>
              <a:rPr lang="es-CO" dirty="0" smtClean="0"/>
              <a:t>sostenible.</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Articular </a:t>
            </a:r>
            <a:r>
              <a:rPr lang="es-CO" dirty="0"/>
              <a:t>procesos que aporten a la competitividad, la planificación y el ordenamiento del territorio.	</a:t>
            </a:r>
            <a:endParaRPr lang="es-CO" dirty="0" smtClean="0"/>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Consolidar </a:t>
            </a:r>
            <a:r>
              <a:rPr lang="es-CO" dirty="0"/>
              <a:t>procesos que aporten a la integración </a:t>
            </a:r>
            <a:r>
              <a:rPr lang="es-CO" dirty="0" smtClean="0"/>
              <a:t>académica</a:t>
            </a:r>
            <a:r>
              <a:rPr lang="es-CO" dirty="0"/>
              <a:t>			</a:t>
            </a:r>
            <a:endParaRPr lang="es-CO" dirty="0">
              <a:ea typeface="Calibri" panose="020F0502020204030204" pitchFamily="34" charset="0"/>
              <a:cs typeface="Times New Roman" panose="02020603050405020304" pitchFamily="18" charset="0"/>
            </a:endParaRPr>
          </a:p>
        </p:txBody>
      </p:sp>
      <p:sp>
        <p:nvSpPr>
          <p:cNvPr id="13" name="Rectángulo 12"/>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402832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585908584"/>
              </p:ext>
            </p:extLst>
          </p:nvPr>
        </p:nvGraphicFramePr>
        <p:xfrm>
          <a:off x="160645" y="1361179"/>
          <a:ext cx="7674508" cy="5192015"/>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al desarrollo sostenible</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Realizar reuniones de concertación interna e interinstitucional. Participar en la formulación, debate y socialización de políticas públicas asociadas. Liderar y/o participar en iniciativas que fomenten procesos de desarrollo sostenible regional, nacional e internacional. Fortalecer procesos como Agroecología, mercados agroecológicos y custodios de semillas. Gestionar Alianzas estratégicas para el desarrollo sostenible. Apoyar la red de observatorios. Adelantar procesos asociados al Bosque Modelo.</a:t>
                      </a:r>
                      <a:endParaRPr lang="es-CO" sz="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 la competitividad, la planificación y el ordenamiento del territorio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Participar en actividades que aporten a la investigación y difusión del paisaje cultural cafetero. Participar en ejercicios de planeación y ordenación del territorio. Ejecutar acciones para aportar a la competitividad del sector productivo y los cafés especiales a nivel regional, nacional e internacional. Participación en la formulación, debate y socialización de políticas públicas asociadas. Apoyo a observatorios.	</a:t>
                      </a:r>
                      <a:endParaRPr lang="es-CO" sz="12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Procesos que aportan a la integración académica</a:t>
                      </a:r>
                      <a:endParaRPr lang="es-CO" sz="1800" b="1" kern="1200" dirty="0">
                        <a:solidFill>
                          <a:schemeClr val="tx1"/>
                        </a:solidFill>
                        <a:effectLst/>
                        <a:latin typeface="+mn-lt"/>
                        <a:ea typeface="+mn-ea"/>
                        <a:cs typeface="+mn-cs"/>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Reuniones de concertación interna e interinstitucional. Levantamiento de información académica y producción de documentos. Realización actividades para fortalecer la integración académica para la gestión de nuevos postgrados en red</a:t>
                      </a:r>
                      <a:r>
                        <a:rPr lang="es-CO" sz="1200" kern="1200" dirty="0" smtClean="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r h="332761">
                <a:tc>
                  <a:txBody>
                    <a:bodyPr/>
                    <a:lstStyle/>
                    <a:p>
                      <a:pPr algn="ctr">
                        <a:lnSpc>
                          <a:spcPct val="107000"/>
                        </a:lnSpc>
                        <a:spcAft>
                          <a:spcPts val="0"/>
                        </a:spcAft>
                      </a:pPr>
                      <a:r>
                        <a:rPr lang="es-ES" sz="1800" b="1" kern="1200" dirty="0" smtClean="0">
                          <a:solidFill>
                            <a:schemeClr val="tx1"/>
                          </a:solidFill>
                          <a:effectLst/>
                          <a:latin typeface="+mn-lt"/>
                          <a:ea typeface="+mn-ea"/>
                          <a:cs typeface="+mn-cs"/>
                        </a:rPr>
                        <a:t>Fortalecimiento de procesos asociados a la Agroecología y Soberanía Alimentaria</a:t>
                      </a:r>
                      <a:endParaRPr lang="es-CO" sz="1800" b="1" kern="1200" dirty="0">
                        <a:solidFill>
                          <a:schemeClr val="tx1"/>
                        </a:solidFill>
                        <a:effectLst/>
                        <a:latin typeface="+mn-lt"/>
                        <a:ea typeface="+mn-ea"/>
                        <a:cs typeface="+mn-cs"/>
                      </a:endParaRPr>
                    </a:p>
                  </a:txBody>
                  <a:tcPr marL="32592" marR="32592" marT="0" marB="0" anchor="ctr">
                    <a:solidFill>
                      <a:srgbClr val="B686DA"/>
                    </a:solidFill>
                  </a:tcPr>
                </a:tc>
                <a:tc>
                  <a:txBody>
                    <a:bodyPr/>
                    <a:lstStyle/>
                    <a:p>
                      <a:pPr algn="just">
                        <a:lnSpc>
                          <a:spcPct val="107000"/>
                        </a:lnSpc>
                        <a:spcAft>
                          <a:spcPts val="0"/>
                        </a:spcAft>
                      </a:pPr>
                      <a:r>
                        <a:rPr lang="es-ES" sz="1200" kern="1200" dirty="0" smtClean="0">
                          <a:solidFill>
                            <a:schemeClr val="tx1"/>
                          </a:solidFill>
                          <a:effectLst/>
                          <a:latin typeface="+mn-lt"/>
                          <a:ea typeface="+mn-ea"/>
                          <a:cs typeface="+mn-cs"/>
                        </a:rPr>
                        <a:t>Implementar el Mercado Agroecológico UTP Alimentos para la Vida	</a:t>
                      </a:r>
                    </a:p>
                    <a:p>
                      <a:pPr algn="just">
                        <a:lnSpc>
                          <a:spcPct val="107000"/>
                        </a:lnSpc>
                        <a:spcAft>
                          <a:spcPts val="0"/>
                        </a:spcAft>
                      </a:pPr>
                      <a:r>
                        <a:rPr lang="es-ES" sz="1200" kern="1200" dirty="0" smtClean="0">
                          <a:solidFill>
                            <a:schemeClr val="tx1"/>
                          </a:solidFill>
                          <a:effectLst/>
                          <a:latin typeface="+mn-lt"/>
                          <a:ea typeface="+mn-ea"/>
                          <a:cs typeface="+mn-cs"/>
                        </a:rPr>
                        <a:t>Implementar la Canasta Virtual Mercado Agroecológico UTP	</a:t>
                      </a:r>
                    </a:p>
                    <a:p>
                      <a:pPr algn="just">
                        <a:lnSpc>
                          <a:spcPct val="107000"/>
                        </a:lnSpc>
                        <a:spcAft>
                          <a:spcPts val="0"/>
                        </a:spcAft>
                      </a:pPr>
                      <a:r>
                        <a:rPr lang="es-ES" sz="1200" kern="1200" dirty="0" smtClean="0">
                          <a:solidFill>
                            <a:schemeClr val="tx1"/>
                          </a:solidFill>
                          <a:effectLst/>
                          <a:latin typeface="+mn-lt"/>
                          <a:ea typeface="+mn-ea"/>
                          <a:cs typeface="+mn-cs"/>
                        </a:rPr>
                        <a:t>Implementar la estrategia de Certificación de Confianza Risaralda (SPG)	</a:t>
                      </a:r>
                    </a:p>
                    <a:p>
                      <a:pPr algn="just">
                        <a:lnSpc>
                          <a:spcPct val="107000"/>
                        </a:lnSpc>
                        <a:spcAft>
                          <a:spcPts val="0"/>
                        </a:spcAft>
                      </a:pPr>
                      <a:r>
                        <a:rPr lang="es-ES" sz="1200" kern="1200" dirty="0" smtClean="0">
                          <a:solidFill>
                            <a:schemeClr val="tx1"/>
                          </a:solidFill>
                          <a:effectLst/>
                          <a:latin typeface="+mn-lt"/>
                          <a:ea typeface="+mn-ea"/>
                          <a:cs typeface="+mn-cs"/>
                        </a:rPr>
                        <a:t>Fortalecer la Red de Custodios de Semillas de Risaralda	</a:t>
                      </a:r>
                    </a:p>
                  </a:txBody>
                  <a:tcPr marL="32592" marR="32592" marT="0" marB="0" anchor="ctr">
                    <a:solidFill>
                      <a:srgbClr val="E7D8F4"/>
                    </a:solidFill>
                  </a:tcPr>
                </a:tc>
                <a:extLst>
                  <a:ext uri="{0D108BD9-81ED-4DB2-BD59-A6C34878D82A}">
                    <a16:rowId xmlns:a16="http://schemas.microsoft.com/office/drawing/2014/main" val="2381401795"/>
                  </a:ext>
                </a:extLst>
              </a:tr>
            </a:tbl>
          </a:graphicData>
        </a:graphic>
      </p:graphicFrame>
      <p:sp>
        <p:nvSpPr>
          <p:cNvPr id="8" name="Rectángulo 7"/>
          <p:cNvSpPr/>
          <p:nvPr/>
        </p:nvSpPr>
        <p:spPr>
          <a:xfrm rot="16200000">
            <a:off x="6678564" y="319953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25. </a:t>
            </a:r>
            <a:r>
              <a:rPr lang="es-CO" sz="800" dirty="0">
                <a:solidFill>
                  <a:schemeClr val="bg1">
                    <a:lumMod val="50000"/>
                  </a:schemeClr>
                </a:solidFill>
                <a:latin typeface="Arial Rounded MT Bold" panose="020F0704030504030204" pitchFamily="34" charset="0"/>
              </a:rPr>
              <a:t>Procesos de gestión que aportan a la integración académica, el desarrollo sostenible y la competitividad nacional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4152</TotalTime>
  <Words>1294</Words>
  <Application>Microsoft Office PowerPoint</Application>
  <PresentationFormat>Presentación en pantalla (4:3)</PresentationFormat>
  <Paragraphs>88</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592</cp:revision>
  <cp:lastPrinted>2017-05-16T14:27:28Z</cp:lastPrinted>
  <dcterms:created xsi:type="dcterms:W3CDTF">2017-03-06T22:18:18Z</dcterms:created>
  <dcterms:modified xsi:type="dcterms:W3CDTF">2025-03-28T18:46:57Z</dcterms:modified>
</cp:coreProperties>
</file>