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4" r:id="rId2"/>
    <p:sldId id="265" r:id="rId3"/>
    <p:sldId id="266" r:id="rId4"/>
    <p:sldId id="267" r:id="rId5"/>
    <p:sldId id="268" r:id="rId6"/>
    <p:sldId id="269" r:id="rId7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2A4"/>
    <a:srgbClr val="C6CA1C"/>
    <a:srgbClr val="8B8E14"/>
    <a:srgbClr val="0A99A3"/>
    <a:srgbClr val="0070C0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405" autoAdjust="0"/>
  </p:normalViewPr>
  <p:slideViewPr>
    <p:cSldViewPr snapToGrid="0">
      <p:cViewPr varScale="1">
        <p:scale>
          <a:sx n="107" d="100"/>
          <a:sy n="107" d="100"/>
        </p:scale>
        <p:origin x="163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8B8E14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ctr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8B8E14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100" dirty="0" smtClean="0"/>
            <a:t>Gestión de la comunicación y promoción institucional, vicerrectoría administrativa y financiera, planeación, equipo directivo</a:t>
          </a:r>
          <a:endParaRPr lang="es-CO" sz="6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7B38EB80-BE65-41F5-9BB7-929EF5D4D956}" type="parTrans" cxnId="{B837D475-4455-4857-ADA7-D1C66C72C69C}">
      <dgm:prSet/>
      <dgm:spPr>
        <a:ln>
          <a:solidFill>
            <a:srgbClr val="8B8E14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8B8E14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dirty="0" smtClean="0"/>
            <a:t>Por tratarse de un proyecto transversal se apoyan y se cubren los procedimientos internos de todas las dependencias de la Universidad.</a:t>
          </a:r>
          <a:endParaRPr lang="es-CO" sz="7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8B8E14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8B8E14"/>
          </a:solidFill>
        </a:ln>
      </dgm:spPr>
      <dgm:t>
        <a:bodyPr/>
        <a:lstStyle/>
        <a:p>
          <a:pPr algn="just"/>
          <a:r>
            <a:rPr lang="es-CO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ES" sz="110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MinTIC - MEN - Procuraduría - Contraloría</a:t>
          </a:r>
          <a:endParaRPr lang="es-ES" sz="3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32CA2B84-E3B2-40CF-8DC7-4B5119850B6B}" type="parTrans" cxnId="{CF4167F8-C89B-4EB1-8990-42F3FF232973}">
      <dgm:prSet/>
      <dgm:spPr>
        <a:ln>
          <a:solidFill>
            <a:srgbClr val="8B8E14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73283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369711" custScaleY="9848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371667" custScaleY="763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372984" custScaleY="9255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3427" y="724749"/>
          <a:ext cx="2344240" cy="676419"/>
        </a:xfrm>
        <a:prstGeom prst="roundRect">
          <a:avLst>
            <a:gd name="adj" fmla="val 10000"/>
          </a:avLst>
        </a:prstGeom>
        <a:solidFill>
          <a:srgbClr val="8B8E14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23239" y="744561"/>
        <a:ext cx="2304616" cy="636795"/>
      </dsp:txXfrm>
    </dsp:sp>
    <dsp:sp modelId="{107B593D-2B7E-47A1-B237-2D44EE17772E}">
      <dsp:nvSpPr>
        <dsp:cNvPr id="0" name=""/>
        <dsp:cNvSpPr/>
      </dsp:nvSpPr>
      <dsp:spPr>
        <a:xfrm>
          <a:off x="237851" y="1401169"/>
          <a:ext cx="234424" cy="556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050"/>
              </a:lnTo>
              <a:lnTo>
                <a:pt x="234424" y="556050"/>
              </a:lnTo>
            </a:path>
          </a:pathLst>
        </a:custGeom>
        <a:noFill/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472275" y="1624130"/>
          <a:ext cx="4001276" cy="666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100" kern="1200" dirty="0" smtClean="0"/>
            <a:t>Gestión de la comunicación y promoción institucional, vicerrectoría administrativa y financiera, planeación, equipo directivo</a:t>
          </a:r>
          <a:endParaRPr lang="es-CO" sz="6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91787" y="1643642"/>
        <a:ext cx="3962252" cy="627154"/>
      </dsp:txXfrm>
    </dsp:sp>
    <dsp:sp modelId="{94DEC999-591D-4E68-9D00-6890F125307D}">
      <dsp:nvSpPr>
        <dsp:cNvPr id="0" name=""/>
        <dsp:cNvSpPr/>
      </dsp:nvSpPr>
      <dsp:spPr>
        <a:xfrm>
          <a:off x="237851" y="1401169"/>
          <a:ext cx="234424" cy="1316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6593"/>
              </a:lnTo>
              <a:lnTo>
                <a:pt x="234424" y="1316593"/>
              </a:lnTo>
            </a:path>
          </a:pathLst>
        </a:custGeom>
        <a:noFill/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472275" y="2459414"/>
          <a:ext cx="4022445" cy="516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ES" sz="110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MinTIC - MEN - Procuraduría - Contraloría</a:t>
          </a:r>
          <a:endParaRPr lang="es-ES" sz="3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87409" y="2474548"/>
        <a:ext cx="3992177" cy="486428"/>
      </dsp:txXfrm>
    </dsp:sp>
    <dsp:sp modelId="{983EE482-34B4-4DDE-A5BB-56DAF2F5E8D4}">
      <dsp:nvSpPr>
        <dsp:cNvPr id="0" name=""/>
        <dsp:cNvSpPr/>
      </dsp:nvSpPr>
      <dsp:spPr>
        <a:xfrm>
          <a:off x="237851" y="1401169"/>
          <a:ext cx="234424" cy="2057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7073"/>
              </a:lnTo>
              <a:lnTo>
                <a:pt x="234424" y="2057073"/>
              </a:lnTo>
            </a:path>
          </a:pathLst>
        </a:custGeom>
        <a:noFill/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472275" y="3145215"/>
          <a:ext cx="4036699" cy="626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kern="1200" dirty="0" smtClean="0"/>
            <a:t>Por tratarse de un proyecto transversal se apoyan y se cubren los procedimientos internos de todas las dependencias de la Universidad.</a:t>
          </a:r>
          <a:endParaRPr lang="es-CO" sz="700" b="0" kern="1200" dirty="0">
            <a:latin typeface="+mn-lt"/>
          </a:endParaRPr>
        </a:p>
      </dsp:txBody>
      <dsp:txXfrm>
        <a:off x="490611" y="3163551"/>
        <a:ext cx="4000027" cy="589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90" y="5733438"/>
            <a:ext cx="985618" cy="9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88" y="155334"/>
            <a:ext cx="2143235" cy="20829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78" y="1047470"/>
            <a:ext cx="3409670" cy="57000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00" y="2534608"/>
            <a:ext cx="3659448" cy="1361763"/>
          </a:xfrm>
          <a:prstGeom prst="rect">
            <a:avLst/>
          </a:prstGeom>
        </p:spPr>
      </p:pic>
      <p:grpSp>
        <p:nvGrpSpPr>
          <p:cNvPr id="5" name="Group 106"/>
          <p:cNvGrpSpPr/>
          <p:nvPr/>
        </p:nvGrpSpPr>
        <p:grpSpPr>
          <a:xfrm>
            <a:off x="421345" y="4111520"/>
            <a:ext cx="3575848" cy="1088009"/>
            <a:chOff x="3812494" y="1454131"/>
            <a:chExt cx="7410278" cy="1122088"/>
          </a:xfrm>
        </p:grpSpPr>
        <p:sp>
          <p:nvSpPr>
            <p:cNvPr id="6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7" name="TextBox 12"/>
            <p:cNvSpPr txBox="1"/>
            <p:nvPr/>
          </p:nvSpPr>
          <p:spPr>
            <a:xfrm>
              <a:off x="5486399" y="1564708"/>
              <a:ext cx="5736373" cy="9522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/>
                <a:t>Sistema de información institucional</a:t>
              </a:r>
            </a:p>
          </p:txBody>
        </p:sp>
        <p:sp>
          <p:nvSpPr>
            <p:cNvPr id="8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8B8E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29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Imagen 8"/>
          <p:cNvPicPr/>
          <p:nvPr/>
        </p:nvPicPr>
        <p:blipFill>
          <a:blip r:embed="rId5"/>
          <a:stretch>
            <a:fillRect/>
          </a:stretch>
        </p:blipFill>
        <p:spPr>
          <a:xfrm>
            <a:off x="5541403" y="3155577"/>
            <a:ext cx="2867492" cy="3612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CFE0E246-5F80-4A2F-ACCE-0CB977473BE4}"/>
              </a:ext>
            </a:extLst>
          </p:cNvPr>
          <p:cNvSpPr/>
          <p:nvPr/>
        </p:nvSpPr>
        <p:spPr>
          <a:xfrm>
            <a:off x="280527" y="5289684"/>
            <a:ext cx="3278944" cy="1312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CO" sz="1000" u="sng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Nota:</a:t>
            </a:r>
            <a:r>
              <a:rPr lang="es-CO" sz="10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0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CO" sz="10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portafolio de proyectos se construye de acuerdo con el horizonte de tiempo del período Rectoral (2020 -2023), por lo tanto, se proyectaron las metas de los proyectos al año 2025 mientras se surtía el proceso de elección de Rector.  </a:t>
            </a:r>
            <a:r>
              <a:rPr lang="es-CO" sz="10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vez elegido, se realizará el proceso de fortalecimiento del PDI y actualización/formulación de proyectos articulados al nuevo periodo Rectoral para el período 2025 - 2028 (fecha límite: 25 de junio de 2025) </a:t>
            </a:r>
          </a:p>
        </p:txBody>
      </p:sp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chemeClr val="bg2">
                      <a:lumMod val="50000"/>
                    </a:schemeClr>
                  </a:solidFill>
                </a:rPr>
                <a:t>Información general del proyecto</a:t>
              </a: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536183"/>
              </p:ext>
            </p:extLst>
          </p:nvPr>
        </p:nvGraphicFramePr>
        <p:xfrm>
          <a:off x="259257" y="1466837"/>
          <a:ext cx="7468319" cy="48920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299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6532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152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GSI - 29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304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Recursos informáticos y educativos -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tecnologías informáticas y sistemas de información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52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y sostenibilidad institucional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152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infraestructura tecnológica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15244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apoyo - Administración institucional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Estratégico - Direccionamiento Institucional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524519"/>
                  </a:ext>
                </a:extLst>
              </a:tr>
              <a:tr h="15244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Procesos de autoevaluación y autorregulación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 Organización, gestión y administración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666369"/>
                  </a:ext>
                </a:extLst>
              </a:tr>
              <a:tr h="304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la comunicación y promoción institucional, vicerrectoría administrativa y financiera, planeación, equipo directivo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152440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Medios, recursos e integración de las TIC en los procesos educativos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del conocimiento, innovación y emprendimiento con impacto en la sociedad y reconocimiento nacional e internacional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236701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Cultura de la legalidad, la transparencia, el gobierno corporativo y la participación ciudadana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826435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Consolidación de la Extensión institucional con impacto en la sociedad y reconocimiento nacional e internacional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887500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Articulación interna para la gestión del contexto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796488"/>
                  </a:ext>
                </a:extLst>
              </a:tr>
              <a:tr h="34762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Garantizar una educación inclusiva, equitativa y de calidad y promover oportunidades de aprendizaje durante toda la vida para todos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  <a:tr h="21857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 Gestionar sosteniblemente los bosques, luchar contra la desertificación, detener e invertir la degradación de las tierras y detener la pérdida de biodiversidad</a:t>
                      </a:r>
                      <a:endParaRPr lang="es-C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550884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714420" y="3264195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29. Sistema de información institucional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chemeClr val="bg2">
                      <a:lumMod val="50000"/>
                    </a:schemeClr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380889"/>
              </p:ext>
            </p:extLst>
          </p:nvPr>
        </p:nvGraphicFramePr>
        <p:xfrm>
          <a:off x="389962" y="3288148"/>
          <a:ext cx="7404849" cy="316357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19986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2229414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3655449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56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Problema Central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Indirectas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158071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Falta de  un sistema de información integrado que dé respuesta a las necesidades de información de la institución, además de fortalecer el sistema de comunicación corporativa</a:t>
                      </a:r>
                      <a:endParaRPr lang="es-CO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Demasiada información sin control y manejo, Procedimientos Manuales. Sin implementación de la Seguridad de la Información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No se tiene información en línea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Datos en diferentes formatos (Excel, Word, Access, entre otras)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 Información no confiable, ni oportuna y no disponible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790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No existe un sistema de comunicación corporativa 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 Páginas Web desactualizadas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Sistema de comunicación corporativa no existente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 No se cuenta con imagen, ni identidad corporativa (Marca)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522469"/>
                  </a:ext>
                </a:extLst>
              </a:tr>
              <a:tr h="5694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indirectos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01300"/>
                  </a:ext>
                </a:extLst>
              </a:tr>
              <a:tr h="1626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Institución sin información en línea e integrada para la toma de decisiones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Desconfianza de los usuarios por tener información en Office y en módulos desarrollados.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Módulos incompletos por la no entrega de información completa de los procedimientos que manejan los usuarios.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 El no tener un mapa de procesos dificulta la consolidación del sistema de información integrado.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  <a:tr h="1626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Demasiada información sin control y sin un fin predeterminado para lograr un objetivo particular que es comunicar asertivamente.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 No es claro la responsabilidad de la comunicación corporativa, lo que implica una mala imagen.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Tareas repetitivas y comunicaciones poco asertivas 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692178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06187" y="1397410"/>
            <a:ext cx="7772401" cy="1810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1500" dirty="0">
                <a:ea typeface="Calibri" panose="020F0502020204030204" pitchFamily="34" charset="0"/>
                <a:cs typeface="Times New Roman" panose="02020603050405020304" pitchFamily="18" charset="0"/>
              </a:rPr>
              <a:t>Falta de un sistema de información integrado que dé respuesta a las necesidades de información de la institución, además de fortalecer el sistema de comunicación corporativa, lo anterior, causa Demasiada información sin control y manejo, Procedimientos Manuales. Sin implementación de la Seguridad de la Información y un mal manejo de la comunicación corporativa, lo que tendría como efecto una Institución sin información en línea e integrada para la toma de decisiones y demasiada información sin control y sin un fin predeterminado para lograr un objetivo particular que es comunicar asertivamente.</a:t>
            </a:r>
          </a:p>
        </p:txBody>
      </p:sp>
      <p:sp>
        <p:nvSpPr>
          <p:cNvPr id="8" name="Rectángulo 7"/>
          <p:cNvSpPr/>
          <p:nvPr/>
        </p:nvSpPr>
        <p:spPr>
          <a:xfrm rot="16200000">
            <a:off x="6714420" y="3264195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29. Sistema de información institucional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907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Descripción del proyecto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13" name="3 Diagrama"/>
          <p:cNvGraphicFramePr/>
          <p:nvPr>
            <p:extLst>
              <p:ext uri="{D42A27DB-BD31-4B8C-83A1-F6EECF244321}">
                <p14:modId xmlns:p14="http://schemas.microsoft.com/office/powerpoint/2010/main" val="1624056382"/>
              </p:ext>
            </p:extLst>
          </p:nvPr>
        </p:nvGraphicFramePr>
        <p:xfrm>
          <a:off x="3943560" y="1282125"/>
          <a:ext cx="4512402" cy="454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134897" y="1765490"/>
            <a:ext cx="3505200" cy="4307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1600" dirty="0">
                <a:ea typeface="Calibri" panose="020F0502020204030204" pitchFamily="34" charset="0"/>
                <a:cs typeface="Times New Roman" panose="02020603050405020304" pitchFamily="18" charset="0"/>
              </a:rPr>
              <a:t>Este proyecto pretende que la Universidad Tecnológica de Pereira cuente con un Sistema de Información que cumpla estándares nacionales e internacionales, que permita la obtención de información de calidad y que satisfaga las necesidades de los usuarios internos y externos. Así mismo, se tiene como propósitos la actualización permanente de la información publicada en el portal Web de la Universidad, la consolidación del componente de comunicación corporativa y el fortalecimiento de medios de comunicación acordes a las exigencias de la Institución.</a:t>
            </a:r>
          </a:p>
        </p:txBody>
      </p:sp>
      <p:sp>
        <p:nvSpPr>
          <p:cNvPr id="7" name="Rectángulo 6"/>
          <p:cNvSpPr/>
          <p:nvPr/>
        </p:nvSpPr>
        <p:spPr>
          <a:xfrm rot="16200000">
            <a:off x="6714420" y="3264195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29. Sistema de información institucional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878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3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Objetivos del proyecto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5" name="TextBox 12"/>
          <p:cNvSpPr txBox="1">
            <a:spLocks/>
          </p:cNvSpPr>
          <p:nvPr/>
        </p:nvSpPr>
        <p:spPr>
          <a:xfrm>
            <a:off x="198343" y="1370635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General</a:t>
            </a:r>
            <a:endParaRPr lang="es-C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12"/>
          <p:cNvSpPr txBox="1">
            <a:spLocks/>
          </p:cNvSpPr>
          <p:nvPr/>
        </p:nvSpPr>
        <p:spPr>
          <a:xfrm>
            <a:off x="198343" y="3307318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Específicos</a:t>
            </a:r>
            <a:endParaRPr lang="es-C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98344" y="1994201"/>
            <a:ext cx="8192622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dirty="0">
                <a:ea typeface="Calibri" panose="020F0502020204030204" pitchFamily="34" charset="0"/>
                <a:cs typeface="Times New Roman" panose="02020603050405020304" pitchFamily="18" charset="0"/>
              </a:rPr>
              <a:t>Consolidar un sistema de información integrado que dé respuesta a las necesidades de información de la institución, además de fortalecer el sistema de comunicación corporativa.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98343" y="3984672"/>
            <a:ext cx="8192622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CO" dirty="0">
                <a:ea typeface="Calibri" panose="020F0502020204030204" pitchFamily="34" charset="0"/>
                <a:cs typeface="Times New Roman" panose="02020603050405020304" pitchFamily="18" charset="0"/>
              </a:rPr>
              <a:t>Desarrollar software integrado a la medida, que permita consolidar el sistema de información </a:t>
            </a:r>
            <a:r>
              <a:rPr lang="es-C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Institucional.</a:t>
            </a: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s-CO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C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Liderar </a:t>
            </a:r>
            <a:r>
              <a:rPr lang="es-CO" dirty="0">
                <a:ea typeface="Calibri" panose="020F0502020204030204" pitchFamily="34" charset="0"/>
                <a:cs typeface="Times New Roman" panose="02020603050405020304" pitchFamily="18" charset="0"/>
              </a:rPr>
              <a:t>el componente de la Comunicación </a:t>
            </a:r>
            <a:r>
              <a:rPr lang="es-C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Corporativa.</a:t>
            </a:r>
            <a:endParaRPr lang="es-CO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 rot="16200000">
            <a:off x="6714420" y="3264195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29. Sistema de información institucional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418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3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Planes operativos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431067"/>
              </p:ext>
            </p:extLst>
          </p:nvPr>
        </p:nvGraphicFramePr>
        <p:xfrm>
          <a:off x="384763" y="2005976"/>
          <a:ext cx="7674508" cy="208711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01872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72636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05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Sistemas de Información Integral y Seguridad de la Información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Desarrollos de Software. Portal Web Institucional. Seguridad de la información</a:t>
                      </a: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es-CO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de Recurso Multimedia e identidad UTP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Diseño Gráfico y Medios Digitales. Producción Audiovisual. Comunicación Corporativa.</a:t>
                      </a:r>
                      <a:endParaRPr lang="es-CO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950709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 rot="16200000">
            <a:off x="6714420" y="3264195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29. Sistema de información institucional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7042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4055</TotalTime>
  <Words>954</Words>
  <Application>Microsoft Office PowerPoint</Application>
  <PresentationFormat>Presentación en pantalla (4:3)</PresentationFormat>
  <Paragraphs>72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</vt:lpstr>
      <vt:lpstr>Arial Narrow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julian andrés valencia quintero</cp:lastModifiedBy>
  <cp:revision>571</cp:revision>
  <cp:lastPrinted>2017-05-16T14:27:28Z</cp:lastPrinted>
  <dcterms:created xsi:type="dcterms:W3CDTF">2017-03-06T22:18:18Z</dcterms:created>
  <dcterms:modified xsi:type="dcterms:W3CDTF">2025-03-28T19:05:18Z</dcterms:modified>
</cp:coreProperties>
</file>