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4" r:id="rId2"/>
    <p:sldId id="265" r:id="rId3"/>
    <p:sldId id="266" r:id="rId4"/>
    <p:sldId id="267" r:id="rId5"/>
    <p:sldId id="268" r:id="rId6"/>
    <p:sldId id="269" r:id="rId7"/>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731F"/>
    <a:srgbClr val="DAEFC3"/>
    <a:srgbClr val="6EA92D"/>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4B731F"/>
        </a:solidFill>
        <a:ln>
          <a:solidFill>
            <a:schemeClr val="accent5">
              <a:lumMod val="50000"/>
            </a:schemeClr>
          </a:solidFill>
        </a:ln>
      </dgm:spPr>
      <dgm:t>
        <a:bodyPr/>
        <a:lstStyle/>
        <a:p>
          <a:pPr algn="l"/>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4B731F"/>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200" b="0" u="none" dirty="0" smtClean="0">
              <a:solidFill>
                <a:schemeClr val="tx2">
                  <a:lumMod val="50000"/>
                </a:schemeClr>
              </a:solidFill>
              <a:latin typeface="+mn-lt"/>
              <a:cs typeface="Khmer UI" panose="020B0502040204020203" pitchFamily="34" charset="0"/>
            </a:rPr>
            <a:t>Participan todos los programas académicos, la Vicerrectoría de Responsabilidad Social y Bienestar Universitario </a:t>
          </a:r>
          <a:endParaRPr lang="es-CO" sz="12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4B731F"/>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4B731F"/>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 </a:t>
          </a:r>
          <a:r>
            <a:rPr lang="es-ES" sz="1200" b="0" u="none" dirty="0" smtClean="0">
              <a:solidFill>
                <a:schemeClr val="tx2">
                  <a:lumMod val="50000"/>
                </a:schemeClr>
              </a:solidFill>
              <a:latin typeface="+mn-lt"/>
              <a:cs typeface="Khmer UI" panose="020B0502040204020203" pitchFamily="34" charset="0"/>
            </a:rPr>
            <a:t>Los estudiantes de primeros semestres de todos los programas académicos de la Universidad Tecnológica de Pereira </a:t>
          </a:r>
          <a:endParaRPr lang="es-CO" sz="1400" b="0" dirty="0">
            <a:latin typeface="+mn-lt"/>
          </a:endParaRPr>
        </a:p>
      </dgm:t>
    </dgm:pt>
    <dgm:pt modelId="{8741F14A-8A3A-4CE9-A4EC-A5E8CABEE01E}" type="parTrans" cxnId="{1BDA1869-1F10-4F09-9B7C-E4440C8A610B}">
      <dgm:prSet/>
      <dgm:spPr>
        <a:ln>
          <a:solidFill>
            <a:srgbClr val="4B731F"/>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4B731F"/>
          </a:solidFill>
        </a:ln>
      </dgm:spPr>
      <dgm:t>
        <a:bodyPr/>
        <a:lstStyle/>
        <a:p>
          <a:pPr algn="l"/>
          <a:r>
            <a:rPr lang="es-CO" sz="1200" b="1" dirty="0" smtClean="0">
              <a:solidFill>
                <a:schemeClr val="tx2">
                  <a:lumMod val="50000"/>
                </a:schemeClr>
              </a:solidFill>
              <a:latin typeface="+mn-lt"/>
              <a:cs typeface="Khmer UI" panose="020B0502040204020203" pitchFamily="34" charset="0"/>
            </a:rPr>
            <a:t>Entidades externas a la UTP: </a:t>
          </a:r>
          <a:r>
            <a:rPr lang="es-CO" sz="1200" b="0" dirty="0" smtClean="0">
              <a:solidFill>
                <a:schemeClr val="tx2">
                  <a:lumMod val="50000"/>
                </a:schemeClr>
              </a:solidFill>
              <a:latin typeface="+mn-lt"/>
              <a:cs typeface="Khmer UI" panose="020B0502040204020203" pitchFamily="34" charset="0"/>
            </a:rPr>
            <a:t>No aplica</a:t>
          </a:r>
          <a:endParaRPr lang="es-ES" sz="12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4B731F"/>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33662"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16734" custScaleY="95049">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17679" custScaleY="81642">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18986" custScaleY="94348">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134872" y="0"/>
          <a:ext cx="2113790" cy="790722"/>
        </a:xfrm>
        <a:prstGeom prst="roundRect">
          <a:avLst>
            <a:gd name="adj" fmla="val 10000"/>
          </a:avLst>
        </a:prstGeom>
        <a:solidFill>
          <a:srgbClr val="4B731F"/>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158031" y="23159"/>
        <a:ext cx="2067472" cy="744404"/>
      </dsp:txXfrm>
    </dsp:sp>
    <dsp:sp modelId="{107B593D-2B7E-47A1-B237-2D44EE17772E}">
      <dsp:nvSpPr>
        <dsp:cNvPr id="0" name=""/>
        <dsp:cNvSpPr/>
      </dsp:nvSpPr>
      <dsp:spPr>
        <a:xfrm>
          <a:off x="346251" y="790722"/>
          <a:ext cx="211379" cy="574198"/>
        </a:xfrm>
        <a:custGeom>
          <a:avLst/>
          <a:gdLst/>
          <a:ahLst/>
          <a:cxnLst/>
          <a:rect l="0" t="0" r="0" b="0"/>
          <a:pathLst>
            <a:path>
              <a:moveTo>
                <a:pt x="0" y="0"/>
              </a:moveTo>
              <a:lnTo>
                <a:pt x="0" y="574198"/>
              </a:lnTo>
              <a:lnTo>
                <a:pt x="211379" y="574198"/>
              </a:lnTo>
            </a:path>
          </a:pathLst>
        </a:custGeom>
        <a:noFill/>
        <a:ln w="12700" cap="flat" cmpd="sng" algn="ctr">
          <a:solidFill>
            <a:srgbClr val="4B731F"/>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557630" y="989133"/>
          <a:ext cx="4007178" cy="751573"/>
        </a:xfrm>
        <a:prstGeom prst="roundRect">
          <a:avLst>
            <a:gd name="adj" fmla="val 10000"/>
          </a:avLst>
        </a:prstGeom>
        <a:solidFill>
          <a:schemeClr val="lt1">
            <a:alpha val="90000"/>
            <a:hueOff val="0"/>
            <a:satOff val="0"/>
            <a:lumOff val="0"/>
            <a:alphaOff val="0"/>
          </a:schemeClr>
        </a:solidFill>
        <a:ln w="12700" cap="flat" cmpd="sng" algn="ctr">
          <a:solidFill>
            <a:srgbClr val="4B731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200" b="0" u="none" kern="1200" dirty="0" smtClean="0">
              <a:solidFill>
                <a:schemeClr val="tx2">
                  <a:lumMod val="50000"/>
                </a:schemeClr>
              </a:solidFill>
              <a:latin typeface="+mn-lt"/>
              <a:cs typeface="Khmer UI" panose="020B0502040204020203" pitchFamily="34" charset="0"/>
            </a:rPr>
            <a:t>Participan todos los programas académicos, la Vicerrectoría de Responsabilidad Social y Bienestar Universitario </a:t>
          </a:r>
          <a:endParaRPr lang="es-CO" sz="1200" b="0" kern="1200" dirty="0">
            <a:solidFill>
              <a:schemeClr val="tx2">
                <a:lumMod val="50000"/>
              </a:schemeClr>
            </a:solidFill>
            <a:latin typeface="+mn-lt"/>
            <a:cs typeface="Khmer UI" panose="020B0502040204020203" pitchFamily="34" charset="0"/>
          </a:endParaRPr>
        </a:p>
      </dsp:txBody>
      <dsp:txXfrm>
        <a:off x="579643" y="1011146"/>
        <a:ext cx="3963152" cy="707547"/>
      </dsp:txXfrm>
    </dsp:sp>
    <dsp:sp modelId="{94DEC999-591D-4E68-9D00-6890F125307D}">
      <dsp:nvSpPr>
        <dsp:cNvPr id="0" name=""/>
        <dsp:cNvSpPr/>
      </dsp:nvSpPr>
      <dsp:spPr>
        <a:xfrm>
          <a:off x="346251" y="790722"/>
          <a:ext cx="211379" cy="1470446"/>
        </a:xfrm>
        <a:custGeom>
          <a:avLst/>
          <a:gdLst/>
          <a:ahLst/>
          <a:cxnLst/>
          <a:rect l="0" t="0" r="0" b="0"/>
          <a:pathLst>
            <a:path>
              <a:moveTo>
                <a:pt x="0" y="0"/>
              </a:moveTo>
              <a:lnTo>
                <a:pt x="0" y="1470446"/>
              </a:lnTo>
              <a:lnTo>
                <a:pt x="211379" y="1470446"/>
              </a:lnTo>
            </a:path>
          </a:pathLst>
        </a:custGeom>
        <a:noFill/>
        <a:ln w="12700" cap="flat" cmpd="sng" algn="ctr">
          <a:solidFill>
            <a:srgbClr val="4B731F"/>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557630" y="1938388"/>
          <a:ext cx="4019134" cy="645561"/>
        </a:xfrm>
        <a:prstGeom prst="roundRect">
          <a:avLst>
            <a:gd name="adj" fmla="val 10000"/>
          </a:avLst>
        </a:prstGeom>
        <a:solidFill>
          <a:schemeClr val="lt1">
            <a:alpha val="90000"/>
            <a:hueOff val="0"/>
            <a:satOff val="0"/>
            <a:lumOff val="0"/>
            <a:alphaOff val="0"/>
          </a:schemeClr>
        </a:solidFill>
        <a:ln w="12700" cap="flat" cmpd="sng" algn="ctr">
          <a:solidFill>
            <a:srgbClr val="4B731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l"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200" b="0" kern="1200" dirty="0" smtClean="0">
              <a:solidFill>
                <a:schemeClr val="tx2">
                  <a:lumMod val="50000"/>
                </a:schemeClr>
              </a:solidFill>
              <a:latin typeface="+mn-lt"/>
              <a:cs typeface="Khmer UI" panose="020B0502040204020203" pitchFamily="34" charset="0"/>
            </a:rPr>
            <a:t>No aplica</a:t>
          </a:r>
          <a:endParaRPr lang="es-ES" sz="1200" b="0" kern="1200" dirty="0">
            <a:solidFill>
              <a:schemeClr val="tx2">
                <a:lumMod val="50000"/>
              </a:schemeClr>
            </a:solidFill>
            <a:latin typeface="+mn-lt"/>
            <a:cs typeface="Khmer UI" panose="020B0502040204020203" pitchFamily="34" charset="0"/>
          </a:endParaRPr>
        </a:p>
      </dsp:txBody>
      <dsp:txXfrm>
        <a:off x="576538" y="1957296"/>
        <a:ext cx="3981318" cy="607745"/>
      </dsp:txXfrm>
    </dsp:sp>
    <dsp:sp modelId="{983EE482-34B4-4DDE-A5BB-56DAF2F5E8D4}">
      <dsp:nvSpPr>
        <dsp:cNvPr id="0" name=""/>
        <dsp:cNvSpPr/>
      </dsp:nvSpPr>
      <dsp:spPr>
        <a:xfrm>
          <a:off x="346251" y="790722"/>
          <a:ext cx="211379" cy="2363923"/>
        </a:xfrm>
        <a:custGeom>
          <a:avLst/>
          <a:gdLst/>
          <a:ahLst/>
          <a:cxnLst/>
          <a:rect l="0" t="0" r="0" b="0"/>
          <a:pathLst>
            <a:path>
              <a:moveTo>
                <a:pt x="0" y="0"/>
              </a:moveTo>
              <a:lnTo>
                <a:pt x="0" y="2363923"/>
              </a:lnTo>
              <a:lnTo>
                <a:pt x="211379" y="2363923"/>
              </a:lnTo>
            </a:path>
          </a:pathLst>
        </a:custGeom>
        <a:noFill/>
        <a:ln w="12700" cap="flat" cmpd="sng" algn="ctr">
          <a:solidFill>
            <a:srgbClr val="4B731F"/>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557630" y="2781630"/>
          <a:ext cx="4035670" cy="746030"/>
        </a:xfrm>
        <a:prstGeom prst="roundRect">
          <a:avLst>
            <a:gd name="adj" fmla="val 10000"/>
          </a:avLst>
        </a:prstGeom>
        <a:solidFill>
          <a:schemeClr val="lt1">
            <a:alpha val="90000"/>
            <a:hueOff val="0"/>
            <a:satOff val="0"/>
            <a:lumOff val="0"/>
            <a:alphaOff val="0"/>
          </a:schemeClr>
        </a:solidFill>
        <a:ln w="12700" cap="flat" cmpd="sng" algn="ctr">
          <a:solidFill>
            <a:srgbClr val="4B731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 </a:t>
          </a:r>
          <a:r>
            <a:rPr lang="es-ES" sz="1200" b="0" u="none" kern="1200" dirty="0" smtClean="0">
              <a:solidFill>
                <a:schemeClr val="tx2">
                  <a:lumMod val="50000"/>
                </a:schemeClr>
              </a:solidFill>
              <a:latin typeface="+mn-lt"/>
              <a:cs typeface="Khmer UI" panose="020B0502040204020203" pitchFamily="34" charset="0"/>
            </a:rPr>
            <a:t>Los estudiantes de primeros semestres de todos los programas académicos de la Universidad Tecnológica de Pereira </a:t>
          </a:r>
          <a:endParaRPr lang="es-CO" sz="1400" b="0" kern="1200" dirty="0">
            <a:latin typeface="+mn-lt"/>
          </a:endParaRPr>
        </a:p>
      </dsp:txBody>
      <dsp:txXfrm>
        <a:off x="579480" y="2803480"/>
        <a:ext cx="3991970" cy="7023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25/03/2025</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97157" y="5726086"/>
            <a:ext cx="980143" cy="952554"/>
          </a:xfrm>
          <a:prstGeom prst="rect">
            <a:avLst/>
          </a:prstGeom>
        </p:spPr>
      </p:pic>
    </p:spTree>
    <p:extLst>
      <p:ext uri="{BB962C8B-B14F-4D97-AF65-F5344CB8AC3E}">
        <p14:creationId xmlns:p14="http://schemas.microsoft.com/office/powerpoint/2010/main" val="16871800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25/03/2025</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7488" y="155334"/>
            <a:ext cx="2143235" cy="2082907"/>
          </a:xfrm>
          <a:prstGeom prst="rect">
            <a:avLst/>
          </a:prstGeom>
        </p:spPr>
      </p:pic>
      <p:grpSp>
        <p:nvGrpSpPr>
          <p:cNvPr id="10" name="Group 106"/>
          <p:cNvGrpSpPr/>
          <p:nvPr/>
        </p:nvGrpSpPr>
        <p:grpSpPr>
          <a:xfrm>
            <a:off x="412378" y="3637287"/>
            <a:ext cx="3575848" cy="1312641"/>
            <a:chOff x="3812494" y="1454131"/>
            <a:chExt cx="7410278" cy="1122088"/>
          </a:xfrm>
        </p:grpSpPr>
        <p:sp>
          <p:nvSpPr>
            <p:cNvPr id="11"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2" name="TextBox 12"/>
            <p:cNvSpPr txBox="1"/>
            <p:nvPr/>
          </p:nvSpPr>
          <p:spPr>
            <a:xfrm>
              <a:off x="5486399" y="1646188"/>
              <a:ext cx="5736373" cy="789292"/>
            </a:xfrm>
            <a:prstGeom prst="rect">
              <a:avLst/>
            </a:prstGeom>
            <a:noFill/>
          </p:spPr>
          <p:txBody>
            <a:bodyPr wrap="square" rtlCol="0" anchor="ctr">
              <a:spAutoFit/>
            </a:bodyPr>
            <a:lstStyle/>
            <a:p>
              <a:r>
                <a:rPr lang="es-CO" b="1" dirty="0"/>
                <a:t>Proyecto</a:t>
              </a:r>
            </a:p>
            <a:p>
              <a:r>
                <a:rPr lang="es-CO" dirty="0" smtClean="0"/>
                <a:t>Acceso e inserción a la vida universitaria</a:t>
              </a:r>
              <a:endParaRPr lang="es-CO" sz="1800" dirty="0"/>
            </a:p>
          </p:txBody>
        </p:sp>
        <p:sp>
          <p:nvSpPr>
            <p:cNvPr id="13" name="Oval 102"/>
            <p:cNvSpPr>
              <a:spLocks noChangeAspect="1"/>
            </p:cNvSpPr>
            <p:nvPr/>
          </p:nvSpPr>
          <p:spPr>
            <a:xfrm>
              <a:off x="3812494" y="1454131"/>
              <a:ext cx="1726102" cy="1122088"/>
            </a:xfrm>
            <a:prstGeom prst="ellipse">
              <a:avLst/>
            </a:prstGeom>
            <a:solidFill>
              <a:srgbClr val="6EA92D"/>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03</a:t>
              </a:r>
              <a:endParaRPr lang="en-US" sz="2800" kern="0" dirty="0">
                <a:solidFill>
                  <a:schemeClr val="bg1"/>
                </a:solidFill>
                <a:latin typeface="Arial" pitchFamily="34" charset="0"/>
                <a:cs typeface="Arial" pitchFamily="34" charset="0"/>
              </a:endParaRPr>
            </a:p>
          </p:txBody>
        </p:sp>
      </p:grpSp>
      <p:pic>
        <p:nvPicPr>
          <p:cNvPr id="14" name="Imagen 13" descr="C:\Users\Usuario UTP\Documents\Julianplanea\AREA DE PROYECTOS\Proyectos PDI\2020\Portafolio de proyectos 2020 - 2022\Insumos fotos\bienvenidaEstudiantes2AgostoJulita_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2739" y="3866608"/>
            <a:ext cx="4037144" cy="2166640"/>
          </a:xfrm>
          <a:prstGeom prst="rect">
            <a:avLst/>
          </a:prstGeom>
          <a:ln>
            <a:noFill/>
          </a:ln>
          <a:effectLst>
            <a:outerShdw blurRad="190500" algn="tl" rotWithShape="0">
              <a:srgbClr val="000000">
                <a:alpha val="70000"/>
              </a:srgbClr>
            </a:outerShdw>
          </a:effectLst>
        </p:spPr>
      </p:pic>
      <p:pic>
        <p:nvPicPr>
          <p:cNvPr id="15" name="Imagen 14"/>
          <p:cNvPicPr>
            <a:picLocks noChangeAspect="1"/>
          </p:cNvPicPr>
          <p:nvPr/>
        </p:nvPicPr>
        <p:blipFill>
          <a:blip r:embed="rId4"/>
          <a:stretch>
            <a:fillRect/>
          </a:stretch>
        </p:blipFill>
        <p:spPr>
          <a:xfrm>
            <a:off x="939753" y="648639"/>
            <a:ext cx="3409670" cy="570006"/>
          </a:xfrm>
          <a:prstGeom prst="rect">
            <a:avLst/>
          </a:prstGeom>
        </p:spPr>
      </p:pic>
      <p:pic>
        <p:nvPicPr>
          <p:cNvPr id="16" name="Imagen 15"/>
          <p:cNvPicPr>
            <a:picLocks noChangeAspect="1"/>
          </p:cNvPicPr>
          <p:nvPr/>
        </p:nvPicPr>
        <p:blipFill>
          <a:blip r:embed="rId5"/>
          <a:stretch>
            <a:fillRect/>
          </a:stretch>
        </p:blipFill>
        <p:spPr>
          <a:xfrm>
            <a:off x="688248" y="1599429"/>
            <a:ext cx="3724275" cy="1277624"/>
          </a:xfrm>
          <a:prstGeom prst="rect">
            <a:avLst/>
          </a:prstGeom>
        </p:spPr>
      </p:pic>
      <p:sp>
        <p:nvSpPr>
          <p:cNvPr id="17" name="Rectángulo 16">
            <a:extLst>
              <a:ext uri="{FF2B5EF4-FFF2-40B4-BE49-F238E27FC236}">
                <a16:creationId xmlns:a16="http://schemas.microsoft.com/office/drawing/2014/main" id="{CFE0E246-5F80-4A2F-ACCE-0CB977473BE4}"/>
              </a:ext>
            </a:extLst>
          </p:cNvPr>
          <p:cNvSpPr/>
          <p:nvPr/>
        </p:nvSpPr>
        <p:spPr>
          <a:xfrm>
            <a:off x="316385" y="5154012"/>
            <a:ext cx="3278944" cy="13722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El portafolio de proyectos se construye de acuerdo con el horizonte de tiempo del período Rectoral (2020 -2023), por lo tanto, se proyectaron las metas de los proyectos al año 2025 mientras se surtía el proceso de elección de Rector.  Una vez elegido, se realizará el proceso de fortalecimiento del PDI y actualización/formulación de proyectos articulados al nuevo periodo Rectoral para el período 2025 - 2028 (fecha límite: 25 de junio de 2025) </a:t>
            </a: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4221566993"/>
              </p:ext>
            </p:extLst>
          </p:nvPr>
        </p:nvGraphicFramePr>
        <p:xfrm>
          <a:off x="474410" y="1629659"/>
          <a:ext cx="7468319" cy="4143082"/>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251426">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PDI2028 – CEA - 03</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3686363448"/>
                  </a:ext>
                </a:extLst>
              </a:tr>
              <a:tr h="251426">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Vicerrectoría Académica</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3877856177"/>
                  </a:ext>
                </a:extLst>
              </a:tr>
              <a:tr h="239134">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Excelencia Académica para la Formación Integral </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3739004125"/>
                  </a:ext>
                </a:extLst>
              </a:tr>
              <a:tr h="159236">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Acceso, inserción y acompañamiento estudiantil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2434544576"/>
                  </a:ext>
                </a:extLst>
              </a:tr>
              <a:tr h="239134">
                <a:tc rowSpan="2">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Misionales - Docencia</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617654418"/>
                  </a:ext>
                </a:extLst>
              </a:tr>
              <a:tr h="119567">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De apoyo – Bienestar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844852138"/>
                  </a:ext>
                </a:extLst>
              </a:tr>
              <a:tr h="153649">
                <a:tc rowSpan="3">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2. Estudiantes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2495133300"/>
                  </a:ext>
                </a:extLst>
              </a:tr>
              <a:tr h="119567">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4. Procesos académicos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3244535338"/>
                  </a:ext>
                </a:extLst>
              </a:tr>
              <a:tr h="153649">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5. Visibilidad nacional e internacional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2843936141"/>
                  </a:ext>
                </a:extLst>
              </a:tr>
              <a:tr h="239134">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Participan todos los programas académicos, la Vicerrectoría de Responsabilidad Social y Bienestar Universitario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1339687320"/>
                  </a:ext>
                </a:extLst>
              </a:tr>
              <a:tr h="119567">
                <a:tc rowSpan="3">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curricular</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2082502029"/>
                  </a:ext>
                </a:extLst>
              </a:tr>
              <a:tr h="119567">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Medios, recursos e integración de las TIC en los procesos educativos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2640712813"/>
                  </a:ext>
                </a:extLst>
              </a:tr>
              <a:tr h="119567">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Acompañamiento integral e inclusión</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1527556724"/>
                  </a:ext>
                </a:extLst>
              </a:tr>
              <a:tr h="597834">
                <a:tc>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dirty="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3171362131"/>
                  </a:ext>
                </a:extLst>
              </a:tr>
            </a:tbl>
          </a:graphicData>
        </a:graphic>
      </p:graphicFrame>
      <p:grpSp>
        <p:nvGrpSpPr>
          <p:cNvPr id="6" name="Group 106"/>
          <p:cNvGrpSpPr/>
          <p:nvPr/>
        </p:nvGrpSpPr>
        <p:grpSpPr>
          <a:xfrm>
            <a:off x="2191038" y="412377"/>
            <a:ext cx="6450938" cy="661471"/>
            <a:chOff x="4690885" y="1471730"/>
            <a:chExt cx="6531887" cy="1104489"/>
          </a:xfrm>
        </p:grpSpPr>
        <p:sp>
          <p:nvSpPr>
            <p:cNvPr id="7"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4B731F"/>
                  </a:solidFill>
                </a:rPr>
                <a:t>Información general del proyecto</a:t>
              </a:r>
              <a:endParaRPr lang="es-CO" sz="2800" b="1" dirty="0"/>
            </a:p>
          </p:txBody>
        </p:sp>
      </p:grpSp>
      <p:sp>
        <p:nvSpPr>
          <p:cNvPr id="9" name="Rectángulo 8"/>
          <p:cNvSpPr/>
          <p:nvPr/>
        </p:nvSpPr>
        <p:spPr>
          <a:xfrm rot="16200000">
            <a:off x="6660776" y="3214900"/>
            <a:ext cx="4428565" cy="338554"/>
          </a:xfrm>
          <a:prstGeom prst="rect">
            <a:avLst/>
          </a:prstGeom>
        </p:spPr>
        <p:txBody>
          <a:bodyPr wrap="square">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800" dirty="0" smtClean="0">
                <a:solidFill>
                  <a:schemeClr val="bg1">
                    <a:lumMod val="50000"/>
                  </a:schemeClr>
                </a:solidFill>
                <a:latin typeface="Arial Rounded MT Bold" panose="020F0704030504030204" pitchFamily="34" charset="0"/>
              </a:rPr>
              <a:t>03. Acceso e inserción a la vida universitaria</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33083" y="1199485"/>
            <a:ext cx="8023411" cy="1384995"/>
          </a:xfrm>
          <a:prstGeom prst="rect">
            <a:avLst/>
          </a:prstGeom>
        </p:spPr>
        <p:txBody>
          <a:bodyPr wrap="square">
            <a:spAutoFit/>
          </a:bodyPr>
          <a:lstStyle/>
          <a:p>
            <a:pPr algn="just"/>
            <a:r>
              <a:rPr lang="es-CO" sz="1400" dirty="0"/>
              <a:t>Los ritmos de estudio que se encuentra los estudiantes que ingresan por primera vez a la universidad varían bastante de las dinámicas trabajadas en la educación superior, en algunos casos genera tal impacto que desisten de continuar con el proceso académico o suscita la repitencia de asignaturas reflejándose en el rezago. La mejor oportunidad para intervenir los estudiantes es al ingresar a la universidad desarrollando estrategias en el momento de acceso al proceso académico y paralelamente promover actividades que conlleven a realizar un proceso firme y efectivo de inserción a la vida universitaria</a:t>
            </a:r>
            <a:r>
              <a:rPr lang="es-CO" sz="1400" dirty="0" smtClean="0"/>
              <a:t>.</a:t>
            </a:r>
            <a:endParaRPr lang="es-CO" sz="1400" dirty="0"/>
          </a:p>
        </p:txBody>
      </p:sp>
      <p:graphicFrame>
        <p:nvGraphicFramePr>
          <p:cNvPr id="6" name="Tabla 5"/>
          <p:cNvGraphicFramePr>
            <a:graphicFrameLocks noGrp="1"/>
          </p:cNvGraphicFramePr>
          <p:nvPr>
            <p:extLst>
              <p:ext uri="{D42A27DB-BD31-4B8C-83A1-F6EECF244321}">
                <p14:modId xmlns:p14="http://schemas.microsoft.com/office/powerpoint/2010/main" val="2776302072"/>
              </p:ext>
            </p:extLst>
          </p:nvPr>
        </p:nvGraphicFramePr>
        <p:xfrm>
          <a:off x="233083" y="2730822"/>
          <a:ext cx="7493906" cy="3982462"/>
        </p:xfrm>
        <a:graphic>
          <a:graphicData uri="http://schemas.openxmlformats.org/drawingml/2006/table">
            <a:tbl>
              <a:tblPr firstRow="1" firstCol="1" bandRow="1">
                <a:tableStyleId>{5940675A-B579-460E-94D1-54222C63F5DA}</a:tableStyleId>
              </a:tblPr>
              <a:tblGrid>
                <a:gridCol w="1680151">
                  <a:extLst>
                    <a:ext uri="{9D8B030D-6E8A-4147-A177-3AD203B41FA5}">
                      <a16:colId xmlns:a16="http://schemas.microsoft.com/office/drawing/2014/main" val="235893282"/>
                    </a:ext>
                  </a:extLst>
                </a:gridCol>
                <a:gridCol w="2672673">
                  <a:extLst>
                    <a:ext uri="{9D8B030D-6E8A-4147-A177-3AD203B41FA5}">
                      <a16:colId xmlns:a16="http://schemas.microsoft.com/office/drawing/2014/main" val="152103896"/>
                    </a:ext>
                  </a:extLst>
                </a:gridCol>
                <a:gridCol w="3141082">
                  <a:extLst>
                    <a:ext uri="{9D8B030D-6E8A-4147-A177-3AD203B41FA5}">
                      <a16:colId xmlns:a16="http://schemas.microsoft.com/office/drawing/2014/main" val="3555018107"/>
                    </a:ext>
                  </a:extLst>
                </a:gridCol>
              </a:tblGrid>
              <a:tr h="131520">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6EA92D"/>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6EA92D"/>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6EA92D"/>
                    </a:solidFill>
                  </a:tcPr>
                </a:tc>
                <a:extLst>
                  <a:ext uri="{0D108BD9-81ED-4DB2-BD59-A6C34878D82A}">
                    <a16:rowId xmlns:a16="http://schemas.microsoft.com/office/drawing/2014/main" val="1339909099"/>
                  </a:ext>
                </a:extLst>
              </a:tr>
              <a:tr h="409386">
                <a:tc rowSpan="5">
                  <a:txBody>
                    <a:bodyPr/>
                    <a:lstStyle/>
                    <a:p>
                      <a:pPr algn="ctr">
                        <a:lnSpc>
                          <a:spcPct val="107000"/>
                        </a:lnSpc>
                        <a:spcAft>
                          <a:spcPts val="1200"/>
                        </a:spcAft>
                      </a:pPr>
                      <a:r>
                        <a:rPr lang="es-CO" sz="1050" kern="1200" dirty="0" smtClean="0">
                          <a:solidFill>
                            <a:schemeClr val="tx1"/>
                          </a:solidFill>
                          <a:effectLst/>
                          <a:latin typeface="+mn-lt"/>
                          <a:ea typeface="+mn-ea"/>
                          <a:cs typeface="+mn-cs"/>
                        </a:rPr>
                        <a:t>Falta de rutas y estrategias de apoyo académicas que fortalezcan el ritmo de aprendizaje y estudio de los estudiantes; además de llegar a la universidad con un nivel de bajas competencias y distante al requerido en la Universidad. </a:t>
                      </a:r>
                      <a:endParaRPr lang="es-CO"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AEFC3"/>
                    </a:solidFill>
                  </a:tcPr>
                </a:tc>
                <a:tc>
                  <a:txBody>
                    <a:bodyPr/>
                    <a:lstStyle/>
                    <a:p>
                      <a:pPr marL="0" algn="l" defTabSz="914400" rtl="0" eaLnBrk="1" latinLnBrk="0" hangingPunct="1">
                        <a:lnSpc>
                          <a:spcPct val="107000"/>
                        </a:lnSpc>
                        <a:spcAft>
                          <a:spcPts val="1200"/>
                        </a:spcAft>
                      </a:pPr>
                      <a:r>
                        <a:rPr lang="es-CO" sz="1050" kern="1200">
                          <a:solidFill>
                            <a:schemeClr val="tx1"/>
                          </a:solidFill>
                          <a:effectLst/>
                          <a:latin typeface="+mn-lt"/>
                          <a:ea typeface="+mn-ea"/>
                          <a:cs typeface="+mn-cs"/>
                        </a:rPr>
                        <a:t>1. Los ritmos de estudio y aprendizaje de algunos de los estudiantes que ingresan a los diferentes programas académicos no son acordes a la metodología y pedagogía de la Universidad, por lo que se requiere un proceso más amplio de adaptación a la vida universitaria.</a:t>
                      </a:r>
                    </a:p>
                  </a:txBody>
                  <a:tcPr marL="44450" marR="44450" marT="0" marB="0" anchor="ctr">
                    <a:solidFill>
                      <a:srgbClr val="DAEFC3"/>
                    </a:solidFill>
                  </a:tcPr>
                </a:tc>
                <a:tc>
                  <a:txBody>
                    <a:bodyPr/>
                    <a:lstStyle/>
                    <a:p>
                      <a:pPr marL="0" algn="l" defTabSz="914400" rtl="0" eaLnBrk="1" latinLnBrk="0" hangingPunct="1">
                        <a:lnSpc>
                          <a:spcPct val="107000"/>
                        </a:lnSpc>
                        <a:spcAft>
                          <a:spcPts val="1200"/>
                        </a:spcAft>
                      </a:pPr>
                      <a:r>
                        <a:rPr lang="es-CO" sz="1050" kern="1200" dirty="0">
                          <a:solidFill>
                            <a:schemeClr val="tx1"/>
                          </a:solidFill>
                          <a:effectLst/>
                          <a:latin typeface="+mn-lt"/>
                          <a:ea typeface="+mn-ea"/>
                          <a:cs typeface="+mn-cs"/>
                        </a:rPr>
                        <a:t>1.1 Poca exigencia por parte de la enseñanza que se imparte en la  educación media </a:t>
                      </a:r>
                      <a:br>
                        <a:rPr lang="es-CO" sz="1050" kern="1200" dirty="0">
                          <a:solidFill>
                            <a:schemeClr val="tx1"/>
                          </a:solidFill>
                          <a:effectLst/>
                          <a:latin typeface="+mn-lt"/>
                          <a:ea typeface="+mn-ea"/>
                          <a:cs typeface="+mn-cs"/>
                        </a:rPr>
                      </a:br>
                      <a:r>
                        <a:rPr lang="es-CO" sz="1050" kern="1200" dirty="0">
                          <a:solidFill>
                            <a:schemeClr val="tx1"/>
                          </a:solidFill>
                          <a:effectLst/>
                          <a:latin typeface="+mn-lt"/>
                          <a:ea typeface="+mn-ea"/>
                          <a:cs typeface="+mn-cs"/>
                        </a:rPr>
                        <a:t>1.2  Falta de contenidos acordes, ajustados  a  las pedagogías y contenidos universitarios. </a:t>
                      </a:r>
                    </a:p>
                  </a:txBody>
                  <a:tcPr marL="44450" marR="44450" marT="0" marB="0" anchor="ctr">
                    <a:solidFill>
                      <a:srgbClr val="DAEFC3"/>
                    </a:solidFill>
                  </a:tcPr>
                </a:tc>
                <a:extLst>
                  <a:ext uri="{0D108BD9-81ED-4DB2-BD59-A6C34878D82A}">
                    <a16:rowId xmlns:a16="http://schemas.microsoft.com/office/drawing/2014/main" val="3885958664"/>
                  </a:ext>
                </a:extLst>
              </a:tr>
              <a:tr h="511732">
                <a:tc vMerge="1">
                  <a:txBody>
                    <a:bodyPr/>
                    <a:lstStyle/>
                    <a:p>
                      <a:endParaRPr lang="es-CO"/>
                    </a:p>
                  </a:txBody>
                  <a:tcPr/>
                </a:tc>
                <a:tc>
                  <a:txBody>
                    <a:bodyPr/>
                    <a:lstStyle/>
                    <a:p>
                      <a:pPr marL="0" algn="l" defTabSz="914400" rtl="0" eaLnBrk="1" latinLnBrk="0" hangingPunct="1">
                        <a:lnSpc>
                          <a:spcPct val="107000"/>
                        </a:lnSpc>
                        <a:spcAft>
                          <a:spcPts val="1200"/>
                        </a:spcAft>
                      </a:pPr>
                      <a:r>
                        <a:rPr lang="es-CO" sz="1050" kern="1200" dirty="0">
                          <a:solidFill>
                            <a:schemeClr val="tx1"/>
                          </a:solidFill>
                          <a:effectLst/>
                          <a:latin typeface="+mn-lt"/>
                          <a:ea typeface="+mn-ea"/>
                          <a:cs typeface="+mn-cs"/>
                        </a:rPr>
                        <a:t>2. Contenidos orientados en la educación media que llevan a adquirir competencias diferentes a las competencias esperadas  en la educación superior </a:t>
                      </a:r>
                    </a:p>
                  </a:txBody>
                  <a:tcPr marL="44450" marR="44450" marT="0" marB="0" anchor="ctr">
                    <a:solidFill>
                      <a:srgbClr val="DAEFC3"/>
                    </a:solidFill>
                  </a:tcPr>
                </a:tc>
                <a:tc>
                  <a:txBody>
                    <a:bodyPr/>
                    <a:lstStyle/>
                    <a:p>
                      <a:pPr marL="0" algn="l" defTabSz="914400" rtl="0" eaLnBrk="1" latinLnBrk="0" hangingPunct="1">
                        <a:lnSpc>
                          <a:spcPct val="107000"/>
                        </a:lnSpc>
                        <a:spcAft>
                          <a:spcPts val="1200"/>
                        </a:spcAft>
                      </a:pPr>
                      <a:r>
                        <a:rPr lang="es-CO" sz="1050" kern="1200" dirty="0">
                          <a:solidFill>
                            <a:schemeClr val="tx1"/>
                          </a:solidFill>
                          <a:effectLst/>
                          <a:latin typeface="+mn-lt"/>
                          <a:ea typeface="+mn-ea"/>
                          <a:cs typeface="+mn-cs"/>
                        </a:rPr>
                        <a:t>2.1 Desconocimiento por parte de directivas y docentes de la educación media frente de los contenidos orientados al iniciar un programa académico en instituciones de educación superior. </a:t>
                      </a:r>
                      <a:br>
                        <a:rPr lang="es-CO" sz="1050" kern="1200" dirty="0">
                          <a:solidFill>
                            <a:schemeClr val="tx1"/>
                          </a:solidFill>
                          <a:effectLst/>
                          <a:latin typeface="+mn-lt"/>
                          <a:ea typeface="+mn-ea"/>
                          <a:cs typeface="+mn-cs"/>
                        </a:rPr>
                      </a:br>
                      <a:r>
                        <a:rPr lang="es-CO" sz="1050" kern="1200" dirty="0">
                          <a:solidFill>
                            <a:schemeClr val="tx1"/>
                          </a:solidFill>
                          <a:effectLst/>
                          <a:latin typeface="+mn-lt"/>
                          <a:ea typeface="+mn-ea"/>
                          <a:cs typeface="+mn-cs"/>
                        </a:rPr>
                        <a:t>2.2 Falta de proyección de los estudiantes de educación media frente las competencias actuales profesionales. </a:t>
                      </a:r>
                    </a:p>
                  </a:txBody>
                  <a:tcPr marL="44450" marR="44450" marT="0" marB="0" anchor="ctr">
                    <a:solidFill>
                      <a:srgbClr val="DAEFC3"/>
                    </a:solidFill>
                  </a:tcPr>
                </a:tc>
                <a:extLst>
                  <a:ext uri="{0D108BD9-81ED-4DB2-BD59-A6C34878D82A}">
                    <a16:rowId xmlns:a16="http://schemas.microsoft.com/office/drawing/2014/main" val="2310185830"/>
                  </a:ext>
                </a:extLst>
              </a:tr>
              <a:tr h="131520">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6EA92D"/>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6EA92D"/>
                    </a:solidFill>
                  </a:tcPr>
                </a:tc>
                <a:extLst>
                  <a:ext uri="{0D108BD9-81ED-4DB2-BD59-A6C34878D82A}">
                    <a16:rowId xmlns:a16="http://schemas.microsoft.com/office/drawing/2014/main" val="1890901300"/>
                  </a:ext>
                </a:extLst>
              </a:tr>
              <a:tr h="437603">
                <a:tc vMerge="1">
                  <a:txBody>
                    <a:bodyPr/>
                    <a:lstStyle/>
                    <a:p>
                      <a:endParaRPr lang="es-CO"/>
                    </a:p>
                  </a:txBody>
                  <a:tcPr/>
                </a:tc>
                <a:tc>
                  <a:txBody>
                    <a:bodyPr/>
                    <a:lstStyle/>
                    <a:p>
                      <a:pPr marL="0" algn="l" defTabSz="914400" rtl="0" eaLnBrk="1" latinLnBrk="0" hangingPunct="1">
                        <a:lnSpc>
                          <a:spcPct val="107000"/>
                        </a:lnSpc>
                        <a:spcAft>
                          <a:spcPts val="1200"/>
                        </a:spcAft>
                      </a:pPr>
                      <a:r>
                        <a:rPr lang="es-CO" sz="1050" kern="1200" dirty="0">
                          <a:solidFill>
                            <a:schemeClr val="tx1"/>
                          </a:solidFill>
                          <a:effectLst/>
                          <a:latin typeface="+mn-lt"/>
                          <a:ea typeface="+mn-ea"/>
                          <a:cs typeface="+mn-cs"/>
                        </a:rPr>
                        <a:t>1. La falta de estrategias de intervención a nivel académico  en el momento en que acceden los estudiantes a la universidad favorece los bajos ritmos de aprendizaje y estudio.</a:t>
                      </a:r>
                    </a:p>
                  </a:txBody>
                  <a:tcPr marL="44450" marR="44450" marT="0" marB="0" anchor="ctr">
                    <a:solidFill>
                      <a:srgbClr val="DAEFC3"/>
                    </a:solidFill>
                  </a:tcPr>
                </a:tc>
                <a:tc>
                  <a:txBody>
                    <a:bodyPr/>
                    <a:lstStyle/>
                    <a:p>
                      <a:pPr marL="0" algn="l" defTabSz="914400" rtl="0" eaLnBrk="1" latinLnBrk="0" hangingPunct="1">
                        <a:lnSpc>
                          <a:spcPct val="107000"/>
                        </a:lnSpc>
                        <a:spcAft>
                          <a:spcPts val="1200"/>
                        </a:spcAft>
                      </a:pPr>
                      <a:r>
                        <a:rPr lang="es-CO" sz="1050" kern="1200">
                          <a:solidFill>
                            <a:schemeClr val="tx1"/>
                          </a:solidFill>
                          <a:effectLst/>
                          <a:latin typeface="+mn-lt"/>
                          <a:ea typeface="+mn-ea"/>
                          <a:cs typeface="+mn-cs"/>
                        </a:rPr>
                        <a:t>1.1  Procesos académicos débiles.</a:t>
                      </a:r>
                      <a:br>
                        <a:rPr lang="es-CO" sz="1050" kern="1200">
                          <a:solidFill>
                            <a:schemeClr val="tx1"/>
                          </a:solidFill>
                          <a:effectLst/>
                          <a:latin typeface="+mn-lt"/>
                          <a:ea typeface="+mn-ea"/>
                          <a:cs typeface="+mn-cs"/>
                        </a:rPr>
                      </a:br>
                      <a:r>
                        <a:rPr lang="es-CO" sz="1050" kern="1200">
                          <a:solidFill>
                            <a:schemeClr val="tx1"/>
                          </a:solidFill>
                          <a:effectLst/>
                          <a:latin typeface="+mn-lt"/>
                          <a:ea typeface="+mn-ea"/>
                          <a:cs typeface="+mn-cs"/>
                        </a:rPr>
                        <a:t>1.2  Notas académicas bajas </a:t>
                      </a:r>
                      <a:br>
                        <a:rPr lang="es-CO" sz="1050" kern="1200">
                          <a:solidFill>
                            <a:schemeClr val="tx1"/>
                          </a:solidFill>
                          <a:effectLst/>
                          <a:latin typeface="+mn-lt"/>
                          <a:ea typeface="+mn-ea"/>
                          <a:cs typeface="+mn-cs"/>
                        </a:rPr>
                      </a:br>
                      <a:r>
                        <a:rPr lang="es-CO" sz="1050" kern="1200">
                          <a:solidFill>
                            <a:schemeClr val="tx1"/>
                          </a:solidFill>
                          <a:effectLst/>
                          <a:latin typeface="+mn-lt"/>
                          <a:ea typeface="+mn-ea"/>
                          <a:cs typeface="+mn-cs"/>
                        </a:rPr>
                        <a:t>1.3 Desmotivación</a:t>
                      </a:r>
                      <a:br>
                        <a:rPr lang="es-CO" sz="1050" kern="1200">
                          <a:solidFill>
                            <a:schemeClr val="tx1"/>
                          </a:solidFill>
                          <a:effectLst/>
                          <a:latin typeface="+mn-lt"/>
                          <a:ea typeface="+mn-ea"/>
                          <a:cs typeface="+mn-cs"/>
                        </a:rPr>
                      </a:br>
                      <a:r>
                        <a:rPr lang="es-CO" sz="1050" kern="1200">
                          <a:solidFill>
                            <a:schemeClr val="tx1"/>
                          </a:solidFill>
                          <a:effectLst/>
                          <a:latin typeface="+mn-lt"/>
                          <a:ea typeface="+mn-ea"/>
                          <a:cs typeface="+mn-cs"/>
                        </a:rPr>
                        <a:t>1.4 Preocupación</a:t>
                      </a:r>
                    </a:p>
                  </a:txBody>
                  <a:tcPr marL="44450" marR="44450" marT="0" marB="0" anchor="ctr">
                    <a:solidFill>
                      <a:srgbClr val="DAEFC3"/>
                    </a:solidFill>
                  </a:tcPr>
                </a:tc>
                <a:extLst>
                  <a:ext uri="{0D108BD9-81ED-4DB2-BD59-A6C34878D82A}">
                    <a16:rowId xmlns:a16="http://schemas.microsoft.com/office/drawing/2014/main" val="404011323"/>
                  </a:ext>
                </a:extLst>
              </a:tr>
              <a:tr h="680716">
                <a:tc vMerge="1">
                  <a:txBody>
                    <a:bodyPr/>
                    <a:lstStyle/>
                    <a:p>
                      <a:endParaRPr lang="es-CO"/>
                    </a:p>
                  </a:txBody>
                  <a:tcPr/>
                </a:tc>
                <a:tc>
                  <a:txBody>
                    <a:bodyPr/>
                    <a:lstStyle/>
                    <a:p>
                      <a:pPr marL="0" algn="l" defTabSz="914400" rtl="0" eaLnBrk="1" latinLnBrk="0" hangingPunct="1">
                        <a:lnSpc>
                          <a:spcPct val="107000"/>
                        </a:lnSpc>
                        <a:spcAft>
                          <a:spcPts val="1200"/>
                        </a:spcAft>
                      </a:pPr>
                      <a:r>
                        <a:rPr lang="es-CO" sz="1050" kern="1200" dirty="0">
                          <a:solidFill>
                            <a:schemeClr val="tx1"/>
                          </a:solidFill>
                          <a:effectLst/>
                          <a:latin typeface="+mn-lt"/>
                          <a:ea typeface="+mn-ea"/>
                          <a:cs typeface="+mn-cs"/>
                        </a:rPr>
                        <a:t>2  La falta de apoyo a los estudiantes potencia el desánimo académico, inclusive la pérdida de asignaturas</a:t>
                      </a:r>
                    </a:p>
                  </a:txBody>
                  <a:tcPr marL="44450" marR="44450" marT="0" marB="0" anchor="ctr">
                    <a:solidFill>
                      <a:srgbClr val="DAEFC3"/>
                    </a:solidFill>
                  </a:tcPr>
                </a:tc>
                <a:tc>
                  <a:txBody>
                    <a:bodyPr/>
                    <a:lstStyle/>
                    <a:p>
                      <a:pPr marL="0" algn="l" defTabSz="914400" rtl="0" eaLnBrk="1" latinLnBrk="0" hangingPunct="1">
                        <a:lnSpc>
                          <a:spcPct val="107000"/>
                        </a:lnSpc>
                        <a:spcAft>
                          <a:spcPts val="1200"/>
                        </a:spcAft>
                      </a:pPr>
                      <a:r>
                        <a:rPr lang="es-CO" sz="1050" kern="1200" dirty="0">
                          <a:solidFill>
                            <a:schemeClr val="tx1"/>
                          </a:solidFill>
                          <a:effectLst/>
                          <a:latin typeface="+mn-lt"/>
                          <a:ea typeface="+mn-ea"/>
                          <a:cs typeface="+mn-cs"/>
                        </a:rPr>
                        <a:t>2.1Se ve afectado la capacidad de resolución de problemas, tolerancia,  trabajo en equipo, aprendizaje autónomo.</a:t>
                      </a:r>
                    </a:p>
                  </a:txBody>
                  <a:tcPr marL="44450" marR="44450" marT="0" marB="0" anchor="ctr">
                    <a:solidFill>
                      <a:srgbClr val="DAEFC3"/>
                    </a:solidFill>
                  </a:tcPr>
                </a:tc>
                <a:extLst>
                  <a:ext uri="{0D108BD9-81ED-4DB2-BD59-A6C34878D82A}">
                    <a16:rowId xmlns:a16="http://schemas.microsoft.com/office/drawing/2014/main" val="1288103024"/>
                  </a:ext>
                </a:extLst>
              </a:tr>
            </a:tbl>
          </a:graphicData>
        </a:graphic>
      </p:graphicFrame>
      <p:grpSp>
        <p:nvGrpSpPr>
          <p:cNvPr id="7" name="Group 106"/>
          <p:cNvGrpSpPr/>
          <p:nvPr/>
        </p:nvGrpSpPr>
        <p:grpSpPr>
          <a:xfrm>
            <a:off x="1613647" y="306933"/>
            <a:ext cx="7028330" cy="892552"/>
            <a:chOff x="4690885" y="1295665"/>
            <a:chExt cx="6531887" cy="1490336"/>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sp>
          <p:nvSpPr>
            <p:cNvPr id="9"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4B731F"/>
                  </a:solidFill>
                </a:rPr>
                <a:t>Identificación del problema, necesidad u oportunidad </a:t>
              </a:r>
              <a:endParaRPr lang="es-CO" sz="2500" b="1" dirty="0"/>
            </a:p>
          </p:txBody>
        </p:sp>
      </p:grpSp>
      <p:sp>
        <p:nvSpPr>
          <p:cNvPr id="10" name="Rectángulo 9"/>
          <p:cNvSpPr/>
          <p:nvPr/>
        </p:nvSpPr>
        <p:spPr>
          <a:xfrm rot="16200000">
            <a:off x="6660776" y="3214900"/>
            <a:ext cx="4428565" cy="338554"/>
          </a:xfrm>
          <a:prstGeom prst="rect">
            <a:avLst/>
          </a:prstGeom>
        </p:spPr>
        <p:txBody>
          <a:bodyPr wrap="square">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800" dirty="0" smtClean="0">
                <a:solidFill>
                  <a:schemeClr val="bg1">
                    <a:lumMod val="50000"/>
                  </a:schemeClr>
                </a:solidFill>
                <a:latin typeface="Arial Rounded MT Bold" panose="020F0704030504030204" pitchFamily="34" charset="0"/>
              </a:rPr>
              <a:t>03. Acceso e inserción a la vida universitaria</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083373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06744" y="1888471"/>
            <a:ext cx="3935505" cy="2585323"/>
          </a:xfrm>
          <a:prstGeom prst="rect">
            <a:avLst/>
          </a:prstGeom>
        </p:spPr>
        <p:txBody>
          <a:bodyPr wrap="square">
            <a:spAutoFit/>
          </a:bodyPr>
          <a:lstStyle/>
          <a:p>
            <a:pPr algn="just"/>
            <a:r>
              <a:rPr lang="es-CO" dirty="0"/>
              <a:t>El proyecto acceso e inserción a la vida universitaria desarrollará actividades encaminadas a generar rutas y estrategias de apoyo para los estudiantes que ingresan por primera vez a la Universidad Tecnológica de Pereira, con el fin de disminuir las diferencias y vacíos académicos con los que llegan.</a:t>
            </a:r>
          </a:p>
        </p:txBody>
      </p:sp>
      <p:graphicFrame>
        <p:nvGraphicFramePr>
          <p:cNvPr id="7" name="3 Diagrama"/>
          <p:cNvGraphicFramePr/>
          <p:nvPr>
            <p:extLst>
              <p:ext uri="{D42A27DB-BD31-4B8C-83A1-F6EECF244321}">
                <p14:modId xmlns:p14="http://schemas.microsoft.com/office/powerpoint/2010/main" val="1630573234"/>
              </p:ext>
            </p:extLst>
          </p:nvPr>
        </p:nvGraphicFramePr>
        <p:xfrm>
          <a:off x="3976555" y="1947500"/>
          <a:ext cx="4728174"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106"/>
          <p:cNvGrpSpPr/>
          <p:nvPr/>
        </p:nvGrpSpPr>
        <p:grpSpPr>
          <a:xfrm>
            <a:off x="2191038" y="412377"/>
            <a:ext cx="6450938" cy="661471"/>
            <a:chOff x="4690885" y="1471730"/>
            <a:chExt cx="6531887" cy="1104489"/>
          </a:xfrm>
        </p:grpSpPr>
        <p:sp>
          <p:nvSpPr>
            <p:cNvPr id="9"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4B731F"/>
                  </a:solidFill>
                </a:rPr>
                <a:t>Descripción del proyecto</a:t>
              </a:r>
              <a:endParaRPr lang="es-CO" sz="2800" b="1" dirty="0"/>
            </a:p>
          </p:txBody>
        </p:sp>
      </p:grpSp>
      <p:sp>
        <p:nvSpPr>
          <p:cNvPr id="11" name="Rectángulo 10"/>
          <p:cNvSpPr/>
          <p:nvPr/>
        </p:nvSpPr>
        <p:spPr>
          <a:xfrm rot="16200000">
            <a:off x="6660776" y="3214900"/>
            <a:ext cx="4428565" cy="338554"/>
          </a:xfrm>
          <a:prstGeom prst="rect">
            <a:avLst/>
          </a:prstGeom>
        </p:spPr>
        <p:txBody>
          <a:bodyPr wrap="square">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800" dirty="0" smtClean="0">
                <a:solidFill>
                  <a:schemeClr val="bg1">
                    <a:lumMod val="50000"/>
                  </a:schemeClr>
                </a:solidFill>
                <a:latin typeface="Arial Rounded MT Bold" panose="020F0704030504030204" pitchFamily="34" charset="0"/>
              </a:rPr>
              <a:t>03. Acceso e inserción a la vida universitaria</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12443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a:spLocks/>
          </p:cNvSpPr>
          <p:nvPr/>
        </p:nvSpPr>
        <p:spPr>
          <a:xfrm>
            <a:off x="198343" y="1270268"/>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4B731F"/>
                </a:solidFill>
              </a:rPr>
              <a:t>General</a:t>
            </a:r>
            <a:endParaRPr lang="es-CO" dirty="0">
              <a:solidFill>
                <a:srgbClr val="4B731F"/>
              </a:solidFill>
            </a:endParaRPr>
          </a:p>
        </p:txBody>
      </p:sp>
      <p:sp>
        <p:nvSpPr>
          <p:cNvPr id="2" name="Rectángulo 1"/>
          <p:cNvSpPr/>
          <p:nvPr/>
        </p:nvSpPr>
        <p:spPr>
          <a:xfrm>
            <a:off x="672353" y="1910511"/>
            <a:ext cx="7521388" cy="646331"/>
          </a:xfrm>
          <a:prstGeom prst="rect">
            <a:avLst/>
          </a:prstGeom>
        </p:spPr>
        <p:txBody>
          <a:bodyPr wrap="square">
            <a:spAutoFit/>
          </a:bodyPr>
          <a:lstStyle/>
          <a:p>
            <a:pPr algn="just"/>
            <a:r>
              <a:rPr lang="es-CO" dirty="0"/>
              <a:t>Generar nuevas rutas y estrategias de apoyo para los estudiantes que ingresan por primera vez a la universidad tecnológica de Pereira.</a:t>
            </a:r>
          </a:p>
        </p:txBody>
      </p:sp>
      <p:sp>
        <p:nvSpPr>
          <p:cNvPr id="8" name="TextBox 12"/>
          <p:cNvSpPr txBox="1">
            <a:spLocks/>
          </p:cNvSpPr>
          <p:nvPr/>
        </p:nvSpPr>
        <p:spPr>
          <a:xfrm>
            <a:off x="198343" y="2855352"/>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4B731F"/>
                </a:solidFill>
              </a:rPr>
              <a:t>Específicos</a:t>
            </a:r>
            <a:endParaRPr lang="es-CO" dirty="0">
              <a:solidFill>
                <a:srgbClr val="4B731F"/>
              </a:solidFill>
            </a:endParaRPr>
          </a:p>
        </p:txBody>
      </p:sp>
      <p:sp>
        <p:nvSpPr>
          <p:cNvPr id="9" name="Rectángulo 8"/>
          <p:cNvSpPr/>
          <p:nvPr/>
        </p:nvSpPr>
        <p:spPr>
          <a:xfrm>
            <a:off x="672353" y="3495595"/>
            <a:ext cx="7521388" cy="2031325"/>
          </a:xfrm>
          <a:prstGeom prst="rect">
            <a:avLst/>
          </a:prstGeom>
        </p:spPr>
        <p:txBody>
          <a:bodyPr wrap="square">
            <a:spAutoFit/>
          </a:bodyPr>
          <a:lstStyle/>
          <a:p>
            <a:pPr marL="285750" lvl="0" indent="-285750" algn="just">
              <a:buFont typeface="Wingdings" panose="05000000000000000000" pitchFamily="2" charset="2"/>
              <a:buChar char="Ø"/>
            </a:pPr>
            <a:r>
              <a:rPr lang="es-CO" dirty="0"/>
              <a:t>Determinar al momento del acceso a la institución, el nivel de competencias básicas con las cuales llegan los estudiantes a la Universidad para definir el plan de intervención al estudiante</a:t>
            </a:r>
          </a:p>
          <a:p>
            <a:pPr algn="just"/>
            <a:r>
              <a:rPr lang="es-CO" dirty="0"/>
              <a:t> </a:t>
            </a:r>
          </a:p>
          <a:p>
            <a:pPr marL="285750" lvl="0" indent="-285750" algn="just">
              <a:buFont typeface="Wingdings" panose="05000000000000000000" pitchFamily="2" charset="2"/>
              <a:buChar char="Ø"/>
            </a:pPr>
            <a:r>
              <a:rPr lang="es-CO" dirty="0"/>
              <a:t>Implementar las estrategias de inserción a la vida universitaria -Generar e implementar acciones que favorezcan la articulación con la educación básica y media  </a:t>
            </a:r>
          </a:p>
        </p:txBody>
      </p:sp>
      <p:grpSp>
        <p:nvGrpSpPr>
          <p:cNvPr id="10" name="Group 106"/>
          <p:cNvGrpSpPr/>
          <p:nvPr/>
        </p:nvGrpSpPr>
        <p:grpSpPr>
          <a:xfrm>
            <a:off x="2191038" y="412377"/>
            <a:ext cx="6450938" cy="661471"/>
            <a:chOff x="4690885" y="1471730"/>
            <a:chExt cx="6531887" cy="1104489"/>
          </a:xfrm>
        </p:grpSpPr>
        <p:sp>
          <p:nvSpPr>
            <p:cNvPr id="11"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4B731F"/>
                  </a:solidFill>
                </a:rPr>
                <a:t>Objetivos del proyecto</a:t>
              </a:r>
              <a:endParaRPr lang="es-CO" sz="2800" b="1" dirty="0"/>
            </a:p>
          </p:txBody>
        </p:sp>
      </p:grpSp>
      <p:sp>
        <p:nvSpPr>
          <p:cNvPr id="13" name="Rectángulo 12"/>
          <p:cNvSpPr/>
          <p:nvPr/>
        </p:nvSpPr>
        <p:spPr>
          <a:xfrm rot="16200000">
            <a:off x="6660776" y="3214900"/>
            <a:ext cx="4428565" cy="338554"/>
          </a:xfrm>
          <a:prstGeom prst="rect">
            <a:avLst/>
          </a:prstGeom>
        </p:spPr>
        <p:txBody>
          <a:bodyPr wrap="square">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800" dirty="0" smtClean="0">
                <a:solidFill>
                  <a:schemeClr val="bg1">
                    <a:lumMod val="50000"/>
                  </a:schemeClr>
                </a:solidFill>
                <a:latin typeface="Arial Rounded MT Bold" panose="020F0704030504030204" pitchFamily="34" charset="0"/>
              </a:rPr>
              <a:t>03. Acceso e inserción a la vida universitaria</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720357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2191038" y="412377"/>
            <a:ext cx="6450938" cy="661471"/>
            <a:chOff x="4690885" y="1471730"/>
            <a:chExt cx="6531887" cy="1104489"/>
          </a:xfrm>
        </p:grpSpPr>
        <p:sp>
          <p:nvSpPr>
            <p:cNvPr id="10"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4B731F"/>
                  </a:solidFill>
                </a:rPr>
                <a:t>Planes operativos</a:t>
              </a:r>
              <a:endParaRPr lang="es-CO" sz="2800" b="1" dirty="0"/>
            </a:p>
          </p:txBody>
        </p:sp>
      </p:grpSp>
      <p:graphicFrame>
        <p:nvGraphicFramePr>
          <p:cNvPr id="12" name="Tabla 11"/>
          <p:cNvGraphicFramePr>
            <a:graphicFrameLocks noGrp="1"/>
          </p:cNvGraphicFramePr>
          <p:nvPr>
            <p:extLst>
              <p:ext uri="{D42A27DB-BD31-4B8C-83A1-F6EECF244321}">
                <p14:modId xmlns:p14="http://schemas.microsoft.com/office/powerpoint/2010/main" val="1298646199"/>
              </p:ext>
            </p:extLst>
          </p:nvPr>
        </p:nvGraphicFramePr>
        <p:xfrm>
          <a:off x="304080" y="1804890"/>
          <a:ext cx="7934485" cy="3839337"/>
        </p:xfrm>
        <a:graphic>
          <a:graphicData uri="http://schemas.openxmlformats.org/drawingml/2006/table">
            <a:tbl>
              <a:tblPr firstRow="1" firstCol="1" bandRow="1">
                <a:tableStyleId>{5940675A-B579-460E-94D1-54222C63F5DA}</a:tableStyleId>
              </a:tblPr>
              <a:tblGrid>
                <a:gridCol w="2446740">
                  <a:extLst>
                    <a:ext uri="{9D8B030D-6E8A-4147-A177-3AD203B41FA5}">
                      <a16:colId xmlns:a16="http://schemas.microsoft.com/office/drawing/2014/main" val="622973615"/>
                    </a:ext>
                  </a:extLst>
                </a:gridCol>
                <a:gridCol w="5487745">
                  <a:extLst>
                    <a:ext uri="{9D8B030D-6E8A-4147-A177-3AD203B41FA5}">
                      <a16:colId xmlns:a16="http://schemas.microsoft.com/office/drawing/2014/main" val="2008709917"/>
                    </a:ext>
                  </a:extLst>
                </a:gridCol>
              </a:tblGrid>
              <a:tr h="0">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extLst>
                  <a:ext uri="{0D108BD9-81ED-4DB2-BD59-A6C34878D82A}">
                    <a16:rowId xmlns:a16="http://schemas.microsoft.com/office/drawing/2014/main" val="3686363448"/>
                  </a:ext>
                </a:extLst>
              </a:tr>
              <a:tr h="1458722">
                <a:tc>
                  <a:txBody>
                    <a:bodyPr/>
                    <a:lstStyle/>
                    <a:p>
                      <a:pPr algn="ctr">
                        <a:lnSpc>
                          <a:spcPct val="107000"/>
                        </a:lnSpc>
                        <a:spcAft>
                          <a:spcPts val="0"/>
                        </a:spcAft>
                      </a:pPr>
                      <a:r>
                        <a:rPr lang="es-CO" sz="1800" b="1" kern="1200" dirty="0" smtClean="0">
                          <a:solidFill>
                            <a:schemeClr val="tx1"/>
                          </a:solidFill>
                          <a:effectLst/>
                          <a:latin typeface="+mn-lt"/>
                          <a:ea typeface="+mn-ea"/>
                          <a:cs typeface="+mn-cs"/>
                        </a:rPr>
                        <a:t>Estrategias de inserción y acceso a la universidad</a:t>
                      </a:r>
                      <a:endParaRPr lang="es-CO" sz="14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gn="just">
                        <a:lnSpc>
                          <a:spcPct val="107000"/>
                        </a:lnSpc>
                        <a:spcAft>
                          <a:spcPts val="0"/>
                        </a:spcAft>
                      </a:pPr>
                      <a:r>
                        <a:rPr lang="es-CO" sz="1800" kern="1200" dirty="0" smtClean="0">
                          <a:solidFill>
                            <a:schemeClr val="tx1"/>
                          </a:solidFill>
                          <a:effectLst/>
                          <a:latin typeface="+mn-lt"/>
                          <a:ea typeface="+mn-ea"/>
                          <a:cs typeface="+mn-cs"/>
                        </a:rPr>
                        <a:t>Corresponde a las acciones de planificación pruebas semana de inducción, aplicación de pruebas y análisis de resultados y planeación de estrategias de inserción a la vida universitaria.</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3877856177"/>
                  </a:ext>
                </a:extLst>
              </a:tr>
              <a:tr h="1458722">
                <a:tc>
                  <a:txBody>
                    <a:bodyPr/>
                    <a:lstStyle/>
                    <a:p>
                      <a:pPr algn="ctr">
                        <a:lnSpc>
                          <a:spcPct val="107000"/>
                        </a:lnSpc>
                        <a:spcAft>
                          <a:spcPts val="0"/>
                        </a:spcAft>
                      </a:pPr>
                      <a:r>
                        <a:rPr lang="es-CO" sz="1800" b="1" kern="1200" dirty="0" smtClean="0">
                          <a:solidFill>
                            <a:schemeClr val="tx1"/>
                          </a:solidFill>
                          <a:effectLst/>
                          <a:latin typeface="+mn-lt"/>
                          <a:ea typeface="+mn-ea"/>
                          <a:cs typeface="+mn-cs"/>
                        </a:rPr>
                        <a:t>Articulación con la educación básica y media</a:t>
                      </a:r>
                      <a:endParaRPr lang="es-CO" sz="14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gn="just">
                        <a:lnSpc>
                          <a:spcPct val="107000"/>
                        </a:lnSpc>
                        <a:spcAft>
                          <a:spcPts val="0"/>
                        </a:spcAft>
                      </a:pPr>
                      <a:r>
                        <a:rPr lang="es-CO" sz="1800" kern="1200" dirty="0" smtClean="0">
                          <a:solidFill>
                            <a:schemeClr val="tx1"/>
                          </a:solidFill>
                          <a:effectLst/>
                          <a:latin typeface="+mn-lt"/>
                          <a:ea typeface="+mn-ea"/>
                          <a:cs typeface="+mn-cs"/>
                        </a:rPr>
                        <a:t>Planificación y desarrollo de la semana de pruebas clasificatorias, seguimiento al Semestre de Académico (Reportes - Informe de Resultados), implementación y seguimiento de estrategias para la Articulación con la Educación media. Articulación con las estrategias del plan integral de cobertura para la vinculación con la educación media y fomento para el ingreso a la Educación Superior.</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2815682625"/>
                  </a:ext>
                </a:extLst>
              </a:tr>
            </a:tbl>
          </a:graphicData>
        </a:graphic>
      </p:graphicFrame>
      <p:sp>
        <p:nvSpPr>
          <p:cNvPr id="6" name="Rectángulo 5"/>
          <p:cNvSpPr/>
          <p:nvPr/>
        </p:nvSpPr>
        <p:spPr>
          <a:xfrm rot="16200000">
            <a:off x="6660776" y="3214900"/>
            <a:ext cx="4428565" cy="338554"/>
          </a:xfrm>
          <a:prstGeom prst="rect">
            <a:avLst/>
          </a:prstGeom>
        </p:spPr>
        <p:txBody>
          <a:bodyPr wrap="square">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800" dirty="0" smtClean="0">
                <a:solidFill>
                  <a:schemeClr val="bg1">
                    <a:lumMod val="50000"/>
                  </a:schemeClr>
                </a:solidFill>
                <a:latin typeface="Arial Rounded MT Bold" panose="020F0704030504030204" pitchFamily="34" charset="0"/>
              </a:rPr>
              <a:t>03. Acceso e inserción a la vida universitaria</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939155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4114</TotalTime>
  <Words>965</Words>
  <Application>Microsoft Office PowerPoint</Application>
  <PresentationFormat>Presentación en pantalla (4:3)</PresentationFormat>
  <Paragraphs>69</Paragraphs>
  <Slides>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vt:i4>
      </vt:variant>
    </vt:vector>
  </HeadingPairs>
  <TitlesOfParts>
    <vt:vector size="15" baseType="lpstr">
      <vt:lpstr>Arial</vt:lpstr>
      <vt:lpstr>Arial Narrow</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585</cp:revision>
  <cp:lastPrinted>2017-05-16T14:27:28Z</cp:lastPrinted>
  <dcterms:created xsi:type="dcterms:W3CDTF">2017-03-06T22:18:18Z</dcterms:created>
  <dcterms:modified xsi:type="dcterms:W3CDTF">2025-03-25T16:24:59Z</dcterms:modified>
</cp:coreProperties>
</file>