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Vicerrectoría administrativa y financiera, Planeación, Equipo Directivo</a:t>
          </a:r>
          <a:endParaRPr lang="es-CO" sz="6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Proyecto transversal, cubre todas las personas de la comunidad Universitaria, tanto dentro como fuera del campus.</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ES" sz="1200" b="0" dirty="0" smtClean="0">
              <a:solidFill>
                <a:schemeClr val="tx2">
                  <a:lumMod val="50000"/>
                </a:schemeClr>
              </a:solidFill>
              <a:latin typeface="+mn-lt"/>
              <a:cs typeface="Khmer UI" panose="020B0502040204020203" pitchFamily="34" charset="0"/>
            </a:rPr>
            <a:t>RENATA - UNE - Proveedores de tecnología </a:t>
          </a:r>
          <a:endParaRPr lang="es-ES" sz="3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638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24749"/>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44561"/>
        <a:ext cx="2304616" cy="636795"/>
      </dsp:txXfrm>
    </dsp:sp>
    <dsp:sp modelId="{107B593D-2B7E-47A1-B237-2D44EE17772E}">
      <dsp:nvSpPr>
        <dsp:cNvPr id="0" name=""/>
        <dsp:cNvSpPr/>
      </dsp:nvSpPr>
      <dsp:spPr>
        <a:xfrm>
          <a:off x="237851" y="1401169"/>
          <a:ext cx="234424" cy="556050"/>
        </a:xfrm>
        <a:custGeom>
          <a:avLst/>
          <a:gdLst/>
          <a:ahLst/>
          <a:cxnLst/>
          <a:rect l="0" t="0" r="0" b="0"/>
          <a:pathLst>
            <a:path>
              <a:moveTo>
                <a:pt x="0" y="0"/>
              </a:moveTo>
              <a:lnTo>
                <a:pt x="0" y="556050"/>
              </a:lnTo>
              <a:lnTo>
                <a:pt x="234424" y="556050"/>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624130"/>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Vicerrectoría administrativa y financiera, Planeación, Equipo Directivo</a:t>
          </a:r>
          <a:endParaRPr lang="es-CO" sz="600" b="0" kern="1200" dirty="0">
            <a:solidFill>
              <a:schemeClr val="tx2">
                <a:lumMod val="50000"/>
              </a:schemeClr>
            </a:solidFill>
            <a:latin typeface="+mn-lt"/>
            <a:cs typeface="Khmer UI" panose="020B0502040204020203" pitchFamily="34" charset="0"/>
          </a:endParaRPr>
        </a:p>
      </dsp:txBody>
      <dsp:txXfrm>
        <a:off x="491787" y="1643642"/>
        <a:ext cx="3962252" cy="627154"/>
      </dsp:txXfrm>
    </dsp:sp>
    <dsp:sp modelId="{94DEC999-591D-4E68-9D00-6890F125307D}">
      <dsp:nvSpPr>
        <dsp:cNvPr id="0" name=""/>
        <dsp:cNvSpPr/>
      </dsp:nvSpPr>
      <dsp:spPr>
        <a:xfrm>
          <a:off x="237851" y="1401169"/>
          <a:ext cx="234424" cy="1316593"/>
        </a:xfrm>
        <a:custGeom>
          <a:avLst/>
          <a:gdLst/>
          <a:ahLst/>
          <a:cxnLst/>
          <a:rect l="0" t="0" r="0" b="0"/>
          <a:pathLst>
            <a:path>
              <a:moveTo>
                <a:pt x="0" y="0"/>
              </a:moveTo>
              <a:lnTo>
                <a:pt x="0" y="1316593"/>
              </a:lnTo>
              <a:lnTo>
                <a:pt x="234424" y="131659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459414"/>
          <a:ext cx="4022445" cy="516696"/>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ES" sz="1200" b="0" kern="1200" dirty="0" smtClean="0">
              <a:solidFill>
                <a:schemeClr val="tx2">
                  <a:lumMod val="50000"/>
                </a:schemeClr>
              </a:solidFill>
              <a:latin typeface="+mn-lt"/>
              <a:cs typeface="Khmer UI" panose="020B0502040204020203" pitchFamily="34" charset="0"/>
            </a:rPr>
            <a:t>RENATA - UNE - Proveedores de tecnología </a:t>
          </a:r>
          <a:endParaRPr lang="es-ES" sz="300" b="0" kern="1200" dirty="0">
            <a:solidFill>
              <a:schemeClr val="tx2">
                <a:lumMod val="50000"/>
              </a:schemeClr>
            </a:solidFill>
            <a:latin typeface="+mn-lt"/>
            <a:cs typeface="Khmer UI" panose="020B0502040204020203" pitchFamily="34" charset="0"/>
          </a:endParaRPr>
        </a:p>
      </dsp:txBody>
      <dsp:txXfrm>
        <a:off x="487409" y="2474548"/>
        <a:ext cx="3992177" cy="486428"/>
      </dsp:txXfrm>
    </dsp:sp>
    <dsp:sp modelId="{983EE482-34B4-4DDE-A5BB-56DAF2F5E8D4}">
      <dsp:nvSpPr>
        <dsp:cNvPr id="0" name=""/>
        <dsp:cNvSpPr/>
      </dsp:nvSpPr>
      <dsp:spPr>
        <a:xfrm>
          <a:off x="237851" y="1401169"/>
          <a:ext cx="234424" cy="2057073"/>
        </a:xfrm>
        <a:custGeom>
          <a:avLst/>
          <a:gdLst/>
          <a:ahLst/>
          <a:cxnLst/>
          <a:rect l="0" t="0" r="0" b="0"/>
          <a:pathLst>
            <a:path>
              <a:moveTo>
                <a:pt x="0" y="0"/>
              </a:moveTo>
              <a:lnTo>
                <a:pt x="0" y="2057073"/>
              </a:lnTo>
              <a:lnTo>
                <a:pt x="234424" y="2057073"/>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145215"/>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Proyecto transversal, cubre todas las personas de la comunidad Universitaria, tanto dentro como fuera del campus.</a:t>
          </a:r>
          <a:endParaRPr lang="es-CO" sz="700" b="0" kern="1200" dirty="0">
            <a:latin typeface="+mn-lt"/>
          </a:endParaRPr>
        </a:p>
      </dsp:txBody>
      <dsp:txXfrm>
        <a:off x="490611" y="3163551"/>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85486" y="4049023"/>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Sostenibilidad de la infraestructura tecnológica</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30</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5082671" y="3578486"/>
            <a:ext cx="3962718" cy="3028502"/>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1808310471"/>
              </p:ext>
            </p:extLst>
          </p:nvPr>
        </p:nvGraphicFramePr>
        <p:xfrm>
          <a:off x="259257" y="1466837"/>
          <a:ext cx="7468319" cy="5055111"/>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GSI - 30</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Recursos informáticos y educativos -</a:t>
                      </a:r>
                      <a:endParaRPr lang="es-CO" sz="16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Gestión de tecnologías informáticas y sistemas de información</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 infraestructura tecnológica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15244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4230524519"/>
                  </a:ext>
                </a:extLst>
              </a:tr>
              <a:tr h="152440">
                <a:tc>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 Planeación, Equipo Directivo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52440">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 infraestructura tecnológica</a:t>
                      </a:r>
                      <a:r>
                        <a:rPr lang="es-CO" sz="1600">
                          <a:effectLst/>
                          <a:latin typeface="+mn-lt"/>
                          <a:ea typeface="Calibri" panose="020F0502020204030204" pitchFamily="34" charset="0"/>
                          <a:cs typeface="Times New Roman" panose="02020603050405020304" pitchFamily="18" charset="0"/>
                        </a:rPr>
                        <a:t> </a:t>
                      </a:r>
                    </a:p>
                  </a:txBody>
                  <a:tcPr marL="44450" marR="44450" marT="0" marB="0" anchor="ctr">
                    <a:solidFill>
                      <a:srgbClr val="F0F2A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29968842"/>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Medios, recursos e integración de las TIC en los procesos educativos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44826435"/>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87887500"/>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03796488"/>
                  </a:ext>
                </a:extLst>
              </a:tr>
              <a:tr h="347626">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Construir infraestructuras resilientes, promover la industrialización inclusiva y sostenible y fomentar la innovación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80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12. Garantizar modalidades de consumo y producción sostenibles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780550884"/>
                  </a:ext>
                </a:extLst>
              </a:tr>
            </a:tbl>
          </a:graphicData>
        </a:graphic>
      </p:graphicFrame>
      <p:sp>
        <p:nvSpPr>
          <p:cNvPr id="8" name="Rectángulo 7"/>
          <p:cNvSpPr/>
          <p:nvPr/>
        </p:nvSpPr>
        <p:spPr>
          <a:xfrm rot="16200000">
            <a:off x="6714420" y="3325750"/>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30. </a:t>
            </a:r>
            <a:r>
              <a:rPr lang="es-CO" sz="800" dirty="0">
                <a:solidFill>
                  <a:schemeClr val="bg1">
                    <a:lumMod val="50000"/>
                  </a:schemeClr>
                </a:solidFill>
                <a:latin typeface="Arial Rounded MT Bold" panose="020F0704030504030204" pitchFamily="34" charset="0"/>
              </a:rPr>
              <a:t>Sostenibilidad de la infraestructura tecnológica</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268940" y="1615882"/>
            <a:ext cx="7117978" cy="4031873"/>
          </a:xfrm>
          <a:prstGeom prst="rect">
            <a:avLst/>
          </a:prstGeom>
        </p:spPr>
        <p:txBody>
          <a:bodyPr wrap="square">
            <a:spAutoFit/>
          </a:bodyPr>
          <a:lstStyle/>
          <a:p>
            <a:pPr algn="just"/>
            <a:r>
              <a:rPr lang="es-CO" sz="1600" dirty="0"/>
              <a:t>La Universidad no cuenta con un plan de renovación, ni soporte de la infraestructura tecnológica a causa de no disponer de un centro de datos con las condiciones óptimas para brindar los servicios requeridos y sin equipos redundantes de conectividad, almacenamiento, procesamiento y seguridad, no tener acceso a los sistemas de información ni servicios de red por falta de un Plan de Recuperación ante desastres, y No disponer de los recursos necesarios para proveer servicios de voz y datos y equipos de cómputo para la administración, la academia y salas  que demandan el continuo crecimiento del campus universitario. </a:t>
            </a:r>
            <a:endParaRPr lang="es-CO" sz="1600" dirty="0" smtClean="0"/>
          </a:p>
          <a:p>
            <a:pPr algn="just"/>
            <a:endParaRPr lang="es-CO" sz="1600" dirty="0"/>
          </a:p>
          <a:p>
            <a:pPr algn="just"/>
            <a:r>
              <a:rPr lang="es-CO" sz="1600" dirty="0" smtClean="0"/>
              <a:t>Al </a:t>
            </a:r>
            <a:r>
              <a:rPr lang="es-CO" sz="1600" dirty="0"/>
              <a:t>igual que los medios tecnológicos educativos que se requieran para brindar un buen servicio a la academia. No disponer de controles para la automatización de los espacios físicos. Lo anterior traería a la Universidad los siguientes efectos: Tener una infraestructura tecnológica obsoleta y que no dé respuesta a las necesidades de la Institución, Información y automatización de los procesos no disponibles y no contar con la disponibilidad de un servicio seguro y fiable con una conexión de red de muy alta velocidad e incluso una mejor ejecución de los sistemas de información.</a:t>
            </a:r>
          </a:p>
        </p:txBody>
      </p:sp>
      <p:sp>
        <p:nvSpPr>
          <p:cNvPr id="9" name="Rectángulo 8"/>
          <p:cNvSpPr/>
          <p:nvPr/>
        </p:nvSpPr>
        <p:spPr>
          <a:xfrm rot="16200000">
            <a:off x="6714420" y="3325750"/>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30. </a:t>
            </a:r>
            <a:r>
              <a:rPr lang="es-CO" sz="800" dirty="0">
                <a:solidFill>
                  <a:schemeClr val="bg1">
                    <a:lumMod val="50000"/>
                  </a:schemeClr>
                </a:solidFill>
                <a:latin typeface="Arial Rounded MT Bold" panose="020F0704030504030204" pitchFamily="34" charset="0"/>
              </a:rPr>
              <a:t>Sostenibilidad de la infraestructura tecnológica</a:t>
            </a: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895712173"/>
              </p:ext>
            </p:extLst>
          </p:nvPr>
        </p:nvGraphicFramePr>
        <p:xfrm>
          <a:off x="183773" y="1143633"/>
          <a:ext cx="7570697" cy="5577462"/>
        </p:xfrm>
        <a:graphic>
          <a:graphicData uri="http://schemas.openxmlformats.org/drawingml/2006/table">
            <a:tbl>
              <a:tblPr firstRow="1" firstCol="1" bandRow="1">
                <a:tableStyleId>{5940675A-B579-460E-94D1-54222C63F5DA}</a:tableStyleId>
              </a:tblPr>
              <a:tblGrid>
                <a:gridCol w="1055999">
                  <a:extLst>
                    <a:ext uri="{9D8B030D-6E8A-4147-A177-3AD203B41FA5}">
                      <a16:colId xmlns:a16="http://schemas.microsoft.com/office/drawing/2014/main" val="235893282"/>
                    </a:ext>
                  </a:extLst>
                </a:gridCol>
                <a:gridCol w="2184818">
                  <a:extLst>
                    <a:ext uri="{9D8B030D-6E8A-4147-A177-3AD203B41FA5}">
                      <a16:colId xmlns:a16="http://schemas.microsoft.com/office/drawing/2014/main" val="152103896"/>
                    </a:ext>
                  </a:extLst>
                </a:gridCol>
                <a:gridCol w="4329880">
                  <a:extLst>
                    <a:ext uri="{9D8B030D-6E8A-4147-A177-3AD203B41FA5}">
                      <a16:colId xmlns:a16="http://schemas.microsoft.com/office/drawing/2014/main" val="3555018107"/>
                    </a:ext>
                  </a:extLst>
                </a:gridCol>
              </a:tblGrid>
              <a:tr h="73645">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200" kern="1200" dirty="0" smtClean="0">
                          <a:solidFill>
                            <a:schemeClr val="tx1"/>
                          </a:solidFill>
                          <a:effectLst/>
                          <a:latin typeface="+mn-lt"/>
                          <a:ea typeface="+mn-ea"/>
                          <a:cs typeface="+mn-cs"/>
                        </a:rPr>
                        <a:t>No se cuenta con un plan de renovación, ni soporte de la infraestructura tecnológica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 No disponer de un centro de datos con las condiciones óptimas para brindar los servicios requeridos y sin equipos redundantes de conectividad, almacenamiento, procesamiento y seguridad.</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1.1 Fallas en el servicio eléctrico.</a:t>
                      </a:r>
                      <a:br>
                        <a:rPr lang="es-CO" sz="850" kern="1200">
                          <a:solidFill>
                            <a:srgbClr val="000000"/>
                          </a:solidFill>
                          <a:effectLst/>
                          <a:latin typeface="+mn-lt"/>
                          <a:ea typeface="Times New Roman" panose="02020603050405020304" pitchFamily="18" charset="0"/>
                          <a:cs typeface="Times New Roman" panose="02020603050405020304" pitchFamily="18" charset="0"/>
                        </a:rPr>
                      </a:br>
                      <a:r>
                        <a:rPr lang="es-CO" sz="850" kern="1200">
                          <a:solidFill>
                            <a:srgbClr val="000000"/>
                          </a:solidFill>
                          <a:effectLst/>
                          <a:latin typeface="+mn-lt"/>
                          <a:ea typeface="Times New Roman" panose="02020603050405020304" pitchFamily="18" charset="0"/>
                          <a:cs typeface="Times New Roman" panose="02020603050405020304" pitchFamily="18" charset="0"/>
                        </a:rPr>
                        <a:t>1.2 Falla en el servicio de internet con los proveedores.</a:t>
                      </a:r>
                      <a:br>
                        <a:rPr lang="es-CO" sz="850" kern="1200">
                          <a:solidFill>
                            <a:srgbClr val="000000"/>
                          </a:solidFill>
                          <a:effectLst/>
                          <a:latin typeface="+mn-lt"/>
                          <a:ea typeface="Times New Roman" panose="02020603050405020304" pitchFamily="18" charset="0"/>
                          <a:cs typeface="Times New Roman" panose="02020603050405020304" pitchFamily="18" charset="0"/>
                        </a:rPr>
                      </a:br>
                      <a:r>
                        <a:rPr lang="es-CO" sz="850" kern="1200">
                          <a:solidFill>
                            <a:srgbClr val="000000"/>
                          </a:solidFill>
                          <a:effectLst/>
                          <a:latin typeface="+mn-lt"/>
                          <a:ea typeface="Times New Roman" panose="02020603050405020304" pitchFamily="18" charset="0"/>
                          <a:cs typeface="Times New Roman" panose="02020603050405020304" pitchFamily="18" charset="0"/>
                        </a:rPr>
                        <a:t>1.3 Fallas en los equipos de conectividad.                                          </a:t>
                      </a:r>
                      <a:br>
                        <a:rPr lang="es-CO" sz="850" kern="1200">
                          <a:solidFill>
                            <a:srgbClr val="000000"/>
                          </a:solidFill>
                          <a:effectLst/>
                          <a:latin typeface="+mn-lt"/>
                          <a:ea typeface="Times New Roman" panose="02020603050405020304" pitchFamily="18" charset="0"/>
                          <a:cs typeface="Times New Roman" panose="02020603050405020304" pitchFamily="18" charset="0"/>
                        </a:rPr>
                      </a:br>
                      <a:r>
                        <a:rPr lang="es-CO" sz="850" kern="1200">
                          <a:solidFill>
                            <a:srgbClr val="000000"/>
                          </a:solidFill>
                          <a:effectLst/>
                          <a:latin typeface="+mn-lt"/>
                          <a:ea typeface="Times New Roman" panose="02020603050405020304" pitchFamily="18" charset="0"/>
                          <a:cs typeface="Times New Roman" panose="02020603050405020304" pitchFamily="18" charset="0"/>
                        </a:rPr>
                        <a:t>1.4 Fallas en el sistema control ambiental.                                     1.5 No contar con contratos de soporte, mantenimiento, actualizaciones y monitoreo del estado funcional de los dispositivos activos. </a:t>
                      </a:r>
                    </a:p>
                  </a:txBody>
                  <a:tcPr marL="44450" marR="44450" marT="0" marB="0" anchor="ctr">
                    <a:solidFill>
                      <a:srgbClr val="F0F2A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2. No tener acceso a los sistemas de información ni servicios de red por falta de un Plan de Recuperación ante desastres.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2.1 Falta de presupuesto para implementar una estrategia de recuperación ante desastres.</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2.2 No se cuenta con recursos para mantener y probar la estrategia que se haya seleccionado para la recuperación ante desastres.</a:t>
                      </a:r>
                    </a:p>
                  </a:txBody>
                  <a:tcPr marL="44450" marR="44450" marT="0" marB="0" anchor="ctr">
                    <a:solidFill>
                      <a:srgbClr val="F0F2A4"/>
                    </a:solidFill>
                  </a:tcPr>
                </a:tc>
                <a:extLst>
                  <a:ext uri="{0D108BD9-81ED-4DB2-BD59-A6C34878D82A}">
                    <a16:rowId xmlns:a16="http://schemas.microsoft.com/office/drawing/2014/main" val="1512064968"/>
                  </a:ext>
                </a:extLst>
              </a:tr>
              <a:tr h="79035">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3. No disponer de los recursos necesarios para proveer servicios de voz y datos y equipos de cómputo para la administración, la academia y salas que demandan el continuo crecimiento del campus universitario. Al igual que los medios tecnológicos educativos que se requieran para brindar un buen servicio a la academia. No disponer de controles para la automatización de los espacios físicos.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3.1 No contar con materiales y presupuesto para nuevos puntos de red y centros de cableado.</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3.2 No disponer de switches de red y puntos de acceso inalámbrico para cubrir las nuevas necesidades.</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3.3 Falta de teléfonos y sus respectivas licencias para cubrir nuevas necesidades.                                                                 3.4 No renovar los equipos de cómputo de la administración, la academia y las salas.    </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3.5 No contar con los medios tecnológicos educativos acordes a las necesidades de la academia.                           </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3.6 Altos consumos de energía, agua y falta de controles de acceso</a:t>
                      </a:r>
                    </a:p>
                  </a:txBody>
                  <a:tcPr marL="44450" marR="44450" marT="0" marB="0" anchor="ctr">
                    <a:solidFill>
                      <a:srgbClr val="F0F2A4"/>
                    </a:solidFill>
                  </a:tcPr>
                </a:tc>
                <a:extLst>
                  <a:ext uri="{0D108BD9-81ED-4DB2-BD59-A6C34878D82A}">
                    <a16:rowId xmlns:a16="http://schemas.microsoft.com/office/drawing/2014/main" val="1349255727"/>
                  </a:ext>
                </a:extLst>
              </a:tr>
              <a:tr h="79035">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4. No se dispone de recursos suficientes que permitan cubrir las necesidades de renovación y actualización de los equipos que conforman los espacios de práctica destinados para la docencia. </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4.1 Obsolescencia y desgaste de algunos equipos que se encuentran en escenarios de práctica para la docencia</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4.2 En algunos espacios de práctica para la docencia no se cuenta con equipamiento adecuado para el desarrollo de las actividades académicas, acorde con las dinámicas del entorno</a:t>
                      </a:r>
                    </a:p>
                  </a:txBody>
                  <a:tcPr marL="44450" marR="44450" marT="0" marB="0" anchor="ctr">
                    <a:solidFill>
                      <a:srgbClr val="F0F2A4"/>
                    </a:solidFill>
                  </a:tcPr>
                </a:tc>
                <a:extLst>
                  <a:ext uri="{0D108BD9-81ED-4DB2-BD59-A6C34878D82A}">
                    <a16:rowId xmlns:a16="http://schemas.microsoft.com/office/drawing/2014/main" val="3118522469"/>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a:lnSpc>
                          <a:spcPct val="107000"/>
                        </a:lnSpc>
                        <a:spcAft>
                          <a:spcPts val="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 Tener  una infraestructura tecnológica obsoleta y que no dé respuesta a las necesidades de la Institución.</a:t>
                      </a:r>
                    </a:p>
                  </a:txBody>
                  <a:tcPr marL="44450" marR="44450" marT="0" marB="0" anchor="ctr">
                    <a:solidFill>
                      <a:srgbClr val="F0F2A4"/>
                    </a:solidFill>
                  </a:tcPr>
                </a:tc>
                <a:tc>
                  <a:txBody>
                    <a:bodyPr/>
                    <a:lstStyle/>
                    <a:p>
                      <a:pPr>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1.1 Servidores sin garantías, ni servicios de soporte y actualizaciones ocasionando falta de credibilidad en los usuarios.</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1.2 No disponer de la información en línea por fallas en el internet </a:t>
                      </a:r>
                    </a:p>
                  </a:txBody>
                  <a:tcPr marL="44450" marR="44450" marT="0" marB="0" anchor="ctr">
                    <a:solidFill>
                      <a:srgbClr val="F0F2A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 Información y automatización de los procesos no disponibles </a:t>
                      </a:r>
                    </a:p>
                  </a:txBody>
                  <a:tcPr marL="44450" marR="44450" marT="0" marB="0" anchor="ctr">
                    <a:solidFill>
                      <a:srgbClr val="F0F2A4"/>
                    </a:solidFill>
                  </a:tcPr>
                </a:tc>
                <a:tc>
                  <a:txBody>
                    <a:bodyPr/>
                    <a:lstStyle/>
                    <a:p>
                      <a:pPr>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2.1 Perdida de tiempo por parte de los usuarios ante la imposibilidad de restaurar los servicios.</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2.2  No permite identificar los puntos vulnerables de la Infraestructura que pueden verse más afectadas ante un desastre y aportar a la continuidad del negocio.</a:t>
                      </a:r>
                    </a:p>
                  </a:txBody>
                  <a:tcPr marL="44450" marR="44450" marT="0" marB="0" anchor="ctr">
                    <a:solidFill>
                      <a:srgbClr val="F0F2A4"/>
                    </a:solidFill>
                  </a:tcPr>
                </a:tc>
                <a:extLst>
                  <a:ext uri="{0D108BD9-81ED-4DB2-BD59-A6C34878D82A}">
                    <a16:rowId xmlns:a16="http://schemas.microsoft.com/office/drawing/2014/main" val="195748172"/>
                  </a:ext>
                </a:extLst>
              </a:tr>
              <a:tr h="162640">
                <a:tc vMerge="1">
                  <a:txBody>
                    <a:bodyPr/>
                    <a:lstStyle/>
                    <a:p>
                      <a:endParaRPr lang="es-CO"/>
                    </a:p>
                  </a:txBody>
                  <a:tcPr/>
                </a:tc>
                <a:tc>
                  <a:txBody>
                    <a:bodyPr/>
                    <a:lstStyle/>
                    <a:p>
                      <a:pPr>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3. No contar con la disponibilidad de un servicio seguro y fiable con una conexión de red de muy alta velocidad e incluso una mejor ejecución de los sistemas de información.</a:t>
                      </a:r>
                    </a:p>
                  </a:txBody>
                  <a:tcPr marL="44450" marR="44450" marT="0" marB="0" anchor="ctr">
                    <a:solidFill>
                      <a:srgbClr val="F0F2A4"/>
                    </a:solidFill>
                  </a:tcPr>
                </a:tc>
                <a:tc>
                  <a:txBody>
                    <a:bodyPr/>
                    <a:lstStyle/>
                    <a:p>
                      <a:pPr>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3.1 Quejas de los usuarios por no tener actualizados sus equipos de cómputo</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3.2 Falta de conectividad interna debida a la cantidad de puntos de red cableada e inalámbrica.</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3.3 Malestar de la academia por no contar con espacios con medios tecnológicos adecuados.</a:t>
                      </a:r>
                    </a:p>
                  </a:txBody>
                  <a:tcPr marL="44450" marR="44450" marT="0" marB="0" anchor="ctr">
                    <a:solidFill>
                      <a:srgbClr val="F0F2A4"/>
                    </a:solidFill>
                  </a:tcPr>
                </a:tc>
                <a:extLst>
                  <a:ext uri="{0D108BD9-81ED-4DB2-BD59-A6C34878D82A}">
                    <a16:rowId xmlns:a16="http://schemas.microsoft.com/office/drawing/2014/main" val="932312539"/>
                  </a:ext>
                </a:extLst>
              </a:tr>
              <a:tr h="162640">
                <a:tc vMerge="1">
                  <a:txBody>
                    <a:bodyPr/>
                    <a:lstStyle/>
                    <a:p>
                      <a:endParaRPr lang="es-CO"/>
                    </a:p>
                  </a:txBody>
                  <a:tcPr/>
                </a:tc>
                <a:tc>
                  <a:txBody>
                    <a:bodyPr/>
                    <a:lstStyle/>
                    <a:p>
                      <a:pPr>
                        <a:lnSpc>
                          <a:spcPct val="107000"/>
                        </a:lnSpc>
                        <a:spcAft>
                          <a:spcPts val="800"/>
                        </a:spcAft>
                      </a:pPr>
                      <a:r>
                        <a:rPr lang="es-CO" sz="850" kern="1200">
                          <a:solidFill>
                            <a:srgbClr val="000000"/>
                          </a:solidFill>
                          <a:effectLst/>
                          <a:latin typeface="+mn-lt"/>
                          <a:ea typeface="Times New Roman" panose="02020603050405020304" pitchFamily="18" charset="0"/>
                          <a:cs typeface="Times New Roman" panose="02020603050405020304" pitchFamily="18" charset="0"/>
                        </a:rPr>
                        <a:t>4. Espacios de práctica para la docencia con deficiencias en el equipamiento necesario para el desarrollo de las actividades académicas.</a:t>
                      </a:r>
                    </a:p>
                  </a:txBody>
                  <a:tcPr marL="44450" marR="44450" marT="0" marB="0" anchor="ctr">
                    <a:solidFill>
                      <a:srgbClr val="F0F2A4"/>
                    </a:solidFill>
                  </a:tcPr>
                </a:tc>
                <a:tc>
                  <a:txBody>
                    <a:bodyPr/>
                    <a:lstStyle/>
                    <a:p>
                      <a:pPr>
                        <a:lnSpc>
                          <a:spcPct val="107000"/>
                        </a:lnSpc>
                        <a:spcAft>
                          <a:spcPts val="800"/>
                        </a:spcAft>
                      </a:pPr>
                      <a:r>
                        <a:rPr lang="es-CO" sz="850" kern="1200" dirty="0">
                          <a:solidFill>
                            <a:srgbClr val="000000"/>
                          </a:solidFill>
                          <a:effectLst/>
                          <a:latin typeface="+mn-lt"/>
                          <a:ea typeface="Times New Roman" panose="02020603050405020304" pitchFamily="18" charset="0"/>
                          <a:cs typeface="Times New Roman" panose="02020603050405020304" pitchFamily="18" charset="0"/>
                        </a:rPr>
                        <a:t>4.1 Inconformidad de estudiantes y docentes en el desarrollo de las prácticas académicas. </a:t>
                      </a:r>
                      <a:br>
                        <a:rPr lang="es-CO" sz="850" kern="1200" dirty="0">
                          <a:solidFill>
                            <a:srgbClr val="000000"/>
                          </a:solidFill>
                          <a:effectLst/>
                          <a:latin typeface="+mn-lt"/>
                          <a:ea typeface="Times New Roman" panose="02020603050405020304" pitchFamily="18" charset="0"/>
                          <a:cs typeface="Times New Roman" panose="02020603050405020304" pitchFamily="18" charset="0"/>
                        </a:rPr>
                      </a:br>
                      <a:r>
                        <a:rPr lang="es-CO" sz="850" kern="1200" dirty="0">
                          <a:solidFill>
                            <a:srgbClr val="000000"/>
                          </a:solidFill>
                          <a:effectLst/>
                          <a:latin typeface="+mn-lt"/>
                          <a:ea typeface="Times New Roman" panose="02020603050405020304" pitchFamily="18" charset="0"/>
                          <a:cs typeface="Times New Roman" panose="02020603050405020304" pitchFamily="18" charset="0"/>
                        </a:rPr>
                        <a:t>4.2 Número elevado de necesidades sin cubrir, de actualización y reposición de equipamiento para las prácticas académicas </a:t>
                      </a:r>
                    </a:p>
                  </a:txBody>
                  <a:tcPr marL="44450" marR="44450" marT="0" marB="0" anchor="ctr">
                    <a:solidFill>
                      <a:srgbClr val="F0F2A4"/>
                    </a:solidFill>
                  </a:tcPr>
                </a:tc>
                <a:extLst>
                  <a:ext uri="{0D108BD9-81ED-4DB2-BD59-A6C34878D82A}">
                    <a16:rowId xmlns:a16="http://schemas.microsoft.com/office/drawing/2014/main" val="2545692178"/>
                  </a:ext>
                </a:extLst>
              </a:tr>
            </a:tbl>
          </a:graphicData>
        </a:graphic>
      </p:graphicFrame>
      <p:sp>
        <p:nvSpPr>
          <p:cNvPr id="10" name="Rectángulo 9"/>
          <p:cNvSpPr/>
          <p:nvPr/>
        </p:nvSpPr>
        <p:spPr>
          <a:xfrm rot="16200000">
            <a:off x="6714420" y="3325750"/>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30. </a:t>
            </a:r>
            <a:r>
              <a:rPr lang="es-CO" sz="800" dirty="0">
                <a:solidFill>
                  <a:schemeClr val="bg1">
                    <a:lumMod val="50000"/>
                  </a:schemeClr>
                </a:solidFill>
                <a:latin typeface="Arial Rounded MT Bold" panose="020F0704030504030204" pitchFamily="34" charset="0"/>
              </a:rPr>
              <a:t>Sostenibilidad de la infraestructura tecnológica</a:t>
            </a:r>
          </a:p>
        </p:txBody>
      </p:sp>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4285260998"/>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4897" y="1615882"/>
            <a:ext cx="3505200" cy="4031873"/>
          </a:xfrm>
          <a:prstGeom prst="rect">
            <a:avLst/>
          </a:prstGeom>
        </p:spPr>
        <p:txBody>
          <a:bodyPr wrap="square">
            <a:spAutoFit/>
          </a:bodyPr>
          <a:lstStyle/>
          <a:p>
            <a:pPr algn="just"/>
            <a:r>
              <a:rPr lang="es-CO" sz="1600" dirty="0"/>
              <a:t>El acceso a la información, los procesos académicos y administrativos depende en gran parte del correcto funcionamiento de la infraestructura tecnológica que se tiene implementada. Por tal motivo, esta infraestructura se debe renovar, ampliar e innovar para prestar servicios acordes a las necesidades Institucionales. En este sentido, el proyecto se orienta al desarrollo del plan de sostenibilidad de la infraestructura tecnológica y los medios educativos, con el fin de lograr su correcto funcionamiento para dar respuesta a las necesidades institucionales.</a:t>
            </a:r>
          </a:p>
        </p:txBody>
      </p:sp>
      <p:sp>
        <p:nvSpPr>
          <p:cNvPr id="9" name="Rectángulo 8"/>
          <p:cNvSpPr/>
          <p:nvPr/>
        </p:nvSpPr>
        <p:spPr>
          <a:xfrm rot="16200000">
            <a:off x="6714420" y="3325750"/>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30. </a:t>
            </a:r>
            <a:r>
              <a:rPr lang="es-CO" sz="800" dirty="0">
                <a:solidFill>
                  <a:schemeClr val="bg1">
                    <a:lumMod val="50000"/>
                  </a:schemeClr>
                </a:solidFill>
                <a:latin typeface="Arial Rounded MT Bold" panose="020F0704030504030204" pitchFamily="34" charset="0"/>
              </a:rPr>
              <a:t>Sostenibilidad de la infraestructura tecnológica</a:t>
            </a: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29611" y="1962211"/>
            <a:ext cx="7855431" cy="1077218"/>
          </a:xfrm>
          <a:prstGeom prst="rect">
            <a:avLst/>
          </a:prstGeom>
        </p:spPr>
        <p:txBody>
          <a:bodyPr wrap="square">
            <a:spAutoFit/>
          </a:bodyPr>
          <a:lstStyle/>
          <a:p>
            <a:pPr algn="just"/>
            <a:r>
              <a:rPr lang="es-CO" sz="1600" dirty="0"/>
              <a:t>Garantizar el funcionamiento del centro de datos y acceso a los sistemas de información con una infraestructura tecnológica acorde a las necesidades de la Institución, además de propender por la actualización del equipamiento de los espacios de práctica para la docencia.</a:t>
            </a:r>
          </a:p>
        </p:txBody>
      </p:sp>
      <p:sp>
        <p:nvSpPr>
          <p:cNvPr id="8" name="Rectángulo 7"/>
          <p:cNvSpPr/>
          <p:nvPr/>
        </p:nvSpPr>
        <p:spPr>
          <a:xfrm>
            <a:off x="260156" y="3593605"/>
            <a:ext cx="7708528" cy="2585323"/>
          </a:xfrm>
          <a:prstGeom prst="rect">
            <a:avLst/>
          </a:prstGeom>
        </p:spPr>
        <p:txBody>
          <a:bodyPr wrap="square">
            <a:spAutoFit/>
          </a:bodyPr>
          <a:lstStyle/>
          <a:p>
            <a:pPr marL="285750" lvl="0" indent="-285750" algn="just">
              <a:buFont typeface="Wingdings" panose="05000000000000000000" pitchFamily="2" charset="2"/>
              <a:buChar char="Ø"/>
            </a:pPr>
            <a:r>
              <a:rPr lang="es-CO" dirty="0"/>
              <a:t>Contar con un centro de datos adecuado a las necesidades de la </a:t>
            </a:r>
            <a:r>
              <a:rPr lang="es-CO" dirty="0" smtClean="0"/>
              <a:t>institución.</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Implementar </a:t>
            </a:r>
            <a:r>
              <a:rPr lang="es-CO" dirty="0"/>
              <a:t>el plan de recuperación ante </a:t>
            </a:r>
            <a:r>
              <a:rPr lang="es-CO" dirty="0" smtClean="0"/>
              <a:t>desastres.</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Realizar </a:t>
            </a:r>
            <a:r>
              <a:rPr lang="es-CO" dirty="0"/>
              <a:t>la adquisición y sostenimiento de los equipos, licencias y medios tecnológicos </a:t>
            </a:r>
            <a:r>
              <a:rPr lang="es-CO" dirty="0" smtClean="0"/>
              <a:t>educativos.</a:t>
            </a:r>
          </a:p>
          <a:p>
            <a:pPr marL="285750" lvl="0" indent="-285750" algn="just">
              <a:buFont typeface="Wingdings" panose="05000000000000000000" pitchFamily="2" charset="2"/>
              <a:buChar char="Ø"/>
            </a:pPr>
            <a:endParaRPr lang="es-CO" dirty="0" smtClean="0"/>
          </a:p>
          <a:p>
            <a:pPr marL="285750" lvl="0" indent="-285750" algn="just">
              <a:buFont typeface="Wingdings" panose="05000000000000000000" pitchFamily="2" charset="2"/>
              <a:buChar char="Ø"/>
            </a:pPr>
            <a:r>
              <a:rPr lang="es-CO" dirty="0" smtClean="0"/>
              <a:t>Llevar </a:t>
            </a:r>
            <a:r>
              <a:rPr lang="es-CO" dirty="0"/>
              <a:t>a cabo apuestas que permitan la actualización del equipamiento de los espacios para la docencia.</a:t>
            </a:r>
          </a:p>
        </p:txBody>
      </p:sp>
      <p:sp>
        <p:nvSpPr>
          <p:cNvPr id="10" name="Rectángulo 9"/>
          <p:cNvSpPr/>
          <p:nvPr/>
        </p:nvSpPr>
        <p:spPr>
          <a:xfrm rot="16200000">
            <a:off x="6714420" y="3325750"/>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30. </a:t>
            </a:r>
            <a:r>
              <a:rPr lang="es-CO" sz="800" dirty="0">
                <a:solidFill>
                  <a:schemeClr val="bg1">
                    <a:lumMod val="50000"/>
                  </a:schemeClr>
                </a:solidFill>
                <a:latin typeface="Arial Rounded MT Bold" panose="020F0704030504030204" pitchFamily="34" charset="0"/>
              </a:rPr>
              <a:t>Sostenibilidad de la infraestructura tecnológica</a:t>
            </a: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3037737197"/>
              </p:ext>
            </p:extLst>
          </p:nvPr>
        </p:nvGraphicFramePr>
        <p:xfrm>
          <a:off x="313045" y="1219189"/>
          <a:ext cx="7369708" cy="5315585"/>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Sostenibilidad de servidores, almacenamiento, y equipos para el funcionamiento del centro de datos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Administración de redes. Administración Centro de datos y centros de cableado. Mantenimiento centro de datos.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Plan de Recuperación ante desastres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Creación del Plan. Implementación del Plan. Procedimiento de Pruebas.</a:t>
                      </a:r>
                      <a:endParaRPr lang="es-CO" sz="105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Sostenibilidad de equipos, licencias y medios tecnológicos educativos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Administración equipo para la Academia, administración y salas. Administración equipos activos para la red. Administración medios tecnológicos educativos. Administración de licencias. Sistema de comunicación de voz. Mantenimiento preventivos y correctivos equipos. Automatización de espacios Físicos.</a:t>
                      </a:r>
                      <a:endParaRPr lang="es-CO" sz="105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4034006251"/>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Reposición y actualización de equipamiento de espacios para la docencia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Definición de los recursos a asignar. Apertura de la convocatoria para la asignación de recursos. Evaluación de las propuestas presentadas. Revisión y aprobación de las propuestas presentadas. Asignación de recursos. Seguimiento de la ejecución de los recursos asignados.</a:t>
                      </a:r>
                      <a:endParaRPr lang="es-CO" sz="105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1270950709"/>
                  </a:ext>
                </a:extLst>
              </a:tr>
            </a:tbl>
          </a:graphicData>
        </a:graphic>
      </p:graphicFrame>
      <p:sp>
        <p:nvSpPr>
          <p:cNvPr id="8" name="Rectángulo 7"/>
          <p:cNvSpPr/>
          <p:nvPr/>
        </p:nvSpPr>
        <p:spPr>
          <a:xfrm rot="16200000">
            <a:off x="6714420" y="3325750"/>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30. </a:t>
            </a:r>
            <a:r>
              <a:rPr lang="es-CO" sz="800" dirty="0">
                <a:solidFill>
                  <a:schemeClr val="bg1">
                    <a:lumMod val="50000"/>
                  </a:schemeClr>
                </a:solidFill>
                <a:latin typeface="Arial Rounded MT Bold" panose="020F0704030504030204" pitchFamily="34" charset="0"/>
              </a:rPr>
              <a:t>Sostenibilidad de la infraestructura tecnológica</a:t>
            </a: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4078</TotalTime>
  <Words>1614</Words>
  <Application>Microsoft Office PowerPoint</Application>
  <PresentationFormat>Presentación en pantalla (4:3)</PresentationFormat>
  <Paragraphs>92</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572</cp:revision>
  <cp:lastPrinted>2017-05-16T14:27:28Z</cp:lastPrinted>
  <dcterms:created xsi:type="dcterms:W3CDTF">2017-03-06T22:18:18Z</dcterms:created>
  <dcterms:modified xsi:type="dcterms:W3CDTF">2025-03-28T19:06:48Z</dcterms:modified>
</cp:coreProperties>
</file>