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64" r:id="rId2"/>
    <p:sldId id="265" r:id="rId3"/>
    <p:sldId id="266" r:id="rId4"/>
    <p:sldId id="270" r:id="rId5"/>
    <p:sldId id="267" r:id="rId6"/>
    <p:sldId id="268" r:id="rId7"/>
    <p:sldId id="269" r:id="rId8"/>
  </p:sldIdLst>
  <p:sldSz cx="9144000" cy="6858000" type="screen4x3"/>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6"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2A4"/>
    <a:srgbClr val="C6CA1C"/>
    <a:srgbClr val="8B8E14"/>
    <a:srgbClr val="0A99A3"/>
    <a:srgbClr val="0070C0"/>
    <a:srgbClr val="089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96405" autoAdjust="0"/>
  </p:normalViewPr>
  <p:slideViewPr>
    <p:cSldViewPr snapToGrid="0">
      <p:cViewPr varScale="1">
        <p:scale>
          <a:sx n="107" d="100"/>
          <a:sy n="107" d="100"/>
        </p:scale>
        <p:origin x="1632" y="11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FBE78-41BB-4F9B-8392-C5F342476F3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CO"/>
        </a:p>
      </dgm:t>
    </dgm:pt>
    <dgm:pt modelId="{B179C4C9-470C-4C96-B2DB-FF7D387B7DD1}">
      <dgm:prSet phldrT="[Texto]" custT="1"/>
      <dgm:spPr>
        <a:solidFill>
          <a:srgbClr val="8B8E14"/>
        </a:solidFill>
        <a:ln>
          <a:solidFill>
            <a:schemeClr val="accent5">
              <a:lumMod val="50000"/>
            </a:schemeClr>
          </a:solidFill>
        </a:ln>
      </dgm:spPr>
      <dgm:t>
        <a:bodyPr/>
        <a:lstStyle/>
        <a:p>
          <a:pPr algn="ctr"/>
          <a:r>
            <a:rPr lang="es-CO" sz="2400" dirty="0" smtClean="0">
              <a:latin typeface="+mn-lt"/>
              <a:cs typeface="Khmer UI" panose="020B0502040204020203" pitchFamily="34" charset="0"/>
            </a:rPr>
            <a:t>Involucrados</a:t>
          </a:r>
          <a:endParaRPr lang="es-CO" sz="2400" dirty="0">
            <a:latin typeface="+mn-lt"/>
            <a:cs typeface="Khmer UI" panose="020B0502040204020203" pitchFamily="34" charset="0"/>
          </a:endParaRPr>
        </a:p>
      </dgm:t>
    </dgm:pt>
    <dgm:pt modelId="{7ABB9D2C-C86B-4A1F-9278-F06CA29374E2}" type="parTrans" cxnId="{81D2BC63-A6B8-444D-859D-FC24DA5BD77C}">
      <dgm:prSet/>
      <dgm:spPr/>
      <dgm:t>
        <a:bodyPr/>
        <a:lstStyle/>
        <a:p>
          <a:pPr algn="l"/>
          <a:endParaRPr lang="es-CO">
            <a:latin typeface="+mn-lt"/>
          </a:endParaRPr>
        </a:p>
      </dgm:t>
    </dgm:pt>
    <dgm:pt modelId="{C6FE23B2-DBA5-49F9-A64E-D679919A9EC0}" type="sibTrans" cxnId="{81D2BC63-A6B8-444D-859D-FC24DA5BD77C}">
      <dgm:prSet/>
      <dgm:spPr/>
      <dgm:t>
        <a:bodyPr/>
        <a:lstStyle/>
        <a:p>
          <a:pPr algn="l"/>
          <a:endParaRPr lang="es-CO">
            <a:latin typeface="+mn-lt"/>
          </a:endParaRPr>
        </a:p>
      </dgm:t>
    </dgm:pt>
    <dgm:pt modelId="{1662B5CF-E877-45F9-A755-120F1FE4C29B}">
      <dgm:prSet phldrT="[Texto]" custT="1"/>
      <dgm:spPr>
        <a:ln>
          <a:solidFill>
            <a:srgbClr val="8B8E14"/>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Unidades organizacionales: </a:t>
          </a:r>
          <a:r>
            <a:rPr lang="es-CO" sz="1050" dirty="0" smtClean="0"/>
            <a:t>Gestión de Servicios Institucionales (Mantenimiento Institucional), Centro de Gestión Ambiental, Jardín Botánico, Recursos informáticos y Educativos CRIE.</a:t>
          </a:r>
          <a:endParaRPr lang="es-CO" sz="200" b="0" dirty="0">
            <a:solidFill>
              <a:schemeClr val="tx2">
                <a:lumMod val="50000"/>
              </a:schemeClr>
            </a:solidFill>
            <a:latin typeface="+mn-lt"/>
            <a:cs typeface="Khmer UI" panose="020B0502040204020203" pitchFamily="34" charset="0"/>
          </a:endParaRPr>
        </a:p>
      </dgm:t>
    </dgm:pt>
    <dgm:pt modelId="{7B38EB80-BE65-41F5-9BB7-929EF5D4D956}" type="parTrans" cxnId="{B837D475-4455-4857-ADA7-D1C66C72C69C}">
      <dgm:prSet/>
      <dgm:spPr>
        <a:ln>
          <a:solidFill>
            <a:srgbClr val="8B8E14"/>
          </a:solidFill>
        </a:ln>
      </dgm:spPr>
      <dgm:t>
        <a:bodyPr/>
        <a:lstStyle/>
        <a:p>
          <a:pPr algn="l"/>
          <a:endParaRPr lang="es-CO">
            <a:latin typeface="+mn-lt"/>
          </a:endParaRPr>
        </a:p>
      </dgm:t>
    </dgm:pt>
    <dgm:pt modelId="{F6509B12-9D90-4726-A799-FDB1A81D5816}" type="sibTrans" cxnId="{B837D475-4455-4857-ADA7-D1C66C72C69C}">
      <dgm:prSet/>
      <dgm:spPr/>
      <dgm:t>
        <a:bodyPr/>
        <a:lstStyle/>
        <a:p>
          <a:pPr algn="l"/>
          <a:endParaRPr lang="es-CO">
            <a:latin typeface="+mn-lt"/>
          </a:endParaRPr>
        </a:p>
      </dgm:t>
    </dgm:pt>
    <dgm:pt modelId="{7417BE97-B00C-42EA-9827-823E7FE653F8}">
      <dgm:prSet phldrT="[Texto]" custT="1"/>
      <dgm:spPr>
        <a:ln>
          <a:solidFill>
            <a:srgbClr val="8B8E14"/>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Beneficiarios:</a:t>
          </a:r>
          <a:r>
            <a:rPr lang="es-CO" sz="1050" b="1" u="none" dirty="0" smtClean="0">
              <a:solidFill>
                <a:schemeClr val="tx2">
                  <a:lumMod val="50000"/>
                </a:schemeClr>
              </a:solidFill>
              <a:latin typeface="+mn-lt"/>
              <a:cs typeface="Khmer UI" panose="020B0502040204020203" pitchFamily="34" charset="0"/>
            </a:rPr>
            <a:t> </a:t>
          </a:r>
          <a:r>
            <a:rPr lang="es-CO" sz="1050" dirty="0" smtClean="0"/>
            <a:t>Comunidad universitaria (docentes, estudiantes, administrativos) y ciudadanía.</a:t>
          </a:r>
          <a:endParaRPr lang="es-CO" sz="700" b="0" dirty="0">
            <a:latin typeface="+mn-lt"/>
          </a:endParaRPr>
        </a:p>
      </dgm:t>
    </dgm:pt>
    <dgm:pt modelId="{8741F14A-8A3A-4CE9-A4EC-A5E8CABEE01E}" type="parTrans" cxnId="{1BDA1869-1F10-4F09-9B7C-E4440C8A610B}">
      <dgm:prSet/>
      <dgm:spPr>
        <a:ln>
          <a:solidFill>
            <a:srgbClr val="8B8E14"/>
          </a:solidFill>
        </a:ln>
      </dgm:spPr>
      <dgm:t>
        <a:bodyPr/>
        <a:lstStyle/>
        <a:p>
          <a:pPr algn="l"/>
          <a:endParaRPr lang="es-CO">
            <a:latin typeface="+mn-lt"/>
          </a:endParaRPr>
        </a:p>
      </dgm:t>
    </dgm:pt>
    <dgm:pt modelId="{3A2731F4-0A45-4759-AA9C-700012852665}" type="sibTrans" cxnId="{1BDA1869-1F10-4F09-9B7C-E4440C8A610B}">
      <dgm:prSet/>
      <dgm:spPr/>
      <dgm:t>
        <a:bodyPr/>
        <a:lstStyle/>
        <a:p>
          <a:pPr algn="l"/>
          <a:endParaRPr lang="es-CO">
            <a:latin typeface="+mn-lt"/>
          </a:endParaRPr>
        </a:p>
      </dgm:t>
    </dgm:pt>
    <dgm:pt modelId="{BF20F388-806A-4E2C-9FC2-197BB19A7E11}">
      <dgm:prSet custT="1"/>
      <dgm:spPr>
        <a:ln>
          <a:solidFill>
            <a:srgbClr val="8B8E14"/>
          </a:solidFill>
        </a:ln>
      </dgm:spPr>
      <dgm:t>
        <a:bodyPr/>
        <a:lstStyle/>
        <a:p>
          <a:pPr algn="just"/>
          <a:r>
            <a:rPr lang="es-CO" sz="1200" b="1" dirty="0" smtClean="0">
              <a:solidFill>
                <a:schemeClr val="tx2">
                  <a:lumMod val="50000"/>
                </a:schemeClr>
              </a:solidFill>
              <a:latin typeface="+mn-lt"/>
              <a:cs typeface="Khmer UI" panose="020B0502040204020203" pitchFamily="34" charset="0"/>
            </a:rPr>
            <a:t>Entidades externas a la UTP: </a:t>
          </a:r>
          <a:r>
            <a:rPr lang="es-ES" sz="1200" b="1" dirty="0" smtClean="0">
              <a:solidFill>
                <a:schemeClr val="tx2">
                  <a:lumMod val="50000"/>
                </a:schemeClr>
              </a:solidFill>
              <a:latin typeface="+mn-lt"/>
              <a:cs typeface="Khmer UI" panose="020B0502040204020203" pitchFamily="34" charset="0"/>
            </a:rPr>
            <a:t>  </a:t>
          </a:r>
          <a:r>
            <a:rPr lang="es-ES" sz="1050" dirty="0" smtClean="0"/>
            <a:t>CARDER, Ministerio de Educación, Curadurías, Municipio.</a:t>
          </a:r>
          <a:endParaRPr lang="es-ES" sz="1050" dirty="0"/>
        </a:p>
      </dgm:t>
    </dgm:pt>
    <dgm:pt modelId="{32CA2B84-E3B2-40CF-8DC7-4B5119850B6B}" type="parTrans" cxnId="{CF4167F8-C89B-4EB1-8990-42F3FF232973}">
      <dgm:prSet/>
      <dgm:spPr>
        <a:ln>
          <a:solidFill>
            <a:srgbClr val="8B8E14"/>
          </a:solidFill>
        </a:ln>
      </dgm:spPr>
      <dgm:t>
        <a:bodyPr/>
        <a:lstStyle/>
        <a:p>
          <a:pPr algn="l"/>
          <a:endParaRPr lang="es-ES">
            <a:latin typeface="+mn-lt"/>
          </a:endParaRPr>
        </a:p>
      </dgm:t>
    </dgm:pt>
    <dgm:pt modelId="{379E3FF8-599F-4F0E-B5BF-BA2DFB03D5E4}" type="sibTrans" cxnId="{CF4167F8-C89B-4EB1-8990-42F3FF232973}">
      <dgm:prSet/>
      <dgm:spPr/>
      <dgm:t>
        <a:bodyPr/>
        <a:lstStyle/>
        <a:p>
          <a:pPr algn="l"/>
          <a:endParaRPr lang="es-ES">
            <a:latin typeface="+mn-lt"/>
          </a:endParaRPr>
        </a:p>
      </dgm:t>
    </dgm:pt>
    <dgm:pt modelId="{BF04E78F-DF12-4DEC-B477-983045056C04}" type="pres">
      <dgm:prSet presAssocID="{7C1FBE78-41BB-4F9B-8392-C5F342476F31}" presName="diagram" presStyleCnt="0">
        <dgm:presLayoutVars>
          <dgm:chPref val="1"/>
          <dgm:dir/>
          <dgm:animOne val="branch"/>
          <dgm:animLvl val="lvl"/>
          <dgm:resizeHandles/>
        </dgm:presLayoutVars>
      </dgm:prSet>
      <dgm:spPr/>
      <dgm:t>
        <a:bodyPr/>
        <a:lstStyle/>
        <a:p>
          <a:endParaRPr lang="es-CO"/>
        </a:p>
      </dgm:t>
    </dgm:pt>
    <dgm:pt modelId="{E227DAD1-F467-420A-B380-0C10B7BC1D4E}" type="pres">
      <dgm:prSet presAssocID="{B179C4C9-470C-4C96-B2DB-FF7D387B7DD1}" presName="root" presStyleCnt="0"/>
      <dgm:spPr/>
    </dgm:pt>
    <dgm:pt modelId="{0EA29DDA-452F-42D0-B9B3-D6011D6A5AF4}" type="pres">
      <dgm:prSet presAssocID="{B179C4C9-470C-4C96-B2DB-FF7D387B7DD1}" presName="rootComposite" presStyleCnt="0"/>
      <dgm:spPr/>
    </dgm:pt>
    <dgm:pt modelId="{43B793F1-E25B-4798-840C-71A691210AAE}" type="pres">
      <dgm:prSet presAssocID="{B179C4C9-470C-4C96-B2DB-FF7D387B7DD1}" presName="rootText" presStyleLbl="node1" presStyleIdx="0" presStyleCnt="1" custScaleX="173283" custLinFactNeighborY="-7962"/>
      <dgm:spPr/>
      <dgm:t>
        <a:bodyPr/>
        <a:lstStyle/>
        <a:p>
          <a:endParaRPr lang="es-CO"/>
        </a:p>
      </dgm:t>
    </dgm:pt>
    <dgm:pt modelId="{548B17C6-F4E6-4766-9BB3-86301585D37C}" type="pres">
      <dgm:prSet presAssocID="{B179C4C9-470C-4C96-B2DB-FF7D387B7DD1}" presName="rootConnector" presStyleLbl="node1" presStyleIdx="0" presStyleCnt="1"/>
      <dgm:spPr/>
      <dgm:t>
        <a:bodyPr/>
        <a:lstStyle/>
        <a:p>
          <a:endParaRPr lang="es-CO"/>
        </a:p>
      </dgm:t>
    </dgm:pt>
    <dgm:pt modelId="{E4CB1E92-35CA-41FA-94B9-F78D02A0FF01}" type="pres">
      <dgm:prSet presAssocID="{B179C4C9-470C-4C96-B2DB-FF7D387B7DD1}" presName="childShape" presStyleCnt="0"/>
      <dgm:spPr/>
    </dgm:pt>
    <dgm:pt modelId="{107B593D-2B7E-47A1-B237-2D44EE17772E}" type="pres">
      <dgm:prSet presAssocID="{7B38EB80-BE65-41F5-9BB7-929EF5D4D956}" presName="Name13" presStyleLbl="parChTrans1D2" presStyleIdx="0" presStyleCnt="3"/>
      <dgm:spPr/>
      <dgm:t>
        <a:bodyPr/>
        <a:lstStyle/>
        <a:p>
          <a:endParaRPr lang="es-CO"/>
        </a:p>
      </dgm:t>
    </dgm:pt>
    <dgm:pt modelId="{2E354829-817D-4754-BC75-12C2FE807605}" type="pres">
      <dgm:prSet presAssocID="{1662B5CF-E877-45F9-A755-120F1FE4C29B}" presName="childText" presStyleLbl="bgAcc1" presStyleIdx="0" presStyleCnt="3" custScaleX="369711" custScaleY="83908">
        <dgm:presLayoutVars>
          <dgm:bulletEnabled val="1"/>
        </dgm:presLayoutVars>
      </dgm:prSet>
      <dgm:spPr/>
      <dgm:t>
        <a:bodyPr/>
        <a:lstStyle/>
        <a:p>
          <a:endParaRPr lang="es-CO"/>
        </a:p>
      </dgm:t>
    </dgm:pt>
    <dgm:pt modelId="{94DEC999-591D-4E68-9D00-6890F125307D}" type="pres">
      <dgm:prSet presAssocID="{32CA2B84-E3B2-40CF-8DC7-4B5119850B6B}" presName="Name13" presStyleLbl="parChTrans1D2" presStyleIdx="1" presStyleCnt="3"/>
      <dgm:spPr/>
      <dgm:t>
        <a:bodyPr/>
        <a:lstStyle/>
        <a:p>
          <a:endParaRPr lang="es-ES"/>
        </a:p>
      </dgm:t>
    </dgm:pt>
    <dgm:pt modelId="{77177CDA-8FC8-4405-B9E3-1F740F4F6D67}" type="pres">
      <dgm:prSet presAssocID="{BF20F388-806A-4E2C-9FC2-197BB19A7E11}" presName="childText" presStyleLbl="bgAcc1" presStyleIdx="1" presStyleCnt="3" custScaleX="371667" custScaleY="76387">
        <dgm:presLayoutVars>
          <dgm:bulletEnabled val="1"/>
        </dgm:presLayoutVars>
      </dgm:prSet>
      <dgm:spPr/>
      <dgm:t>
        <a:bodyPr/>
        <a:lstStyle/>
        <a:p>
          <a:endParaRPr lang="es-ES"/>
        </a:p>
      </dgm:t>
    </dgm:pt>
    <dgm:pt modelId="{983EE482-34B4-4DDE-A5BB-56DAF2F5E8D4}" type="pres">
      <dgm:prSet presAssocID="{8741F14A-8A3A-4CE9-A4EC-A5E8CABEE01E}" presName="Name13" presStyleLbl="parChTrans1D2" presStyleIdx="2" presStyleCnt="3"/>
      <dgm:spPr/>
      <dgm:t>
        <a:bodyPr/>
        <a:lstStyle/>
        <a:p>
          <a:endParaRPr lang="es-CO"/>
        </a:p>
      </dgm:t>
    </dgm:pt>
    <dgm:pt modelId="{7F59EE3C-302F-405E-AC56-4165D36EEAEB}" type="pres">
      <dgm:prSet presAssocID="{7417BE97-B00C-42EA-9827-823E7FE653F8}" presName="childText" presStyleLbl="bgAcc1" presStyleIdx="2" presStyleCnt="3" custScaleX="372984" custScaleY="92554">
        <dgm:presLayoutVars>
          <dgm:bulletEnabled val="1"/>
        </dgm:presLayoutVars>
      </dgm:prSet>
      <dgm:spPr/>
      <dgm:t>
        <a:bodyPr/>
        <a:lstStyle/>
        <a:p>
          <a:endParaRPr lang="es-CO"/>
        </a:p>
      </dgm:t>
    </dgm:pt>
  </dgm:ptLst>
  <dgm:cxnLst>
    <dgm:cxn modelId="{B1AAD808-141C-478A-B3C0-2244A9A2F6F1}" type="presOf" srcId="{8741F14A-8A3A-4CE9-A4EC-A5E8CABEE01E}" destId="{983EE482-34B4-4DDE-A5BB-56DAF2F5E8D4}" srcOrd="0" destOrd="0" presId="urn:microsoft.com/office/officeart/2005/8/layout/hierarchy3"/>
    <dgm:cxn modelId="{745EFAEE-D4B6-4611-859E-B545EAD6A392}" type="presOf" srcId="{B179C4C9-470C-4C96-B2DB-FF7D387B7DD1}" destId="{548B17C6-F4E6-4766-9BB3-86301585D37C}" srcOrd="1" destOrd="0" presId="urn:microsoft.com/office/officeart/2005/8/layout/hierarchy3"/>
    <dgm:cxn modelId="{DACF9CF2-39FC-471B-814C-CA01EAD698C1}" type="presOf" srcId="{1662B5CF-E877-45F9-A755-120F1FE4C29B}" destId="{2E354829-817D-4754-BC75-12C2FE807605}" srcOrd="0" destOrd="0" presId="urn:microsoft.com/office/officeart/2005/8/layout/hierarchy3"/>
    <dgm:cxn modelId="{81D2BC63-A6B8-444D-859D-FC24DA5BD77C}" srcId="{7C1FBE78-41BB-4F9B-8392-C5F342476F31}" destId="{B179C4C9-470C-4C96-B2DB-FF7D387B7DD1}" srcOrd="0" destOrd="0" parTransId="{7ABB9D2C-C86B-4A1F-9278-F06CA29374E2}" sibTransId="{C6FE23B2-DBA5-49F9-A64E-D679919A9EC0}"/>
    <dgm:cxn modelId="{577D1FB0-53BC-4247-98B5-8EF1DC0E533A}" type="presOf" srcId="{B179C4C9-470C-4C96-B2DB-FF7D387B7DD1}" destId="{43B793F1-E25B-4798-840C-71A691210AAE}" srcOrd="0" destOrd="0" presId="urn:microsoft.com/office/officeart/2005/8/layout/hierarchy3"/>
    <dgm:cxn modelId="{101C63DC-015E-4425-9955-E91A744604FE}" type="presOf" srcId="{7C1FBE78-41BB-4F9B-8392-C5F342476F31}" destId="{BF04E78F-DF12-4DEC-B477-983045056C04}" srcOrd="0" destOrd="0" presId="urn:microsoft.com/office/officeart/2005/8/layout/hierarchy3"/>
    <dgm:cxn modelId="{4DF72102-D7DE-45B2-B3C1-0264A6F4E650}" type="presOf" srcId="{7B38EB80-BE65-41F5-9BB7-929EF5D4D956}" destId="{107B593D-2B7E-47A1-B237-2D44EE17772E}" srcOrd="0" destOrd="0" presId="urn:microsoft.com/office/officeart/2005/8/layout/hierarchy3"/>
    <dgm:cxn modelId="{AEABFE96-6F7C-411E-8EEF-AF3D4B43F6FC}" type="presOf" srcId="{BF20F388-806A-4E2C-9FC2-197BB19A7E11}" destId="{77177CDA-8FC8-4405-B9E3-1F740F4F6D67}" srcOrd="0" destOrd="0" presId="urn:microsoft.com/office/officeart/2005/8/layout/hierarchy3"/>
    <dgm:cxn modelId="{6FE687D9-1385-4057-91B4-8797DE620546}" type="presOf" srcId="{7417BE97-B00C-42EA-9827-823E7FE653F8}" destId="{7F59EE3C-302F-405E-AC56-4165D36EEAEB}" srcOrd="0" destOrd="0" presId="urn:microsoft.com/office/officeart/2005/8/layout/hierarchy3"/>
    <dgm:cxn modelId="{CF4167F8-C89B-4EB1-8990-42F3FF232973}" srcId="{B179C4C9-470C-4C96-B2DB-FF7D387B7DD1}" destId="{BF20F388-806A-4E2C-9FC2-197BB19A7E11}" srcOrd="1" destOrd="0" parTransId="{32CA2B84-E3B2-40CF-8DC7-4B5119850B6B}" sibTransId="{379E3FF8-599F-4F0E-B5BF-BA2DFB03D5E4}"/>
    <dgm:cxn modelId="{1BDA1869-1F10-4F09-9B7C-E4440C8A610B}" srcId="{B179C4C9-470C-4C96-B2DB-FF7D387B7DD1}" destId="{7417BE97-B00C-42EA-9827-823E7FE653F8}" srcOrd="2" destOrd="0" parTransId="{8741F14A-8A3A-4CE9-A4EC-A5E8CABEE01E}" sibTransId="{3A2731F4-0A45-4759-AA9C-700012852665}"/>
    <dgm:cxn modelId="{55121D5D-4DB5-4F78-8635-35027734B4D6}" type="presOf" srcId="{32CA2B84-E3B2-40CF-8DC7-4B5119850B6B}" destId="{94DEC999-591D-4E68-9D00-6890F125307D}" srcOrd="0" destOrd="0" presId="urn:microsoft.com/office/officeart/2005/8/layout/hierarchy3"/>
    <dgm:cxn modelId="{B837D475-4455-4857-ADA7-D1C66C72C69C}" srcId="{B179C4C9-470C-4C96-B2DB-FF7D387B7DD1}" destId="{1662B5CF-E877-45F9-A755-120F1FE4C29B}" srcOrd="0" destOrd="0" parTransId="{7B38EB80-BE65-41F5-9BB7-929EF5D4D956}" sibTransId="{F6509B12-9D90-4726-A799-FDB1A81D5816}"/>
    <dgm:cxn modelId="{44985903-C9E4-412C-9F53-0395968A6495}" type="presParOf" srcId="{BF04E78F-DF12-4DEC-B477-983045056C04}" destId="{E227DAD1-F467-420A-B380-0C10B7BC1D4E}" srcOrd="0" destOrd="0" presId="urn:microsoft.com/office/officeart/2005/8/layout/hierarchy3"/>
    <dgm:cxn modelId="{513FF6C1-9FD6-436F-93FA-B7F85EEB84AC}" type="presParOf" srcId="{E227DAD1-F467-420A-B380-0C10B7BC1D4E}" destId="{0EA29DDA-452F-42D0-B9B3-D6011D6A5AF4}" srcOrd="0" destOrd="0" presId="urn:microsoft.com/office/officeart/2005/8/layout/hierarchy3"/>
    <dgm:cxn modelId="{12413F40-127D-4673-AB18-E6C589FF4DF5}" type="presParOf" srcId="{0EA29DDA-452F-42D0-B9B3-D6011D6A5AF4}" destId="{43B793F1-E25B-4798-840C-71A691210AAE}" srcOrd="0" destOrd="0" presId="urn:microsoft.com/office/officeart/2005/8/layout/hierarchy3"/>
    <dgm:cxn modelId="{0C6DA2D1-5FBE-4F60-A82A-27E26492366B}" type="presParOf" srcId="{0EA29DDA-452F-42D0-B9B3-D6011D6A5AF4}" destId="{548B17C6-F4E6-4766-9BB3-86301585D37C}" srcOrd="1" destOrd="0" presId="urn:microsoft.com/office/officeart/2005/8/layout/hierarchy3"/>
    <dgm:cxn modelId="{ED2A04AA-73E0-4486-B1F3-6B76A4517C51}" type="presParOf" srcId="{E227DAD1-F467-420A-B380-0C10B7BC1D4E}" destId="{E4CB1E92-35CA-41FA-94B9-F78D02A0FF01}" srcOrd="1" destOrd="0" presId="urn:microsoft.com/office/officeart/2005/8/layout/hierarchy3"/>
    <dgm:cxn modelId="{C1077E06-DB30-465B-8FA2-D8A7B8B90FAE}" type="presParOf" srcId="{E4CB1E92-35CA-41FA-94B9-F78D02A0FF01}" destId="{107B593D-2B7E-47A1-B237-2D44EE17772E}" srcOrd="0" destOrd="0" presId="urn:microsoft.com/office/officeart/2005/8/layout/hierarchy3"/>
    <dgm:cxn modelId="{3AECADBA-482E-4378-AC1A-9C9FDBCC219C}" type="presParOf" srcId="{E4CB1E92-35CA-41FA-94B9-F78D02A0FF01}" destId="{2E354829-817D-4754-BC75-12C2FE807605}" srcOrd="1" destOrd="0" presId="urn:microsoft.com/office/officeart/2005/8/layout/hierarchy3"/>
    <dgm:cxn modelId="{45258EFD-3D70-4F63-B96D-324335D9D6E1}" type="presParOf" srcId="{E4CB1E92-35CA-41FA-94B9-F78D02A0FF01}" destId="{94DEC999-591D-4E68-9D00-6890F125307D}" srcOrd="2" destOrd="0" presId="urn:microsoft.com/office/officeart/2005/8/layout/hierarchy3"/>
    <dgm:cxn modelId="{031D1F64-ED86-4AD1-898C-A6BB996A6F09}" type="presParOf" srcId="{E4CB1E92-35CA-41FA-94B9-F78D02A0FF01}" destId="{77177CDA-8FC8-4405-B9E3-1F740F4F6D67}" srcOrd="3" destOrd="0" presId="urn:microsoft.com/office/officeart/2005/8/layout/hierarchy3"/>
    <dgm:cxn modelId="{2FD9FA34-0558-4452-845A-F6DA4A0E0C6E}" type="presParOf" srcId="{E4CB1E92-35CA-41FA-94B9-F78D02A0FF01}" destId="{983EE482-34B4-4DDE-A5BB-56DAF2F5E8D4}" srcOrd="4" destOrd="0" presId="urn:microsoft.com/office/officeart/2005/8/layout/hierarchy3"/>
    <dgm:cxn modelId="{9135FB0D-E531-4F7B-A34D-CF9BA18DCBD3}" type="presParOf" srcId="{E4CB1E92-35CA-41FA-94B9-F78D02A0FF01}" destId="{7F59EE3C-302F-405E-AC56-4165D36EEAEB}" srcOrd="5" destOrd="0" presId="urn:microsoft.com/office/officeart/2005/8/layout/hierarchy3"/>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793F1-E25B-4798-840C-71A691210AAE}">
      <dsp:nvSpPr>
        <dsp:cNvPr id="0" name=""/>
        <dsp:cNvSpPr/>
      </dsp:nvSpPr>
      <dsp:spPr>
        <a:xfrm>
          <a:off x="3427" y="774053"/>
          <a:ext cx="2344240" cy="676419"/>
        </a:xfrm>
        <a:prstGeom prst="roundRect">
          <a:avLst>
            <a:gd name="adj" fmla="val 10000"/>
          </a:avLst>
        </a:prstGeom>
        <a:solidFill>
          <a:srgbClr val="8B8E14"/>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CO" sz="2400" kern="1200" dirty="0" smtClean="0">
              <a:latin typeface="+mn-lt"/>
              <a:cs typeface="Khmer UI" panose="020B0502040204020203" pitchFamily="34" charset="0"/>
            </a:rPr>
            <a:t>Involucrados</a:t>
          </a:r>
          <a:endParaRPr lang="es-CO" sz="2400" kern="1200" dirty="0">
            <a:latin typeface="+mn-lt"/>
            <a:cs typeface="Khmer UI" panose="020B0502040204020203" pitchFamily="34" charset="0"/>
          </a:endParaRPr>
        </a:p>
      </dsp:txBody>
      <dsp:txXfrm>
        <a:off x="23239" y="793865"/>
        <a:ext cx="2304616" cy="636795"/>
      </dsp:txXfrm>
    </dsp:sp>
    <dsp:sp modelId="{107B593D-2B7E-47A1-B237-2D44EE17772E}">
      <dsp:nvSpPr>
        <dsp:cNvPr id="0" name=""/>
        <dsp:cNvSpPr/>
      </dsp:nvSpPr>
      <dsp:spPr>
        <a:xfrm>
          <a:off x="237851" y="1450473"/>
          <a:ext cx="234424" cy="506746"/>
        </a:xfrm>
        <a:custGeom>
          <a:avLst/>
          <a:gdLst/>
          <a:ahLst/>
          <a:cxnLst/>
          <a:rect l="0" t="0" r="0" b="0"/>
          <a:pathLst>
            <a:path>
              <a:moveTo>
                <a:pt x="0" y="0"/>
              </a:moveTo>
              <a:lnTo>
                <a:pt x="0" y="506746"/>
              </a:lnTo>
              <a:lnTo>
                <a:pt x="234424" y="506746"/>
              </a:lnTo>
            </a:path>
          </a:pathLst>
        </a:custGeom>
        <a:noFill/>
        <a:ln w="12700" cap="flat" cmpd="sng" algn="ctr">
          <a:solidFill>
            <a:srgbClr val="8B8E14"/>
          </a:solidFill>
          <a:prstDash val="solid"/>
          <a:miter lim="800000"/>
        </a:ln>
        <a:effectLst/>
      </dsp:spPr>
      <dsp:style>
        <a:lnRef idx="2">
          <a:scrgbClr r="0" g="0" b="0"/>
        </a:lnRef>
        <a:fillRef idx="0">
          <a:scrgbClr r="0" g="0" b="0"/>
        </a:fillRef>
        <a:effectRef idx="0">
          <a:scrgbClr r="0" g="0" b="0"/>
        </a:effectRef>
        <a:fontRef idx="minor"/>
      </dsp:style>
    </dsp:sp>
    <dsp:sp modelId="{2E354829-817D-4754-BC75-12C2FE807605}">
      <dsp:nvSpPr>
        <dsp:cNvPr id="0" name=""/>
        <dsp:cNvSpPr/>
      </dsp:nvSpPr>
      <dsp:spPr>
        <a:xfrm>
          <a:off x="472275" y="1673434"/>
          <a:ext cx="4001276" cy="567570"/>
        </a:xfrm>
        <a:prstGeom prst="roundRect">
          <a:avLst>
            <a:gd name="adj" fmla="val 10000"/>
          </a:avLst>
        </a:prstGeom>
        <a:solidFill>
          <a:schemeClr val="lt1">
            <a:alpha val="90000"/>
            <a:hueOff val="0"/>
            <a:satOff val="0"/>
            <a:lumOff val="0"/>
            <a:alphaOff val="0"/>
          </a:schemeClr>
        </a:solidFill>
        <a:ln w="12700" cap="flat" cmpd="sng" algn="ctr">
          <a:solidFill>
            <a:srgbClr val="8B8E1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Unidades organizacionales: </a:t>
          </a:r>
          <a:r>
            <a:rPr lang="es-CO" sz="1050" kern="1200" dirty="0" smtClean="0"/>
            <a:t>Gestión de Servicios Institucionales (Mantenimiento Institucional), Centro de Gestión Ambiental, Jardín Botánico, Recursos informáticos y Educativos CRIE.</a:t>
          </a:r>
          <a:endParaRPr lang="es-CO" sz="200" b="0" kern="1200" dirty="0">
            <a:solidFill>
              <a:schemeClr val="tx2">
                <a:lumMod val="50000"/>
              </a:schemeClr>
            </a:solidFill>
            <a:latin typeface="+mn-lt"/>
            <a:cs typeface="Khmer UI" panose="020B0502040204020203" pitchFamily="34" charset="0"/>
          </a:endParaRPr>
        </a:p>
      </dsp:txBody>
      <dsp:txXfrm>
        <a:off x="488899" y="1690058"/>
        <a:ext cx="3968028" cy="534322"/>
      </dsp:txXfrm>
    </dsp:sp>
    <dsp:sp modelId="{94DEC999-591D-4E68-9D00-6890F125307D}">
      <dsp:nvSpPr>
        <dsp:cNvPr id="0" name=""/>
        <dsp:cNvSpPr/>
      </dsp:nvSpPr>
      <dsp:spPr>
        <a:xfrm>
          <a:off x="237851" y="1450473"/>
          <a:ext cx="234424" cy="1217984"/>
        </a:xfrm>
        <a:custGeom>
          <a:avLst/>
          <a:gdLst/>
          <a:ahLst/>
          <a:cxnLst/>
          <a:rect l="0" t="0" r="0" b="0"/>
          <a:pathLst>
            <a:path>
              <a:moveTo>
                <a:pt x="0" y="0"/>
              </a:moveTo>
              <a:lnTo>
                <a:pt x="0" y="1217984"/>
              </a:lnTo>
              <a:lnTo>
                <a:pt x="234424" y="1217984"/>
              </a:lnTo>
            </a:path>
          </a:pathLst>
        </a:custGeom>
        <a:noFill/>
        <a:ln w="12700" cap="flat" cmpd="sng" algn="ctr">
          <a:solidFill>
            <a:srgbClr val="8B8E14"/>
          </a:solidFill>
          <a:prstDash val="solid"/>
          <a:miter lim="800000"/>
        </a:ln>
        <a:effectLst/>
      </dsp:spPr>
      <dsp:style>
        <a:lnRef idx="2">
          <a:scrgbClr r="0" g="0" b="0"/>
        </a:lnRef>
        <a:fillRef idx="0">
          <a:scrgbClr r="0" g="0" b="0"/>
        </a:fillRef>
        <a:effectRef idx="0">
          <a:scrgbClr r="0" g="0" b="0"/>
        </a:effectRef>
        <a:fontRef idx="minor"/>
      </dsp:style>
    </dsp:sp>
    <dsp:sp modelId="{77177CDA-8FC8-4405-B9E3-1F740F4F6D67}">
      <dsp:nvSpPr>
        <dsp:cNvPr id="0" name=""/>
        <dsp:cNvSpPr/>
      </dsp:nvSpPr>
      <dsp:spPr>
        <a:xfrm>
          <a:off x="472275" y="2410109"/>
          <a:ext cx="4022445" cy="516696"/>
        </a:xfrm>
        <a:prstGeom prst="roundRect">
          <a:avLst>
            <a:gd name="adj" fmla="val 10000"/>
          </a:avLst>
        </a:prstGeom>
        <a:solidFill>
          <a:schemeClr val="lt1">
            <a:alpha val="90000"/>
            <a:hueOff val="0"/>
            <a:satOff val="0"/>
            <a:lumOff val="0"/>
            <a:alphaOff val="0"/>
          </a:schemeClr>
        </a:solidFill>
        <a:ln w="12700" cap="flat" cmpd="sng" algn="ctr">
          <a:solidFill>
            <a:srgbClr val="8B8E1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kern="1200" dirty="0" smtClean="0">
              <a:solidFill>
                <a:schemeClr val="tx2">
                  <a:lumMod val="50000"/>
                </a:schemeClr>
              </a:solidFill>
              <a:latin typeface="+mn-lt"/>
              <a:cs typeface="Khmer UI" panose="020B0502040204020203" pitchFamily="34" charset="0"/>
            </a:rPr>
            <a:t>Entidades externas a la UTP: </a:t>
          </a:r>
          <a:r>
            <a:rPr lang="es-ES" sz="1200" b="1" kern="1200" dirty="0" smtClean="0">
              <a:solidFill>
                <a:schemeClr val="tx2">
                  <a:lumMod val="50000"/>
                </a:schemeClr>
              </a:solidFill>
              <a:latin typeface="+mn-lt"/>
              <a:cs typeface="Khmer UI" panose="020B0502040204020203" pitchFamily="34" charset="0"/>
            </a:rPr>
            <a:t>  </a:t>
          </a:r>
          <a:r>
            <a:rPr lang="es-ES" sz="1050" kern="1200" dirty="0" smtClean="0"/>
            <a:t>CARDER, Ministerio de Educación, Curadurías, Municipio.</a:t>
          </a:r>
          <a:endParaRPr lang="es-ES" sz="1050" kern="1200" dirty="0"/>
        </a:p>
      </dsp:txBody>
      <dsp:txXfrm>
        <a:off x="487409" y="2425243"/>
        <a:ext cx="3992177" cy="486428"/>
      </dsp:txXfrm>
    </dsp:sp>
    <dsp:sp modelId="{983EE482-34B4-4DDE-A5BB-56DAF2F5E8D4}">
      <dsp:nvSpPr>
        <dsp:cNvPr id="0" name=""/>
        <dsp:cNvSpPr/>
      </dsp:nvSpPr>
      <dsp:spPr>
        <a:xfrm>
          <a:off x="237851" y="1450473"/>
          <a:ext cx="234424" cy="1958464"/>
        </a:xfrm>
        <a:custGeom>
          <a:avLst/>
          <a:gdLst/>
          <a:ahLst/>
          <a:cxnLst/>
          <a:rect l="0" t="0" r="0" b="0"/>
          <a:pathLst>
            <a:path>
              <a:moveTo>
                <a:pt x="0" y="0"/>
              </a:moveTo>
              <a:lnTo>
                <a:pt x="0" y="1958464"/>
              </a:lnTo>
              <a:lnTo>
                <a:pt x="234424" y="1958464"/>
              </a:lnTo>
            </a:path>
          </a:pathLst>
        </a:custGeom>
        <a:noFill/>
        <a:ln w="12700" cap="flat" cmpd="sng" algn="ctr">
          <a:solidFill>
            <a:srgbClr val="8B8E14"/>
          </a:solidFill>
          <a:prstDash val="solid"/>
          <a:miter lim="800000"/>
        </a:ln>
        <a:effectLst/>
      </dsp:spPr>
      <dsp:style>
        <a:lnRef idx="2">
          <a:scrgbClr r="0" g="0" b="0"/>
        </a:lnRef>
        <a:fillRef idx="0">
          <a:scrgbClr r="0" g="0" b="0"/>
        </a:fillRef>
        <a:effectRef idx="0">
          <a:scrgbClr r="0" g="0" b="0"/>
        </a:effectRef>
        <a:fontRef idx="minor"/>
      </dsp:style>
    </dsp:sp>
    <dsp:sp modelId="{7F59EE3C-302F-405E-AC56-4165D36EEAEB}">
      <dsp:nvSpPr>
        <dsp:cNvPr id="0" name=""/>
        <dsp:cNvSpPr/>
      </dsp:nvSpPr>
      <dsp:spPr>
        <a:xfrm>
          <a:off x="472275" y="3095911"/>
          <a:ext cx="4036699" cy="626053"/>
        </a:xfrm>
        <a:prstGeom prst="roundRect">
          <a:avLst>
            <a:gd name="adj" fmla="val 10000"/>
          </a:avLst>
        </a:prstGeom>
        <a:solidFill>
          <a:schemeClr val="lt1">
            <a:alpha val="90000"/>
            <a:hueOff val="0"/>
            <a:satOff val="0"/>
            <a:lumOff val="0"/>
            <a:alphaOff val="0"/>
          </a:schemeClr>
        </a:solidFill>
        <a:ln w="12700" cap="flat" cmpd="sng" algn="ctr">
          <a:solidFill>
            <a:srgbClr val="8B8E1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Beneficiarios:</a:t>
          </a:r>
          <a:r>
            <a:rPr lang="es-CO" sz="1050" b="1" u="none" kern="1200" dirty="0" smtClean="0">
              <a:solidFill>
                <a:schemeClr val="tx2">
                  <a:lumMod val="50000"/>
                </a:schemeClr>
              </a:solidFill>
              <a:latin typeface="+mn-lt"/>
              <a:cs typeface="Khmer UI" panose="020B0502040204020203" pitchFamily="34" charset="0"/>
            </a:rPr>
            <a:t> </a:t>
          </a:r>
          <a:r>
            <a:rPr lang="es-CO" sz="1050" kern="1200" dirty="0" smtClean="0"/>
            <a:t>Comunidad universitaria (docentes, estudiantes, administrativos) y ciudadanía.</a:t>
          </a:r>
          <a:endParaRPr lang="es-CO" sz="700" b="0" kern="1200" dirty="0">
            <a:latin typeface="+mn-lt"/>
          </a:endParaRPr>
        </a:p>
      </dsp:txBody>
      <dsp:txXfrm>
        <a:off x="490611" y="3114247"/>
        <a:ext cx="4000027" cy="58938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28/03/2025</a:t>
            </a:fld>
            <a:endParaRPr lang="es-CO" dirty="0"/>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dirty="0"/>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36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712637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34835"/>
            <a:ext cx="1971675" cy="504212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1134835"/>
            <a:ext cx="5800725" cy="504212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72007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881743"/>
            <a:ext cx="7886700" cy="808946"/>
          </a:xfrm>
        </p:spPr>
        <p:txBody>
          <a:bodyPr vert="horz" lIns="91440" tIns="45720" rIns="91440" bIns="45720" rtlCol="0" anchor="ctr">
            <a:noAutofit/>
          </a:bodyPr>
          <a:lstStyle>
            <a:lvl1pPr>
              <a:defRPr lang="en-US" dirty="0">
                <a:solidFill>
                  <a:schemeClr val="accent5"/>
                </a:solidFill>
              </a:defRPr>
            </a:lvl1pPr>
          </a:lstStyle>
          <a:p>
            <a:pPr marL="0" lvl="0" algn="ctr"/>
            <a:r>
              <a:rPr lang="es-ES" dirty="0"/>
              <a:t>Haga clic para modificar el estilo de título del patrón</a:t>
            </a:r>
            <a:endParaRPr lang="en-US" dirty="0"/>
          </a:p>
        </p:txBody>
      </p:sp>
      <p:sp>
        <p:nvSpPr>
          <p:cNvPr id="3" name="Content Placeholder 2"/>
          <p:cNvSpPr>
            <a:spLocks noGrp="1"/>
          </p:cNvSpPr>
          <p:nvPr>
            <p:ph idx="1"/>
          </p:nvPr>
        </p:nvSpPr>
        <p:spPr/>
        <p:txBody>
          <a:bodyPr/>
          <a:lstStyle>
            <a:lvl1pPr algn="just">
              <a:defRPr>
                <a:solidFill>
                  <a:schemeClr val="tx2"/>
                </a:solidFill>
                <a:latin typeface="+mj-lt"/>
              </a:defRPr>
            </a:lvl1pPr>
            <a:lvl2pPr algn="just">
              <a:defRPr>
                <a:solidFill>
                  <a:schemeClr val="tx2"/>
                </a:solidFill>
                <a:latin typeface="+mj-lt"/>
              </a:defRPr>
            </a:lvl2pPr>
            <a:lvl3pPr algn="just">
              <a:defRPr>
                <a:solidFill>
                  <a:schemeClr val="tx2"/>
                </a:solidFill>
                <a:latin typeface="+mj-lt"/>
              </a:defRPr>
            </a:lvl3pPr>
            <a:lvl4pPr algn="just">
              <a:defRPr>
                <a:solidFill>
                  <a:schemeClr val="tx2"/>
                </a:solidFill>
                <a:latin typeface="+mj-lt"/>
              </a:defRPr>
            </a:lvl4pPr>
            <a:lvl5pPr algn="just">
              <a:defRPr>
                <a:solidFill>
                  <a:schemeClr val="tx2"/>
                </a:solidFill>
                <a:latin typeface="+mj-lt"/>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pic>
        <p:nvPicPr>
          <p:cNvPr id="7" name="Imagen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0990" y="5733438"/>
            <a:ext cx="985618" cy="957875"/>
          </a:xfrm>
          <a:prstGeom prst="rect">
            <a:avLst/>
          </a:prstGeom>
        </p:spPr>
      </p:pic>
    </p:spTree>
    <p:extLst>
      <p:ext uri="{BB962C8B-B14F-4D97-AF65-F5344CB8AC3E}">
        <p14:creationId xmlns:p14="http://schemas.microsoft.com/office/powerpoint/2010/main" val="168718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
        <p:nvSpPr>
          <p:cNvPr id="7" name="Title 1"/>
          <p:cNvSpPr>
            <a:spLocks noGrp="1"/>
          </p:cNvSpPr>
          <p:nvPr>
            <p:ph type="title" hasCustomPrompt="1"/>
          </p:nvPr>
        </p:nvSpPr>
        <p:spPr>
          <a:xfrm>
            <a:off x="628650" y="1779552"/>
            <a:ext cx="7886700" cy="1917806"/>
          </a:xfrm>
        </p:spPr>
        <p:txBody>
          <a:bodyPr vert="horz" lIns="91440" tIns="45720" rIns="91440" bIns="45720" rtlCol="0" anchor="ctr">
            <a:normAutofit/>
          </a:bodyPr>
          <a:lstStyle>
            <a:lvl1pPr>
              <a:defRPr lang="en-US" sz="4800" cap="none" spc="0" dirty="0">
                <a:ln w="0"/>
                <a:solidFill>
                  <a:schemeClr val="accent5"/>
                </a:solidFill>
                <a:effectLst>
                  <a:outerShdw blurRad="38100" dist="25400" dir="5400000" algn="ctr" rotWithShape="0">
                    <a:srgbClr val="6E747A">
                      <a:alpha val="43000"/>
                    </a:srgbClr>
                  </a:outerShdw>
                </a:effectLst>
              </a:defRPr>
            </a:lvl1pPr>
          </a:lstStyle>
          <a:p>
            <a:pPr marL="0" lvl="0" algn="ctr"/>
            <a:r>
              <a:rPr lang="es-ES" dirty="0"/>
              <a:t>HAGA CLIC PARA MODIFICAR EL ESTILO DE TÍTULO DEL PATRÓN</a:t>
            </a:r>
            <a:endParaRPr lang="en-US" dirty="0"/>
          </a:p>
        </p:txBody>
      </p:sp>
      <p:sp>
        <p:nvSpPr>
          <p:cNvPr id="8" name="Text Placeholder 2"/>
          <p:cNvSpPr>
            <a:spLocks noGrp="1"/>
          </p:cNvSpPr>
          <p:nvPr>
            <p:ph type="body" idx="1"/>
          </p:nvPr>
        </p:nvSpPr>
        <p:spPr>
          <a:xfrm>
            <a:off x="628650" y="3975653"/>
            <a:ext cx="7886700" cy="1221892"/>
          </a:xfrm>
        </p:spPr>
        <p:txBody>
          <a:bodyPr vert="horz" lIns="91440" tIns="45720" rIns="91440" bIns="45720" rtlCol="0" anchor="ctr">
            <a:normAutofit/>
          </a:bodyPr>
          <a:lstStyle>
            <a:lvl1pPr>
              <a:defRPr lang="es-ES" b="1" cap="none" spc="0">
                <a:ln w="0"/>
                <a:solidFill>
                  <a:schemeClr val="tx1"/>
                </a:solidFill>
                <a:effectLst>
                  <a:outerShdw blurRad="38100" dist="25400" dir="5400000" algn="ctr" rotWithShape="0">
                    <a:srgbClr val="6E747A">
                      <a:alpha val="43000"/>
                    </a:srgbClr>
                  </a:outerShdw>
                </a:effectLst>
                <a:latin typeface="+mn-lt"/>
                <a:ea typeface="+mj-ea"/>
                <a:cs typeface="+mj-cs"/>
              </a:defRPr>
            </a:lvl1pPr>
          </a:lstStyle>
          <a:p>
            <a:pPr marL="0" lvl="0" algn="ctr">
              <a:spcBef>
                <a:spcPct val="0"/>
              </a:spcBef>
              <a:buNone/>
            </a:pPr>
            <a:r>
              <a:rPr lang="es-ES" dirty="0"/>
              <a:t>Haga clic para modificar el estilo de texto del patrón</a:t>
            </a:r>
          </a:p>
        </p:txBody>
      </p:sp>
    </p:spTree>
    <p:extLst>
      <p:ext uri="{BB962C8B-B14F-4D97-AF65-F5344CB8AC3E}">
        <p14:creationId xmlns:p14="http://schemas.microsoft.com/office/powerpoint/2010/main" val="78372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58809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922564"/>
            <a:ext cx="7886700" cy="768125"/>
          </a:xfrm>
        </p:spPr>
        <p:txBody>
          <a:bodyPr/>
          <a:lstStyle>
            <a:lvl1pPr algn="ctr">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43231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409162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98545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34835"/>
            <a:ext cx="2949178" cy="1861457"/>
          </a:xfrm>
        </p:spPr>
        <p:txBody>
          <a:bodyPr anchor="b"/>
          <a:lstStyle>
            <a:lvl1pPr>
              <a:defRPr sz="3200"/>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3887391" y="1134835"/>
            <a:ext cx="4629150" cy="4726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3094264"/>
            <a:ext cx="2949178" cy="27747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295388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094014"/>
            <a:ext cx="2949178" cy="1831292"/>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1094014"/>
            <a:ext cx="4629150" cy="476703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996294"/>
            <a:ext cx="2949178" cy="28726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83070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98071"/>
            <a:ext cx="7886700" cy="792618"/>
          </a:xfrm>
          <a:prstGeom prst="rect">
            <a:avLst/>
          </a:prstGeom>
        </p:spPr>
        <p:txBody>
          <a:bodyPr vert="horz" lIns="91440" tIns="45720" rIns="91440" bIns="45720" rtlCol="0" anchor="ctr">
            <a:noAutofit/>
          </a:bodyPr>
          <a:lstStyle/>
          <a:p>
            <a:pPr marL="0" lvl="0" algn="ctr"/>
            <a:r>
              <a:rPr lang="es-ES" dirty="0"/>
              <a:t>Haga clic para modificar el estilo de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28/03/2025</a:t>
            </a:fld>
            <a:endParaRPr lang="es-CO"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761199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7488" y="155334"/>
            <a:ext cx="2143235" cy="2082907"/>
          </a:xfrm>
          <a:prstGeom prst="rect">
            <a:avLst/>
          </a:prstGeom>
        </p:spPr>
      </p:pic>
      <p:pic>
        <p:nvPicPr>
          <p:cNvPr id="3" name="Imagen 2"/>
          <p:cNvPicPr>
            <a:picLocks noChangeAspect="1"/>
          </p:cNvPicPr>
          <p:nvPr/>
        </p:nvPicPr>
        <p:blipFill>
          <a:blip r:embed="rId3"/>
          <a:stretch>
            <a:fillRect/>
          </a:stretch>
        </p:blipFill>
        <p:spPr>
          <a:xfrm>
            <a:off x="794778" y="1047470"/>
            <a:ext cx="3409670" cy="570006"/>
          </a:xfrm>
          <a:prstGeom prst="rect">
            <a:avLst/>
          </a:prstGeom>
        </p:spPr>
      </p:pic>
      <p:pic>
        <p:nvPicPr>
          <p:cNvPr id="4" name="Imagen 3"/>
          <p:cNvPicPr>
            <a:picLocks noChangeAspect="1"/>
          </p:cNvPicPr>
          <p:nvPr/>
        </p:nvPicPr>
        <p:blipFill>
          <a:blip r:embed="rId4"/>
          <a:stretch>
            <a:fillRect/>
          </a:stretch>
        </p:blipFill>
        <p:spPr>
          <a:xfrm>
            <a:off x="545000" y="2534608"/>
            <a:ext cx="3659448" cy="1361763"/>
          </a:xfrm>
          <a:prstGeom prst="rect">
            <a:avLst/>
          </a:prstGeom>
        </p:spPr>
      </p:pic>
      <p:grpSp>
        <p:nvGrpSpPr>
          <p:cNvPr id="5" name="Group 106"/>
          <p:cNvGrpSpPr/>
          <p:nvPr/>
        </p:nvGrpSpPr>
        <p:grpSpPr>
          <a:xfrm>
            <a:off x="403416" y="4061582"/>
            <a:ext cx="3575848" cy="1088009"/>
            <a:chOff x="3812494" y="1454131"/>
            <a:chExt cx="7410278" cy="1122088"/>
          </a:xfrm>
        </p:grpSpPr>
        <p:sp>
          <p:nvSpPr>
            <p:cNvPr id="6"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7" name="TextBox 12"/>
            <p:cNvSpPr txBox="1"/>
            <p:nvPr/>
          </p:nvSpPr>
          <p:spPr>
            <a:xfrm>
              <a:off x="5486399" y="1564708"/>
              <a:ext cx="5736373" cy="952251"/>
            </a:xfrm>
            <a:prstGeom prst="rect">
              <a:avLst/>
            </a:prstGeom>
            <a:noFill/>
          </p:spPr>
          <p:txBody>
            <a:bodyPr wrap="square" rtlCol="0" anchor="ctr">
              <a:spAutoFit/>
            </a:bodyPr>
            <a:lstStyle/>
            <a:p>
              <a:r>
                <a:rPr lang="es-CO" b="1" dirty="0"/>
                <a:t>Proyecto</a:t>
              </a:r>
            </a:p>
            <a:p>
              <a:r>
                <a:rPr lang="es-CO" dirty="0" smtClean="0"/>
                <a:t>Gestión integral de la infraestructura física</a:t>
              </a:r>
              <a:endParaRPr lang="es-CO" dirty="0"/>
            </a:p>
          </p:txBody>
        </p:sp>
        <p:sp>
          <p:nvSpPr>
            <p:cNvPr id="8" name="Oval 102"/>
            <p:cNvSpPr>
              <a:spLocks noChangeAspect="1"/>
            </p:cNvSpPr>
            <p:nvPr/>
          </p:nvSpPr>
          <p:spPr>
            <a:xfrm>
              <a:off x="3812494" y="1454131"/>
              <a:ext cx="1726102" cy="1122088"/>
            </a:xfrm>
            <a:prstGeom prst="ellipse">
              <a:avLst/>
            </a:prstGeom>
            <a:solidFill>
              <a:srgbClr val="8B8E14"/>
            </a:soli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2800" kern="0" dirty="0" smtClean="0">
                  <a:solidFill>
                    <a:schemeClr val="bg1"/>
                  </a:solidFill>
                  <a:latin typeface="Arial" pitchFamily="34" charset="0"/>
                  <a:cs typeface="Arial" pitchFamily="34" charset="0"/>
                </a:rPr>
                <a:t>32</a:t>
              </a:r>
              <a:endParaRPr lang="en-US" sz="2800" kern="0" dirty="0">
                <a:solidFill>
                  <a:schemeClr val="bg1"/>
                </a:solidFill>
                <a:latin typeface="Arial" pitchFamily="34" charset="0"/>
                <a:cs typeface="Arial" pitchFamily="34" charset="0"/>
              </a:endParaRPr>
            </a:p>
          </p:txBody>
        </p:sp>
      </p:grpSp>
      <p:pic>
        <p:nvPicPr>
          <p:cNvPr id="13" name="Imagen 12"/>
          <p:cNvPicPr/>
          <p:nvPr/>
        </p:nvPicPr>
        <p:blipFill>
          <a:blip r:embed="rId5"/>
          <a:stretch>
            <a:fillRect/>
          </a:stretch>
        </p:blipFill>
        <p:spPr>
          <a:xfrm>
            <a:off x="4927207" y="3745983"/>
            <a:ext cx="3965781" cy="2807217"/>
          </a:xfrm>
          <a:prstGeom prst="rect">
            <a:avLst/>
          </a:prstGeom>
          <a:ln>
            <a:noFill/>
          </a:ln>
          <a:effectLst>
            <a:outerShdw blurRad="190500" algn="tl" rotWithShape="0">
              <a:srgbClr val="000000">
                <a:alpha val="70000"/>
              </a:srgbClr>
            </a:outerShdw>
          </a:effectLst>
        </p:spPr>
      </p:pic>
      <p:sp>
        <p:nvSpPr>
          <p:cNvPr id="10" name="Rectángulo 9">
            <a:extLst>
              <a:ext uri="{FF2B5EF4-FFF2-40B4-BE49-F238E27FC236}">
                <a16:creationId xmlns:a16="http://schemas.microsoft.com/office/drawing/2014/main" id="{CFE0E246-5F80-4A2F-ACCE-0CB977473BE4}"/>
              </a:ext>
            </a:extLst>
          </p:cNvPr>
          <p:cNvSpPr/>
          <p:nvPr/>
        </p:nvSpPr>
        <p:spPr>
          <a:xfrm>
            <a:off x="280527" y="5289684"/>
            <a:ext cx="3278944" cy="13126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s-CO" sz="1000" u="sng"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Nota:</a:t>
            </a:r>
            <a:r>
              <a:rPr lang="es-CO" sz="10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s-CO" sz="1000" dirty="0" smtClean="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El </a:t>
            </a:r>
            <a:r>
              <a:rPr lang="es-CO" sz="1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portafolio de proyectos se construye de acuerdo con el horizonte de tiempo del período Rectoral (2020 -2023), por lo tanto, se proyectaron las metas de los proyectos al año 2025 mientras se surtía el proceso de elección de Rector.  </a:t>
            </a:r>
            <a:r>
              <a:rPr lang="es-CO" sz="1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Una vez elegido, se realizará el proceso de fortalecimiento del PDI y actualización/formulación de proyectos articulados al nuevo periodo Rectoral para el período 2025 - 2028 (fecha límite: 25 de junio de 2025) </a:t>
            </a:r>
          </a:p>
        </p:txBody>
      </p:sp>
    </p:spTree>
    <p:extLst>
      <p:ext uri="{BB962C8B-B14F-4D97-AF65-F5344CB8AC3E}">
        <p14:creationId xmlns:p14="http://schemas.microsoft.com/office/powerpoint/2010/main" val="80058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2">
                    <a:lumMod val="50000"/>
                  </a:schemeClr>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a:solidFill>
                    <a:schemeClr val="bg2">
                      <a:lumMod val="50000"/>
                    </a:schemeClr>
                  </a:solidFill>
                </a:rPr>
                <a:t>Información general del proyecto</a:t>
              </a:r>
            </a:p>
          </p:txBody>
        </p:sp>
      </p:grpSp>
      <p:graphicFrame>
        <p:nvGraphicFramePr>
          <p:cNvPr id="7" name="Tabla 6"/>
          <p:cNvGraphicFramePr>
            <a:graphicFrameLocks noGrp="1"/>
          </p:cNvGraphicFramePr>
          <p:nvPr>
            <p:extLst>
              <p:ext uri="{D42A27DB-BD31-4B8C-83A1-F6EECF244321}">
                <p14:modId xmlns:p14="http://schemas.microsoft.com/office/powerpoint/2010/main" val="874752514"/>
              </p:ext>
            </p:extLst>
          </p:nvPr>
        </p:nvGraphicFramePr>
        <p:xfrm>
          <a:off x="169611" y="1201259"/>
          <a:ext cx="7468319" cy="5350568"/>
        </p:xfrm>
        <a:graphic>
          <a:graphicData uri="http://schemas.openxmlformats.org/drawingml/2006/table">
            <a:tbl>
              <a:tblPr firstRow="1" firstCol="1" bandRow="1">
                <a:tableStyleId>{5940675A-B579-460E-94D1-54222C63F5DA}</a:tableStyleId>
              </a:tblPr>
              <a:tblGrid>
                <a:gridCol w="2302990">
                  <a:extLst>
                    <a:ext uri="{9D8B030D-6E8A-4147-A177-3AD203B41FA5}">
                      <a16:colId xmlns:a16="http://schemas.microsoft.com/office/drawing/2014/main" val="622973615"/>
                    </a:ext>
                  </a:extLst>
                </a:gridCol>
                <a:gridCol w="5165329">
                  <a:extLst>
                    <a:ext uri="{9D8B030D-6E8A-4147-A177-3AD203B41FA5}">
                      <a16:colId xmlns:a16="http://schemas.microsoft.com/office/drawing/2014/main" val="2008709917"/>
                    </a:ext>
                  </a:extLst>
                </a:gridCol>
              </a:tblGrid>
              <a:tr h="168606">
                <a:tc>
                  <a:txBody>
                    <a:bodyPr/>
                    <a:lstStyle/>
                    <a:p>
                      <a:pPr algn="ctr">
                        <a:lnSpc>
                          <a:spcPct val="107000"/>
                        </a:lnSpc>
                        <a:spcAft>
                          <a:spcPts val="0"/>
                        </a:spcAft>
                      </a:pPr>
                      <a:r>
                        <a:rPr lang="es-CO" sz="1400" b="1" dirty="0">
                          <a:effectLst/>
                        </a:rPr>
                        <a:t>Código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PDI2028 – GSI - 32</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3686363448"/>
                  </a:ext>
                </a:extLst>
              </a:tr>
              <a:tr h="0">
                <a:tc>
                  <a:txBody>
                    <a:bodyPr/>
                    <a:lstStyle/>
                    <a:p>
                      <a:pPr algn="ctr">
                        <a:lnSpc>
                          <a:spcPct val="107000"/>
                        </a:lnSpc>
                        <a:spcAft>
                          <a:spcPts val="0"/>
                        </a:spcAft>
                      </a:pPr>
                      <a:r>
                        <a:rPr lang="es-CO" sz="1400" b="1" dirty="0">
                          <a:effectLst/>
                        </a:rPr>
                        <a:t>Dependencia responsable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Oficina de Planeación</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3877856177"/>
                  </a:ext>
                </a:extLst>
              </a:tr>
              <a:tr h="168606">
                <a:tc>
                  <a:txBody>
                    <a:bodyPr/>
                    <a:lstStyle/>
                    <a:p>
                      <a:pPr algn="ctr">
                        <a:lnSpc>
                          <a:spcPct val="107000"/>
                        </a:lnSpc>
                        <a:spcAft>
                          <a:spcPts val="0"/>
                        </a:spcAft>
                      </a:pPr>
                      <a:r>
                        <a:rPr lang="es-CO" sz="1400" b="1" dirty="0">
                          <a:effectLst/>
                        </a:rPr>
                        <a:t>Pilar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Gestión y sostenibilidad institucional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3739004125"/>
                  </a:ext>
                </a:extLst>
              </a:tr>
              <a:tr h="168606">
                <a:tc>
                  <a:txBody>
                    <a:bodyPr/>
                    <a:lstStyle/>
                    <a:p>
                      <a:pPr algn="ctr">
                        <a:lnSpc>
                          <a:spcPct val="107000"/>
                        </a:lnSpc>
                        <a:spcAft>
                          <a:spcPts val="0"/>
                        </a:spcAft>
                      </a:pPr>
                      <a:r>
                        <a:rPr lang="es-CO" sz="1400" b="1" dirty="0">
                          <a:effectLst/>
                        </a:rPr>
                        <a:t>Programa</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Gestión Integral para un Campus Sostenible, inteligente e incluyente</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2434544576"/>
                  </a:ext>
                </a:extLst>
              </a:tr>
              <a:tr h="345014">
                <a:tc>
                  <a:txBody>
                    <a:bodyPr/>
                    <a:lstStyle/>
                    <a:p>
                      <a:pPr algn="ctr">
                        <a:lnSpc>
                          <a:spcPct val="107000"/>
                        </a:lnSpc>
                        <a:spcAft>
                          <a:spcPts val="0"/>
                        </a:spcAft>
                      </a:pPr>
                      <a:r>
                        <a:rPr lang="es-CO" sz="1400" b="1" dirty="0">
                          <a:effectLst/>
                        </a:rPr>
                        <a:t>Procesos asociados </a:t>
                      </a:r>
                      <a:br>
                        <a:rPr lang="es-CO" sz="1400" b="1" dirty="0">
                          <a:effectLst/>
                        </a:rPr>
                      </a:br>
                      <a:r>
                        <a:rPr lang="es-CO" sz="1400" b="1" dirty="0">
                          <a:effectLst/>
                        </a:rPr>
                        <a:t>(Sistema Integral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De apoyo - Administración institucional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617654418"/>
                  </a:ext>
                </a:extLst>
              </a:tr>
              <a:tr h="120419">
                <a:tc rowSpan="4">
                  <a:txBody>
                    <a:bodyPr/>
                    <a:lstStyle/>
                    <a:p>
                      <a:pPr algn="ctr">
                        <a:lnSpc>
                          <a:spcPct val="107000"/>
                        </a:lnSpc>
                        <a:spcAft>
                          <a:spcPts val="0"/>
                        </a:spcAft>
                      </a:pPr>
                      <a:r>
                        <a:rPr lang="es-CO" sz="1400" b="1" dirty="0">
                          <a:effectLst/>
                        </a:rPr>
                        <a:t>Factores de calidad institucional a los que apunta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1. Misión y proyecto institucional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2495133300"/>
                  </a:ext>
                </a:extLst>
              </a:tr>
              <a:tr h="120419">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5. Visibilidad  nacional e internacional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3751763560"/>
                  </a:ext>
                </a:extLst>
              </a:tr>
              <a:tr h="120419">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7. Pertinencia e impacto social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3498340198"/>
                  </a:ext>
                </a:extLst>
              </a:tr>
              <a:tr h="160165">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11. Recursos de apoyo académico e infraestructura física</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3817748335"/>
                  </a:ext>
                </a:extLst>
              </a:tr>
              <a:tr h="372444">
                <a:tc>
                  <a:txBody>
                    <a:bodyPr/>
                    <a:lstStyle/>
                    <a:p>
                      <a:pPr algn="ctr">
                        <a:lnSpc>
                          <a:spcPct val="107000"/>
                        </a:lnSpc>
                        <a:spcAft>
                          <a:spcPts val="0"/>
                        </a:spcAft>
                      </a:pPr>
                      <a:r>
                        <a:rPr lang="es-CO" sz="1400" b="1" dirty="0">
                          <a:effectLst/>
                        </a:rPr>
                        <a:t>Otras instancias o dependencias participantes </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Gestión de Servicios Institucionales (Mantenimiento Institucional), Centro de Gestión Ambiental, Jardín Botánico, Recursos informáticos y Educativos CRIE.</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1339687320"/>
                  </a:ext>
                </a:extLst>
              </a:tr>
              <a:tr h="120419">
                <a:tc rowSpan="6">
                  <a:txBody>
                    <a:bodyPr/>
                    <a:lstStyle/>
                    <a:p>
                      <a:pPr algn="ctr">
                        <a:lnSpc>
                          <a:spcPct val="107000"/>
                        </a:lnSpc>
                        <a:spcAft>
                          <a:spcPts val="0"/>
                        </a:spcAft>
                      </a:pPr>
                      <a:r>
                        <a:rPr lang="es-CO" sz="1400" b="1" dirty="0">
                          <a:effectLst/>
                        </a:rPr>
                        <a:t>Programas a los cuales le aporta indirectamente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Medios, recursos e integración de las TIC en los procesos educativos</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2082502029"/>
                  </a:ext>
                </a:extLst>
              </a:tr>
              <a:tr h="120419">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Consolidación de la investigación institucional con impacto en la sociedad y reconocimiento nacional e internacional a través de la generación de conocimiento y la creación artística</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1674236701"/>
                  </a:ext>
                </a:extLst>
              </a:tr>
              <a:tr h="120419">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Procesos asociados al desarrollo sostenible, la competitividad y la movilización social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175539889"/>
                  </a:ext>
                </a:extLst>
              </a:tr>
              <a:tr h="120419">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Universidad para la ciudadanía, la convivencia, la democracia y la paz</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2065341101"/>
                  </a:ext>
                </a:extLst>
              </a:tr>
              <a:tr h="120419">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Gestión de infraestructura tecnológica </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185171446"/>
                  </a:ext>
                </a:extLst>
              </a:tr>
              <a:tr h="246431">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Formación Vivencial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829968842"/>
                  </a:ext>
                </a:extLst>
              </a:tr>
              <a:tr h="173424">
                <a:tc rowSpan="4">
                  <a:txBody>
                    <a:bodyPr/>
                    <a:lstStyle/>
                    <a:p>
                      <a:pPr algn="ctr">
                        <a:lnSpc>
                          <a:spcPct val="107000"/>
                        </a:lnSpc>
                        <a:spcAft>
                          <a:spcPts val="0"/>
                        </a:spcAft>
                      </a:pPr>
                      <a:r>
                        <a:rPr lang="es-CO" sz="1400" b="1" dirty="0">
                          <a:effectLst/>
                        </a:rPr>
                        <a:t>Objetivos de Desarrollo Sostenible (ODS) a los cuales le aporta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7. Garantizar el acceso a una energía asequible, segura, sostenible y moderna para todos</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3171362131"/>
                  </a:ext>
                </a:extLst>
              </a:tr>
              <a:tr h="246431">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9. Construir infraestructuras resilientes, promover la industrialización inclusiva y sostenible y fomentar la innovación</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1351774918"/>
                  </a:ext>
                </a:extLst>
              </a:tr>
              <a:tr h="120419">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11. Lograr que las ciudades y los asentamientos humanos sean inclusivos, seguros, resilientes y sostenibles</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3592430006"/>
                  </a:ext>
                </a:extLst>
              </a:tr>
              <a:tr h="120419">
                <a:tc vMerge="1">
                  <a:txBody>
                    <a:bodyPr/>
                    <a:lstStyle/>
                    <a:p>
                      <a:endParaRPr lang="es-CO"/>
                    </a:p>
                  </a:txBody>
                  <a:tcPr/>
                </a:tc>
                <a:tc>
                  <a:txBody>
                    <a:bodyPr/>
                    <a:lstStyle/>
                    <a:p>
                      <a:pPr>
                        <a:lnSpc>
                          <a:spcPct val="107000"/>
                        </a:lnSpc>
                        <a:spcAft>
                          <a:spcPts val="80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13. Adoptar medidas urgentes para combatir el cambio climático y sus efectos</a:t>
                      </a:r>
                      <a:endParaRPr lang="es-CO" sz="14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780550884"/>
                  </a:ext>
                </a:extLst>
              </a:tr>
            </a:tbl>
          </a:graphicData>
        </a:graphic>
      </p:graphicFrame>
      <p:sp>
        <p:nvSpPr>
          <p:cNvPr id="8" name="Rectángulo 7"/>
          <p:cNvSpPr/>
          <p:nvPr/>
        </p:nvSpPr>
        <p:spPr>
          <a:xfrm rot="16200000">
            <a:off x="6633738" y="3424361"/>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32. Gestión </a:t>
            </a:r>
            <a:r>
              <a:rPr lang="es-CO" sz="800" dirty="0">
                <a:solidFill>
                  <a:schemeClr val="bg1">
                    <a:lumMod val="50000"/>
                  </a:schemeClr>
                </a:solidFill>
                <a:latin typeface="Arial Rounded MT Bold" panose="020F0704030504030204" pitchFamily="34" charset="0"/>
              </a:rPr>
              <a:t>integral de la infraestructura física</a:t>
            </a:r>
          </a:p>
        </p:txBody>
      </p:sp>
    </p:spTree>
    <p:extLst>
      <p:ext uri="{BB962C8B-B14F-4D97-AF65-F5344CB8AC3E}">
        <p14:creationId xmlns:p14="http://schemas.microsoft.com/office/powerpoint/2010/main" val="726939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chemeClr val="bg2">
                    <a:lumMod val="50000"/>
                  </a:schemeClr>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chemeClr val="bg2">
                      <a:lumMod val="50000"/>
                    </a:schemeClr>
                  </a:solidFill>
                </a:rPr>
                <a:t>Identificación del problema, necesidad u oportunidad </a:t>
              </a:r>
              <a:endParaRPr lang="es-CO" sz="2500" b="1" dirty="0">
                <a:solidFill>
                  <a:schemeClr val="bg2">
                    <a:lumMod val="50000"/>
                  </a:schemeClr>
                </a:solidFill>
              </a:endParaRPr>
            </a:p>
          </p:txBody>
        </p:sp>
      </p:grpSp>
      <p:sp>
        <p:nvSpPr>
          <p:cNvPr id="2" name="Rectángulo 1"/>
          <p:cNvSpPr/>
          <p:nvPr/>
        </p:nvSpPr>
        <p:spPr>
          <a:xfrm>
            <a:off x="161365" y="2131814"/>
            <a:ext cx="7987554" cy="2246769"/>
          </a:xfrm>
          <a:prstGeom prst="rect">
            <a:avLst/>
          </a:prstGeom>
        </p:spPr>
        <p:txBody>
          <a:bodyPr wrap="square">
            <a:spAutoFit/>
          </a:bodyPr>
          <a:lstStyle/>
          <a:p>
            <a:pPr algn="just"/>
            <a:r>
              <a:rPr lang="es-CO" sz="2000" dirty="0"/>
              <a:t>Necesidad de planificar, ampliar, actualizar y dotar  la infraestructura física de la UTP de forma integral  bajo un modelo de ocupación sostenible, con el fin de  reducir el déficit de cobertura de espacios para la academia, la investigación, la extensión y el bienestar, con intervenciones espaciales de alta calidad arquitectónica, urbanística y ambiental acorde a las dinámicas de crecimiento y a los lineamientos del  proyecto educativo institucional (PEI)  y Plan de desarrollo Institucional (PDI).</a:t>
            </a:r>
          </a:p>
        </p:txBody>
      </p:sp>
      <p:sp>
        <p:nvSpPr>
          <p:cNvPr id="7" name="Rectángulo 6"/>
          <p:cNvSpPr/>
          <p:nvPr/>
        </p:nvSpPr>
        <p:spPr>
          <a:xfrm rot="16200000">
            <a:off x="6633738" y="3424361"/>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32. Gestión </a:t>
            </a:r>
            <a:r>
              <a:rPr lang="es-CO" sz="800" dirty="0">
                <a:solidFill>
                  <a:schemeClr val="bg1">
                    <a:lumMod val="50000"/>
                  </a:schemeClr>
                </a:solidFill>
                <a:latin typeface="Arial Rounded MT Bold" panose="020F0704030504030204" pitchFamily="34" charset="0"/>
              </a:rPr>
              <a:t>integral de la infraestructura física</a:t>
            </a:r>
          </a:p>
        </p:txBody>
      </p:sp>
    </p:spTree>
    <p:extLst>
      <p:ext uri="{BB962C8B-B14F-4D97-AF65-F5344CB8AC3E}">
        <p14:creationId xmlns:p14="http://schemas.microsoft.com/office/powerpoint/2010/main" val="2389907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chemeClr val="bg2">
                    <a:lumMod val="50000"/>
                  </a:schemeClr>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chemeClr val="bg2">
                      <a:lumMod val="50000"/>
                    </a:schemeClr>
                  </a:solidFill>
                </a:rPr>
                <a:t>Identificación del problema, necesidad u oportunidad </a:t>
              </a:r>
              <a:endParaRPr lang="es-CO" sz="2500" b="1" dirty="0">
                <a:solidFill>
                  <a:schemeClr val="bg2">
                    <a:lumMod val="50000"/>
                  </a:schemeClr>
                </a:solidFill>
              </a:endParaRPr>
            </a:p>
          </p:txBody>
        </p:sp>
      </p:grpSp>
      <p:sp>
        <p:nvSpPr>
          <p:cNvPr id="8" name="Rectángulo 7"/>
          <p:cNvSpPr/>
          <p:nvPr/>
        </p:nvSpPr>
        <p:spPr>
          <a:xfrm rot="16200000">
            <a:off x="6633738" y="3424361"/>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32. Gestión </a:t>
            </a:r>
            <a:r>
              <a:rPr lang="es-CO" sz="800" dirty="0">
                <a:solidFill>
                  <a:schemeClr val="bg1">
                    <a:lumMod val="50000"/>
                  </a:schemeClr>
                </a:solidFill>
                <a:latin typeface="Arial Rounded MT Bold" panose="020F0704030504030204" pitchFamily="34" charset="0"/>
              </a:rPr>
              <a:t>integral de la infraestructura física</a:t>
            </a:r>
          </a:p>
        </p:txBody>
      </p:sp>
      <p:graphicFrame>
        <p:nvGraphicFramePr>
          <p:cNvPr id="10" name="Tabla 9"/>
          <p:cNvGraphicFramePr>
            <a:graphicFrameLocks noGrp="1"/>
          </p:cNvGraphicFramePr>
          <p:nvPr>
            <p:extLst>
              <p:ext uri="{D42A27DB-BD31-4B8C-83A1-F6EECF244321}">
                <p14:modId xmlns:p14="http://schemas.microsoft.com/office/powerpoint/2010/main" val="410016987"/>
              </p:ext>
            </p:extLst>
          </p:nvPr>
        </p:nvGraphicFramePr>
        <p:xfrm>
          <a:off x="170329" y="1179292"/>
          <a:ext cx="7691718" cy="5429823"/>
        </p:xfrm>
        <a:graphic>
          <a:graphicData uri="http://schemas.openxmlformats.org/drawingml/2006/table">
            <a:tbl>
              <a:tblPr firstRow="1" firstCol="1" bandRow="1">
                <a:tableStyleId>{5940675A-B579-460E-94D1-54222C63F5DA}</a:tableStyleId>
              </a:tblPr>
              <a:tblGrid>
                <a:gridCol w="1072879">
                  <a:extLst>
                    <a:ext uri="{9D8B030D-6E8A-4147-A177-3AD203B41FA5}">
                      <a16:colId xmlns:a16="http://schemas.microsoft.com/office/drawing/2014/main" val="235893282"/>
                    </a:ext>
                  </a:extLst>
                </a:gridCol>
                <a:gridCol w="2396463">
                  <a:extLst>
                    <a:ext uri="{9D8B030D-6E8A-4147-A177-3AD203B41FA5}">
                      <a16:colId xmlns:a16="http://schemas.microsoft.com/office/drawing/2014/main" val="152103896"/>
                    </a:ext>
                  </a:extLst>
                </a:gridCol>
                <a:gridCol w="4222376">
                  <a:extLst>
                    <a:ext uri="{9D8B030D-6E8A-4147-A177-3AD203B41FA5}">
                      <a16:colId xmlns:a16="http://schemas.microsoft.com/office/drawing/2014/main" val="3555018107"/>
                    </a:ext>
                  </a:extLst>
                </a:gridCol>
              </a:tblGrid>
              <a:tr h="73645">
                <a:tc>
                  <a:txBody>
                    <a:bodyPr/>
                    <a:lstStyle/>
                    <a:p>
                      <a:pPr algn="ctr">
                        <a:lnSpc>
                          <a:spcPct val="107000"/>
                        </a:lnSpc>
                        <a:spcAft>
                          <a:spcPts val="0"/>
                        </a:spcAft>
                      </a:pPr>
                      <a:r>
                        <a:rPr lang="es-CO" sz="1200" b="1" dirty="0">
                          <a:effectLst/>
                        </a:rPr>
                        <a:t>Problema Central</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C6CA1C"/>
                    </a:solidFill>
                  </a:tcPr>
                </a:tc>
                <a:tc>
                  <a:txBody>
                    <a:bodyPr/>
                    <a:lstStyle/>
                    <a:p>
                      <a:pPr algn="ctr">
                        <a:lnSpc>
                          <a:spcPct val="107000"/>
                        </a:lnSpc>
                        <a:spcAft>
                          <a:spcPts val="0"/>
                        </a:spcAft>
                      </a:pPr>
                      <a:r>
                        <a:rPr lang="es-CO" sz="1200" b="1" dirty="0">
                          <a:effectLst/>
                        </a:rPr>
                        <a:t>Causas 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C6CA1C"/>
                    </a:solidFill>
                  </a:tcPr>
                </a:tc>
                <a:tc>
                  <a:txBody>
                    <a:bodyPr/>
                    <a:lstStyle/>
                    <a:p>
                      <a:pPr algn="ctr">
                        <a:lnSpc>
                          <a:spcPct val="107000"/>
                        </a:lnSpc>
                        <a:spcAft>
                          <a:spcPts val="0"/>
                        </a:spcAft>
                      </a:pPr>
                      <a:r>
                        <a:rPr lang="es-CO" sz="1200" b="1" dirty="0">
                          <a:effectLst/>
                        </a:rPr>
                        <a:t>Causas Indirectas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C6CA1C"/>
                    </a:solidFill>
                  </a:tcPr>
                </a:tc>
                <a:extLst>
                  <a:ext uri="{0D108BD9-81ED-4DB2-BD59-A6C34878D82A}">
                    <a16:rowId xmlns:a16="http://schemas.microsoft.com/office/drawing/2014/main" val="1339909099"/>
                  </a:ext>
                </a:extLst>
              </a:tr>
              <a:tr h="329812">
                <a:tc rowSpan="7">
                  <a:txBody>
                    <a:bodyPr/>
                    <a:lstStyle/>
                    <a:p>
                      <a:pPr algn="ctr">
                        <a:lnSpc>
                          <a:spcPct val="107000"/>
                        </a:lnSpc>
                        <a:spcAft>
                          <a:spcPts val="1200"/>
                        </a:spcAft>
                      </a:pPr>
                      <a:r>
                        <a:rPr lang="es-CO" sz="1100" kern="1200" dirty="0" smtClean="0">
                          <a:solidFill>
                            <a:schemeClr val="tx1"/>
                          </a:solidFill>
                          <a:effectLst/>
                          <a:latin typeface="+mn-lt"/>
                          <a:ea typeface="+mn-ea"/>
                          <a:cs typeface="+mn-cs"/>
                        </a:rPr>
                        <a:t>Rezago de la planta física y déficit de cobertura de espacios para la academia, la investigación, la extensión,  el bienestar y procesos administrativos en el campus de la UTP.</a:t>
                      </a:r>
                      <a:endParaRPr lang="es-CO" sz="1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F0F2A4"/>
                    </a:solidFill>
                  </a:tcPr>
                </a:tc>
                <a:tc>
                  <a:txBody>
                    <a:bodyPr/>
                    <a:lstStyle/>
                    <a:p>
                      <a:pPr marL="0" algn="l" defTabSz="914400" rtl="0" eaLnBrk="1" latinLnBrk="0" hangingPunct="1">
                        <a:lnSpc>
                          <a:spcPct val="107000"/>
                        </a:lnSpc>
                        <a:spcAft>
                          <a:spcPts val="0"/>
                        </a:spcAft>
                      </a:pPr>
                      <a:r>
                        <a:rPr lang="es-CO" sz="900" kern="1200" dirty="0">
                          <a:solidFill>
                            <a:srgbClr val="000000"/>
                          </a:solidFill>
                          <a:effectLst/>
                          <a:latin typeface="+mn-lt"/>
                          <a:ea typeface="Times New Roman" panose="02020603050405020304" pitchFamily="18" charset="0"/>
                          <a:cs typeface="Times New Roman" panose="02020603050405020304" pitchFamily="18" charset="0"/>
                        </a:rPr>
                        <a:t>1 Necesidad de orientar la consolidación física del campus con lineamientos urbanísticos integrados a los requerimientos de crecimiento y atención de la demanda bajo los principios de sostenibilidad ambiental. </a:t>
                      </a:r>
                    </a:p>
                  </a:txBody>
                  <a:tcPr marL="44450" marR="44450" marT="0" marB="0" anchor="ctr">
                    <a:solidFill>
                      <a:srgbClr val="F0F2A4"/>
                    </a:solidFill>
                  </a:tcPr>
                </a:tc>
                <a:tc>
                  <a:txBody>
                    <a:bodyPr/>
                    <a:lstStyle/>
                    <a:p>
                      <a:pPr marL="0" algn="l" defTabSz="914400" rtl="0" eaLnBrk="1" latinLnBrk="0" hangingPunct="1">
                        <a:lnSpc>
                          <a:spcPct val="107000"/>
                        </a:lnSpc>
                        <a:spcAft>
                          <a:spcPts val="0"/>
                        </a:spcAft>
                      </a:pPr>
                      <a:r>
                        <a:rPr lang="es-CO" sz="900" kern="1200">
                          <a:solidFill>
                            <a:srgbClr val="000000"/>
                          </a:solidFill>
                          <a:effectLst/>
                          <a:latin typeface="+mn-lt"/>
                          <a:ea typeface="Times New Roman" panose="02020603050405020304" pitchFamily="18" charset="0"/>
                          <a:cs typeface="Times New Roman" panose="02020603050405020304" pitchFamily="18" charset="0"/>
                        </a:rPr>
                        <a:t>1.1 Necesidad de articular los planes y políticas para la gestión integral del campus. </a:t>
                      </a:r>
                      <a:br>
                        <a:rPr lang="es-CO" sz="900" kern="1200">
                          <a:solidFill>
                            <a:srgbClr val="000000"/>
                          </a:solidFill>
                          <a:effectLst/>
                          <a:latin typeface="+mn-lt"/>
                          <a:ea typeface="Times New Roman" panose="02020603050405020304" pitchFamily="18" charset="0"/>
                          <a:cs typeface="Times New Roman" panose="02020603050405020304" pitchFamily="18" charset="0"/>
                        </a:rPr>
                      </a:br>
                      <a:r>
                        <a:rPr lang="es-CO" sz="900" kern="1200">
                          <a:solidFill>
                            <a:srgbClr val="000000"/>
                          </a:solidFill>
                          <a:effectLst/>
                          <a:latin typeface="+mn-lt"/>
                          <a:ea typeface="Times New Roman" panose="02020603050405020304" pitchFamily="18" charset="0"/>
                          <a:cs typeface="Times New Roman" panose="02020603050405020304" pitchFamily="18" charset="0"/>
                        </a:rPr>
                        <a:t>1.2 Limitantes de área disponible y urbanizable para atender los requerimientos de infraestructura agravado por las restricciones del uso del suelo del POT. </a:t>
                      </a:r>
                      <a:br>
                        <a:rPr lang="es-CO" sz="900" kern="1200">
                          <a:solidFill>
                            <a:srgbClr val="000000"/>
                          </a:solidFill>
                          <a:effectLst/>
                          <a:latin typeface="+mn-lt"/>
                          <a:ea typeface="Times New Roman" panose="02020603050405020304" pitchFamily="18" charset="0"/>
                          <a:cs typeface="Times New Roman" panose="02020603050405020304" pitchFamily="18" charset="0"/>
                        </a:rPr>
                      </a:br>
                      <a:r>
                        <a:rPr lang="es-CO" sz="900" kern="1200">
                          <a:solidFill>
                            <a:srgbClr val="000000"/>
                          </a:solidFill>
                          <a:effectLst/>
                          <a:latin typeface="+mn-lt"/>
                          <a:ea typeface="Times New Roman" panose="02020603050405020304" pitchFamily="18" charset="0"/>
                          <a:cs typeface="Times New Roman" panose="02020603050405020304" pitchFamily="18" charset="0"/>
                        </a:rPr>
                        <a:t>1.3 Necesidad de construcción de la metodología para el manejo y consolidación de los activos de información relacionado con la información técnica de planta física. </a:t>
                      </a:r>
                    </a:p>
                  </a:txBody>
                  <a:tcPr marL="44450" marR="44450" marT="0" marB="0" anchor="ctr">
                    <a:solidFill>
                      <a:srgbClr val="F0F2A4"/>
                    </a:solidFill>
                  </a:tcPr>
                </a:tc>
                <a:extLst>
                  <a:ext uri="{0D108BD9-81ED-4DB2-BD59-A6C34878D82A}">
                    <a16:rowId xmlns:a16="http://schemas.microsoft.com/office/drawing/2014/main" val="3885958664"/>
                  </a:ext>
                </a:extLst>
              </a:tr>
              <a:tr h="214633">
                <a:tc vMerge="1">
                  <a:txBody>
                    <a:bodyPr/>
                    <a:lstStyle/>
                    <a:p>
                      <a:endParaRPr lang="es-CO"/>
                    </a:p>
                  </a:txBody>
                  <a:tcPr/>
                </a:tc>
                <a:tc>
                  <a:txBody>
                    <a:bodyPr/>
                    <a:lstStyle/>
                    <a:p>
                      <a:pPr marL="0" algn="l" defTabSz="914400" rtl="0" eaLnBrk="1" latinLnBrk="0" hangingPunct="1">
                        <a:lnSpc>
                          <a:spcPct val="107000"/>
                        </a:lnSpc>
                        <a:spcAft>
                          <a:spcPts val="0"/>
                        </a:spcAft>
                      </a:pPr>
                      <a:r>
                        <a:rPr lang="es-CO" sz="900" kern="1200" dirty="0">
                          <a:solidFill>
                            <a:srgbClr val="000000"/>
                          </a:solidFill>
                          <a:effectLst/>
                          <a:latin typeface="+mn-lt"/>
                          <a:ea typeface="Times New Roman" panose="02020603050405020304" pitchFamily="18" charset="0"/>
                          <a:cs typeface="Times New Roman" panose="02020603050405020304" pitchFamily="18" charset="0"/>
                        </a:rPr>
                        <a:t>2 Baja calidad espacial y déficit de cobertura de espacios para atender la demanda acorde a las dinámicas de crecimiento de la institución. </a:t>
                      </a:r>
                    </a:p>
                  </a:txBody>
                  <a:tcPr marL="44450" marR="44450" marT="0" marB="0" anchor="ctr">
                    <a:solidFill>
                      <a:srgbClr val="F0F2A4"/>
                    </a:solidFill>
                  </a:tcPr>
                </a:tc>
                <a:tc>
                  <a:txBody>
                    <a:bodyPr/>
                    <a:lstStyle/>
                    <a:p>
                      <a:pPr marL="0" algn="l" defTabSz="914400" rtl="0" eaLnBrk="1" latinLnBrk="0" hangingPunct="1">
                        <a:lnSpc>
                          <a:spcPct val="107000"/>
                        </a:lnSpc>
                        <a:spcAft>
                          <a:spcPts val="0"/>
                        </a:spcAft>
                      </a:pPr>
                      <a:r>
                        <a:rPr lang="es-CO" sz="900" kern="1200" dirty="0" smtClean="0">
                          <a:solidFill>
                            <a:srgbClr val="000000"/>
                          </a:solidFill>
                          <a:effectLst/>
                          <a:latin typeface="+mn-lt"/>
                          <a:ea typeface="Times New Roman" panose="02020603050405020304" pitchFamily="18" charset="0"/>
                          <a:cs typeface="Times New Roman" panose="02020603050405020304" pitchFamily="18" charset="0"/>
                        </a:rPr>
                        <a:t>2.1 </a:t>
                      </a:r>
                      <a:r>
                        <a:rPr lang="es-CO" sz="900" kern="1200" dirty="0">
                          <a:solidFill>
                            <a:srgbClr val="000000"/>
                          </a:solidFill>
                          <a:effectLst/>
                          <a:latin typeface="+mn-lt"/>
                          <a:ea typeface="Times New Roman" panose="02020603050405020304" pitchFamily="18" charset="0"/>
                          <a:cs typeface="Times New Roman" panose="02020603050405020304" pitchFamily="18" charset="0"/>
                        </a:rPr>
                        <a:t>Planta física desactualizada, presencia de edificaciones inadecuadas en relación al área, confort climático, dotación, accesibilidad e infraestructura tecnológica. </a:t>
                      </a:r>
                      <a:br>
                        <a:rPr lang="es-CO" sz="900" kern="1200" dirty="0">
                          <a:solidFill>
                            <a:srgbClr val="000000"/>
                          </a:solidFill>
                          <a:effectLst/>
                          <a:latin typeface="+mn-lt"/>
                          <a:ea typeface="Times New Roman" panose="02020603050405020304" pitchFamily="18" charset="0"/>
                          <a:cs typeface="Times New Roman" panose="02020603050405020304" pitchFamily="18" charset="0"/>
                        </a:rPr>
                      </a:br>
                      <a:r>
                        <a:rPr lang="es-CO" sz="900" kern="1200" dirty="0">
                          <a:solidFill>
                            <a:srgbClr val="000000"/>
                          </a:solidFill>
                          <a:effectLst/>
                          <a:latin typeface="+mn-lt"/>
                          <a:ea typeface="Times New Roman" panose="02020603050405020304" pitchFamily="18" charset="0"/>
                          <a:cs typeface="Times New Roman" panose="02020603050405020304" pitchFamily="18" charset="0"/>
                        </a:rPr>
                        <a:t>2.2 Presión de la demanda sobre la carga instalada de la planta física.</a:t>
                      </a:r>
                      <a:br>
                        <a:rPr lang="es-CO" sz="900" kern="1200" dirty="0">
                          <a:solidFill>
                            <a:srgbClr val="000000"/>
                          </a:solidFill>
                          <a:effectLst/>
                          <a:latin typeface="+mn-lt"/>
                          <a:ea typeface="Times New Roman" panose="02020603050405020304" pitchFamily="18" charset="0"/>
                          <a:cs typeface="Times New Roman" panose="02020603050405020304" pitchFamily="18" charset="0"/>
                        </a:rPr>
                      </a:br>
                      <a:r>
                        <a:rPr lang="es-CO" sz="900" kern="1200" dirty="0">
                          <a:solidFill>
                            <a:srgbClr val="000000"/>
                          </a:solidFill>
                          <a:effectLst/>
                          <a:latin typeface="+mn-lt"/>
                          <a:ea typeface="Times New Roman" panose="02020603050405020304" pitchFamily="18" charset="0"/>
                          <a:cs typeface="Times New Roman" panose="02020603050405020304" pitchFamily="18" charset="0"/>
                        </a:rPr>
                        <a:t>2.3 Cambios de uso espacial frecuente con visión de corto plazo.  </a:t>
                      </a:r>
                      <a:br>
                        <a:rPr lang="es-CO" sz="900" kern="1200" dirty="0">
                          <a:solidFill>
                            <a:srgbClr val="000000"/>
                          </a:solidFill>
                          <a:effectLst/>
                          <a:latin typeface="+mn-lt"/>
                          <a:ea typeface="Times New Roman" panose="02020603050405020304" pitchFamily="18" charset="0"/>
                          <a:cs typeface="Times New Roman" panose="02020603050405020304" pitchFamily="18" charset="0"/>
                        </a:rPr>
                      </a:br>
                      <a:r>
                        <a:rPr lang="es-CO" sz="900" kern="1200" dirty="0">
                          <a:solidFill>
                            <a:srgbClr val="000000"/>
                          </a:solidFill>
                          <a:effectLst/>
                          <a:latin typeface="+mn-lt"/>
                          <a:ea typeface="Times New Roman" panose="02020603050405020304" pitchFamily="18" charset="0"/>
                          <a:cs typeface="Times New Roman" panose="02020603050405020304" pitchFamily="18" charset="0"/>
                        </a:rPr>
                        <a:t>2.4 Agotamiento del suelo edificable.   </a:t>
                      </a:r>
                      <a:br>
                        <a:rPr lang="es-CO" sz="900" kern="1200" dirty="0">
                          <a:solidFill>
                            <a:srgbClr val="000000"/>
                          </a:solidFill>
                          <a:effectLst/>
                          <a:latin typeface="+mn-lt"/>
                          <a:ea typeface="Times New Roman" panose="02020603050405020304" pitchFamily="18" charset="0"/>
                          <a:cs typeface="Times New Roman" panose="02020603050405020304" pitchFamily="18" charset="0"/>
                        </a:rPr>
                      </a:br>
                      <a:r>
                        <a:rPr lang="es-CO" sz="900" kern="1200" dirty="0">
                          <a:solidFill>
                            <a:srgbClr val="000000"/>
                          </a:solidFill>
                          <a:effectLst/>
                          <a:latin typeface="+mn-lt"/>
                          <a:ea typeface="Times New Roman" panose="02020603050405020304" pitchFamily="18" charset="0"/>
                          <a:cs typeface="Times New Roman" panose="02020603050405020304" pitchFamily="18" charset="0"/>
                        </a:rPr>
                        <a:t>2.5 Intervenciones físicas de baja escala (edificaciones inferiores a 3 pisos).  </a:t>
                      </a:r>
                    </a:p>
                  </a:txBody>
                  <a:tcPr marL="44450" marR="44450" marT="0" marB="0" anchor="ctr">
                    <a:solidFill>
                      <a:srgbClr val="F0F2A4"/>
                    </a:solidFill>
                  </a:tcPr>
                </a:tc>
                <a:extLst>
                  <a:ext uri="{0D108BD9-81ED-4DB2-BD59-A6C34878D82A}">
                    <a16:rowId xmlns:a16="http://schemas.microsoft.com/office/drawing/2014/main" val="3629240127"/>
                  </a:ext>
                </a:extLst>
              </a:tr>
              <a:tr h="79035">
                <a:tc vMerge="1">
                  <a:txBody>
                    <a:bodyPr/>
                    <a:lstStyle/>
                    <a:p>
                      <a:endParaRPr lang="es-CO"/>
                    </a:p>
                  </a:txBody>
                  <a:tcPr/>
                </a:tc>
                <a:tc>
                  <a:txBody>
                    <a:bodyPr/>
                    <a:lstStyle/>
                    <a:p>
                      <a:pPr marL="0" algn="l" defTabSz="914400" rtl="0" eaLnBrk="1" latinLnBrk="0" hangingPunct="1">
                        <a:lnSpc>
                          <a:spcPct val="107000"/>
                        </a:lnSpc>
                        <a:spcAft>
                          <a:spcPts val="0"/>
                        </a:spcAft>
                      </a:pPr>
                      <a:r>
                        <a:rPr lang="es-CO" sz="900" kern="1200" dirty="0">
                          <a:solidFill>
                            <a:srgbClr val="000000"/>
                          </a:solidFill>
                          <a:effectLst/>
                          <a:latin typeface="+mn-lt"/>
                          <a:ea typeface="Times New Roman" panose="02020603050405020304" pitchFamily="18" charset="0"/>
                          <a:cs typeface="Times New Roman" panose="02020603050405020304" pitchFamily="18" charset="0"/>
                        </a:rPr>
                        <a:t>3 Infraestructura desactualizada de algunas edificaciones según requerimientos de ley, necesidades institucionales  y cobertura insuficiente en la prestación de los servicios necesarios para el normal funcionamiento de la institución</a:t>
                      </a:r>
                    </a:p>
                  </a:txBody>
                  <a:tcPr marL="44450" marR="44450" marT="0" marB="0" anchor="ctr">
                    <a:solidFill>
                      <a:srgbClr val="F0F2A4"/>
                    </a:solidFill>
                  </a:tcPr>
                </a:tc>
                <a:tc>
                  <a:txBody>
                    <a:bodyPr/>
                    <a:lstStyle/>
                    <a:p>
                      <a:pPr marL="0" algn="l" defTabSz="914400" rtl="0" eaLnBrk="1" latinLnBrk="0" hangingPunct="1">
                        <a:lnSpc>
                          <a:spcPct val="107000"/>
                        </a:lnSpc>
                        <a:spcAft>
                          <a:spcPts val="0"/>
                        </a:spcAft>
                      </a:pPr>
                      <a:r>
                        <a:rPr lang="es-CO" sz="900" kern="1200" dirty="0">
                          <a:solidFill>
                            <a:srgbClr val="000000"/>
                          </a:solidFill>
                          <a:effectLst/>
                          <a:latin typeface="+mn-lt"/>
                          <a:ea typeface="Times New Roman" panose="02020603050405020304" pitchFamily="18" charset="0"/>
                          <a:cs typeface="Times New Roman" panose="02020603050405020304" pitchFamily="18" charset="0"/>
                        </a:rPr>
                        <a:t>3.1 Falta de renovación e insuficiencia de redes eléctricas, hidráulicas, contra incendios, sanitarias, unidades sanitarias, cubiertas, cerramientos y equipos.</a:t>
                      </a:r>
                      <a:br>
                        <a:rPr lang="es-CO" sz="900" kern="1200" dirty="0">
                          <a:solidFill>
                            <a:srgbClr val="000000"/>
                          </a:solidFill>
                          <a:effectLst/>
                          <a:latin typeface="+mn-lt"/>
                          <a:ea typeface="Times New Roman" panose="02020603050405020304" pitchFamily="18" charset="0"/>
                          <a:cs typeface="Times New Roman" panose="02020603050405020304" pitchFamily="18" charset="0"/>
                        </a:rPr>
                      </a:br>
                      <a:r>
                        <a:rPr lang="es-CO" sz="900" kern="1200" dirty="0">
                          <a:solidFill>
                            <a:srgbClr val="000000"/>
                          </a:solidFill>
                          <a:effectLst/>
                          <a:latin typeface="+mn-lt"/>
                          <a:ea typeface="Times New Roman" panose="02020603050405020304" pitchFamily="18" charset="0"/>
                          <a:cs typeface="Times New Roman" panose="02020603050405020304" pitchFamily="18" charset="0"/>
                        </a:rPr>
                        <a:t>3.2 Capacidad insuficiente para atender los servicios derivados del crecimiento de la planta física </a:t>
                      </a:r>
                      <a:br>
                        <a:rPr lang="es-CO" sz="900" kern="1200" dirty="0">
                          <a:solidFill>
                            <a:srgbClr val="000000"/>
                          </a:solidFill>
                          <a:effectLst/>
                          <a:latin typeface="+mn-lt"/>
                          <a:ea typeface="Times New Roman" panose="02020603050405020304" pitchFamily="18" charset="0"/>
                          <a:cs typeface="Times New Roman" panose="02020603050405020304" pitchFamily="18" charset="0"/>
                        </a:rPr>
                      </a:br>
                      <a:r>
                        <a:rPr lang="es-CO" sz="900" kern="1200" dirty="0">
                          <a:solidFill>
                            <a:srgbClr val="000000"/>
                          </a:solidFill>
                          <a:effectLst/>
                          <a:latin typeface="+mn-lt"/>
                          <a:ea typeface="Times New Roman" panose="02020603050405020304" pitchFamily="18" charset="0"/>
                          <a:cs typeface="Times New Roman" panose="02020603050405020304" pitchFamily="18" charset="0"/>
                        </a:rPr>
                        <a:t>3.3 Incumplimiento de la ley con relación a equipamientos y accesos para personas con movilidad reducida y ausencia de espacios para atención primaria en casos de emergencia</a:t>
                      </a:r>
                      <a:br>
                        <a:rPr lang="es-CO" sz="900" kern="1200" dirty="0">
                          <a:solidFill>
                            <a:srgbClr val="000000"/>
                          </a:solidFill>
                          <a:effectLst/>
                          <a:latin typeface="+mn-lt"/>
                          <a:ea typeface="Times New Roman" panose="02020603050405020304" pitchFamily="18" charset="0"/>
                          <a:cs typeface="Times New Roman" panose="02020603050405020304" pitchFamily="18" charset="0"/>
                        </a:rPr>
                      </a:br>
                      <a:r>
                        <a:rPr lang="es-CO" sz="900" kern="1200" dirty="0">
                          <a:solidFill>
                            <a:srgbClr val="000000"/>
                          </a:solidFill>
                          <a:effectLst/>
                          <a:latin typeface="+mn-lt"/>
                          <a:ea typeface="Times New Roman" panose="02020603050405020304" pitchFamily="18" charset="0"/>
                          <a:cs typeface="Times New Roman" panose="02020603050405020304" pitchFamily="18" charset="0"/>
                        </a:rPr>
                        <a:t>3.4 No aplicación de la normatividad vigente sobre sistemas de detección de incendios faltantes en algunas edificaciones y los existentes no están  integrados a la central de monitoreo</a:t>
                      </a:r>
                    </a:p>
                  </a:txBody>
                  <a:tcPr marL="44450" marR="44450" marT="0" marB="0" anchor="ctr">
                    <a:solidFill>
                      <a:srgbClr val="F0F2A4"/>
                    </a:solidFill>
                  </a:tcPr>
                </a:tc>
                <a:extLst>
                  <a:ext uri="{0D108BD9-81ED-4DB2-BD59-A6C34878D82A}">
                    <a16:rowId xmlns:a16="http://schemas.microsoft.com/office/drawing/2014/main" val="1512064968"/>
                  </a:ext>
                </a:extLst>
              </a:tr>
              <a:tr h="56942">
                <a:tc vMerge="1">
                  <a:txBody>
                    <a:bodyPr/>
                    <a:lstStyle/>
                    <a:p>
                      <a:endParaRPr lang="es-CO"/>
                    </a:p>
                  </a:txBody>
                  <a:tcPr/>
                </a:tc>
                <a:tc>
                  <a:txBody>
                    <a:bodyPr/>
                    <a:lstStyle/>
                    <a:p>
                      <a:pPr algn="ctr">
                        <a:lnSpc>
                          <a:spcPct val="107000"/>
                        </a:lnSpc>
                        <a:spcAft>
                          <a:spcPts val="0"/>
                        </a:spcAft>
                      </a:pPr>
                      <a:r>
                        <a:rPr lang="es-CO" sz="1200" b="1" dirty="0">
                          <a:effectLst/>
                        </a:rPr>
                        <a:t>Efectos 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C6CA1C"/>
                    </a:solidFill>
                  </a:tcPr>
                </a:tc>
                <a:tc>
                  <a:txBody>
                    <a:bodyPr/>
                    <a:lstStyle/>
                    <a:p>
                      <a:pPr algn="ctr">
                        <a:lnSpc>
                          <a:spcPct val="107000"/>
                        </a:lnSpc>
                        <a:spcAft>
                          <a:spcPts val="0"/>
                        </a:spcAft>
                      </a:pPr>
                      <a:r>
                        <a:rPr lang="es-CO" sz="1200" b="1" dirty="0">
                          <a:effectLst/>
                        </a:rPr>
                        <a:t>Efectos indirectos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C6CA1C"/>
                    </a:solidFill>
                  </a:tcPr>
                </a:tc>
                <a:extLst>
                  <a:ext uri="{0D108BD9-81ED-4DB2-BD59-A6C34878D82A}">
                    <a16:rowId xmlns:a16="http://schemas.microsoft.com/office/drawing/2014/main" val="1890901300"/>
                  </a:ext>
                </a:extLst>
              </a:tr>
              <a:tr h="0">
                <a:tc vMerge="1">
                  <a:txBody>
                    <a:bodyPr/>
                    <a:lstStyle/>
                    <a:p>
                      <a:endParaRPr lang="es-CO"/>
                    </a:p>
                  </a:txBody>
                  <a:tcPr/>
                </a:tc>
                <a:tc>
                  <a:txBody>
                    <a:bodyPr/>
                    <a:lstStyle/>
                    <a:p>
                      <a:pPr marL="0" algn="l" defTabSz="914400" rtl="0" eaLnBrk="1" latinLnBrk="0" hangingPunct="1">
                        <a:lnSpc>
                          <a:spcPct val="107000"/>
                        </a:lnSpc>
                        <a:spcAft>
                          <a:spcPts val="0"/>
                        </a:spcAft>
                      </a:pPr>
                      <a:r>
                        <a:rPr lang="es-CO" sz="900" kern="1200">
                          <a:solidFill>
                            <a:srgbClr val="000000"/>
                          </a:solidFill>
                          <a:effectLst/>
                          <a:latin typeface="+mn-lt"/>
                          <a:ea typeface="Times New Roman" panose="02020603050405020304" pitchFamily="18" charset="0"/>
                          <a:cs typeface="Times New Roman" panose="02020603050405020304" pitchFamily="18" charset="0"/>
                        </a:rPr>
                        <a:t>1 Inadecuada ocupación del territorio con desarrollos de infraestructura fragmentado e insuficiente.   </a:t>
                      </a:r>
                    </a:p>
                  </a:txBody>
                  <a:tcPr marL="44450" marR="44450" marT="0" marB="0" anchor="ctr">
                    <a:solidFill>
                      <a:srgbClr val="F0F2A4"/>
                    </a:solidFill>
                  </a:tcPr>
                </a:tc>
                <a:tc>
                  <a:txBody>
                    <a:bodyPr/>
                    <a:lstStyle/>
                    <a:p>
                      <a:pPr marL="0" algn="l" defTabSz="914400" rtl="0" eaLnBrk="1" latinLnBrk="0" hangingPunct="1">
                        <a:lnSpc>
                          <a:spcPct val="107000"/>
                        </a:lnSpc>
                        <a:spcAft>
                          <a:spcPts val="0"/>
                        </a:spcAft>
                      </a:pPr>
                      <a:r>
                        <a:rPr lang="es-CO" sz="900" kern="1200">
                          <a:solidFill>
                            <a:srgbClr val="000000"/>
                          </a:solidFill>
                          <a:effectLst/>
                          <a:latin typeface="+mn-lt"/>
                          <a:ea typeface="Times New Roman" panose="02020603050405020304" pitchFamily="18" charset="0"/>
                          <a:cs typeface="Times New Roman" panose="02020603050405020304" pitchFamily="18" charset="0"/>
                        </a:rPr>
                        <a:t>1.1 Desarticulación con el contexto urbano. </a:t>
                      </a:r>
                      <a:br>
                        <a:rPr lang="es-CO" sz="900" kern="1200">
                          <a:solidFill>
                            <a:srgbClr val="000000"/>
                          </a:solidFill>
                          <a:effectLst/>
                          <a:latin typeface="+mn-lt"/>
                          <a:ea typeface="Times New Roman" panose="02020603050405020304" pitchFamily="18" charset="0"/>
                          <a:cs typeface="Times New Roman" panose="02020603050405020304" pitchFamily="18" charset="0"/>
                        </a:rPr>
                      </a:br>
                      <a:r>
                        <a:rPr lang="es-CO" sz="900" kern="1200">
                          <a:solidFill>
                            <a:srgbClr val="000000"/>
                          </a:solidFill>
                          <a:effectLst/>
                          <a:latin typeface="+mn-lt"/>
                          <a:ea typeface="Times New Roman" panose="02020603050405020304" pitchFamily="18" charset="0"/>
                          <a:cs typeface="Times New Roman" panose="02020603050405020304" pitchFamily="18" charset="0"/>
                        </a:rPr>
                        <a:t>1.2 Dificultades de movilidad. </a:t>
                      </a:r>
                      <a:br>
                        <a:rPr lang="es-CO" sz="900" kern="1200">
                          <a:solidFill>
                            <a:srgbClr val="000000"/>
                          </a:solidFill>
                          <a:effectLst/>
                          <a:latin typeface="+mn-lt"/>
                          <a:ea typeface="Times New Roman" panose="02020603050405020304" pitchFamily="18" charset="0"/>
                          <a:cs typeface="Times New Roman" panose="02020603050405020304" pitchFamily="18" charset="0"/>
                        </a:rPr>
                      </a:br>
                      <a:r>
                        <a:rPr lang="es-CO" sz="900" kern="1200">
                          <a:solidFill>
                            <a:srgbClr val="000000"/>
                          </a:solidFill>
                          <a:effectLst/>
                          <a:latin typeface="+mn-lt"/>
                          <a:ea typeface="Times New Roman" panose="02020603050405020304" pitchFamily="18" charset="0"/>
                          <a:cs typeface="Times New Roman" panose="02020603050405020304" pitchFamily="18" charset="0"/>
                        </a:rPr>
                        <a:t>1.3 Impacto a las áreas de conservación del campus.</a:t>
                      </a:r>
                    </a:p>
                  </a:txBody>
                  <a:tcPr marL="44450" marR="44450" marT="0" marB="0" anchor="ctr">
                    <a:solidFill>
                      <a:srgbClr val="F0F2A4"/>
                    </a:solidFill>
                  </a:tcPr>
                </a:tc>
                <a:extLst>
                  <a:ext uri="{0D108BD9-81ED-4DB2-BD59-A6C34878D82A}">
                    <a16:rowId xmlns:a16="http://schemas.microsoft.com/office/drawing/2014/main" val="404011323"/>
                  </a:ext>
                </a:extLst>
              </a:tr>
              <a:tr h="162640">
                <a:tc vMerge="1">
                  <a:txBody>
                    <a:bodyPr/>
                    <a:lstStyle/>
                    <a:p>
                      <a:endParaRPr lang="es-CO"/>
                    </a:p>
                  </a:txBody>
                  <a:tcPr/>
                </a:tc>
                <a:tc>
                  <a:txBody>
                    <a:bodyPr/>
                    <a:lstStyle/>
                    <a:p>
                      <a:pPr marL="0" algn="l" defTabSz="914400" rtl="0" eaLnBrk="1" latinLnBrk="0" hangingPunct="1">
                        <a:lnSpc>
                          <a:spcPct val="107000"/>
                        </a:lnSpc>
                        <a:spcAft>
                          <a:spcPts val="0"/>
                        </a:spcAft>
                      </a:pPr>
                      <a:r>
                        <a:rPr lang="es-CO" sz="900" kern="1200">
                          <a:solidFill>
                            <a:srgbClr val="000000"/>
                          </a:solidFill>
                          <a:effectLst/>
                          <a:latin typeface="+mn-lt"/>
                          <a:ea typeface="Times New Roman" panose="02020603050405020304" pitchFamily="18" charset="0"/>
                          <a:cs typeface="Times New Roman" panose="02020603050405020304" pitchFamily="18" charset="0"/>
                        </a:rPr>
                        <a:t>2 Afectación para el desarrollo pleno de las actividades académicas, de investigación, extensión de bienestar, administrativas y misionales de la UTP.  </a:t>
                      </a:r>
                    </a:p>
                  </a:txBody>
                  <a:tcPr marL="44450" marR="44450" marT="0" marB="0" anchor="ctr">
                    <a:solidFill>
                      <a:srgbClr val="F0F2A4"/>
                    </a:solidFill>
                  </a:tcPr>
                </a:tc>
                <a:tc>
                  <a:txBody>
                    <a:bodyPr/>
                    <a:lstStyle/>
                    <a:p>
                      <a:pPr marL="0" algn="l" defTabSz="914400" rtl="0" eaLnBrk="1" latinLnBrk="0" hangingPunct="1">
                        <a:lnSpc>
                          <a:spcPct val="107000"/>
                        </a:lnSpc>
                        <a:spcAft>
                          <a:spcPts val="0"/>
                        </a:spcAft>
                      </a:pPr>
                      <a:r>
                        <a:rPr lang="es-CO" sz="900" kern="1200">
                          <a:solidFill>
                            <a:srgbClr val="000000"/>
                          </a:solidFill>
                          <a:effectLst/>
                          <a:latin typeface="+mn-lt"/>
                          <a:ea typeface="Times New Roman" panose="02020603050405020304" pitchFamily="18" charset="0"/>
                          <a:cs typeface="Times New Roman" panose="02020603050405020304" pitchFamily="18" charset="0"/>
                        </a:rPr>
                        <a:t>2.1 Afectaciones en la prestación del servicio. </a:t>
                      </a:r>
                      <a:br>
                        <a:rPr lang="es-CO" sz="900" kern="1200">
                          <a:solidFill>
                            <a:srgbClr val="000000"/>
                          </a:solidFill>
                          <a:effectLst/>
                          <a:latin typeface="+mn-lt"/>
                          <a:ea typeface="Times New Roman" panose="02020603050405020304" pitchFamily="18" charset="0"/>
                          <a:cs typeface="Times New Roman" panose="02020603050405020304" pitchFamily="18" charset="0"/>
                        </a:rPr>
                      </a:br>
                      <a:r>
                        <a:rPr lang="es-CO" sz="900" kern="1200">
                          <a:solidFill>
                            <a:srgbClr val="000000"/>
                          </a:solidFill>
                          <a:effectLst/>
                          <a:latin typeface="+mn-lt"/>
                          <a:ea typeface="Times New Roman" panose="02020603050405020304" pitchFamily="18" charset="0"/>
                          <a:cs typeface="Times New Roman" panose="02020603050405020304" pitchFamily="18" charset="0"/>
                        </a:rPr>
                        <a:t>2.2 Insatisfacción de usuarios internos y externos.</a:t>
                      </a:r>
                      <a:br>
                        <a:rPr lang="es-CO" sz="900" kern="1200">
                          <a:solidFill>
                            <a:srgbClr val="000000"/>
                          </a:solidFill>
                          <a:effectLst/>
                          <a:latin typeface="+mn-lt"/>
                          <a:ea typeface="Times New Roman" panose="02020603050405020304" pitchFamily="18" charset="0"/>
                          <a:cs typeface="Times New Roman" panose="02020603050405020304" pitchFamily="18" charset="0"/>
                        </a:rPr>
                      </a:br>
                      <a:r>
                        <a:rPr lang="es-CO" sz="900" kern="1200">
                          <a:solidFill>
                            <a:srgbClr val="000000"/>
                          </a:solidFill>
                          <a:effectLst/>
                          <a:latin typeface="+mn-lt"/>
                          <a:ea typeface="Times New Roman" panose="02020603050405020304" pitchFamily="18" charset="0"/>
                          <a:cs typeface="Times New Roman" panose="02020603050405020304" pitchFamily="18" charset="0"/>
                        </a:rPr>
                        <a:t>2.3 Impactos negativos sobre la calidad y rendimiento de las actividades institucionales. </a:t>
                      </a:r>
                      <a:br>
                        <a:rPr lang="es-CO" sz="900" kern="1200">
                          <a:solidFill>
                            <a:srgbClr val="000000"/>
                          </a:solidFill>
                          <a:effectLst/>
                          <a:latin typeface="+mn-lt"/>
                          <a:ea typeface="Times New Roman" panose="02020603050405020304" pitchFamily="18" charset="0"/>
                          <a:cs typeface="Times New Roman" panose="02020603050405020304" pitchFamily="18" charset="0"/>
                        </a:rPr>
                      </a:br>
                      <a:r>
                        <a:rPr lang="es-CO" sz="900" kern="1200">
                          <a:solidFill>
                            <a:srgbClr val="000000"/>
                          </a:solidFill>
                          <a:effectLst/>
                          <a:latin typeface="+mn-lt"/>
                          <a:ea typeface="Times New Roman" panose="02020603050405020304" pitchFamily="18" charset="0"/>
                          <a:cs typeface="Times New Roman" panose="02020603050405020304" pitchFamily="18" charset="0"/>
                        </a:rPr>
                        <a:t>2.4 Dificultades para los procesos de acreditación y reacreditación académica. </a:t>
                      </a:r>
                    </a:p>
                  </a:txBody>
                  <a:tcPr marL="44450" marR="44450" marT="0" marB="0" anchor="ctr">
                    <a:solidFill>
                      <a:srgbClr val="F0F2A4"/>
                    </a:solidFill>
                  </a:tcPr>
                </a:tc>
                <a:extLst>
                  <a:ext uri="{0D108BD9-81ED-4DB2-BD59-A6C34878D82A}">
                    <a16:rowId xmlns:a16="http://schemas.microsoft.com/office/drawing/2014/main" val="195748172"/>
                  </a:ext>
                </a:extLst>
              </a:tr>
              <a:tr h="162640">
                <a:tc vMerge="1">
                  <a:txBody>
                    <a:bodyPr/>
                    <a:lstStyle/>
                    <a:p>
                      <a:endParaRPr lang="es-CO"/>
                    </a:p>
                  </a:txBody>
                  <a:tcPr/>
                </a:tc>
                <a:tc>
                  <a:txBody>
                    <a:bodyPr/>
                    <a:lstStyle/>
                    <a:p>
                      <a:pPr marL="0" algn="l" defTabSz="914400" rtl="0" eaLnBrk="1" latinLnBrk="0" hangingPunct="1">
                        <a:lnSpc>
                          <a:spcPct val="107000"/>
                        </a:lnSpc>
                        <a:spcAft>
                          <a:spcPts val="0"/>
                        </a:spcAft>
                      </a:pPr>
                      <a:r>
                        <a:rPr lang="es-CO" sz="900" kern="1200">
                          <a:solidFill>
                            <a:srgbClr val="000000"/>
                          </a:solidFill>
                          <a:effectLst/>
                          <a:latin typeface="+mn-lt"/>
                          <a:ea typeface="Times New Roman" panose="02020603050405020304" pitchFamily="18" charset="0"/>
                          <a:cs typeface="Times New Roman" panose="02020603050405020304" pitchFamily="18" charset="0"/>
                        </a:rPr>
                        <a:t>3  Deterioro en la calidad de la prestación de los servicios  y Alto riesgo de sanciones por Incumplimiento de normatividad vigente (accesibilidad PMR, detección de incendios)</a:t>
                      </a:r>
                    </a:p>
                  </a:txBody>
                  <a:tcPr marL="44450" marR="44450" marT="0" marB="0" anchor="ctr">
                    <a:solidFill>
                      <a:srgbClr val="F0F2A4"/>
                    </a:solidFill>
                  </a:tcPr>
                </a:tc>
                <a:tc>
                  <a:txBody>
                    <a:bodyPr/>
                    <a:lstStyle/>
                    <a:p>
                      <a:pPr marL="0" algn="l" defTabSz="914400" rtl="0" eaLnBrk="1" latinLnBrk="0" hangingPunct="1">
                        <a:lnSpc>
                          <a:spcPct val="107000"/>
                        </a:lnSpc>
                        <a:spcAft>
                          <a:spcPts val="0"/>
                        </a:spcAft>
                      </a:pPr>
                      <a:r>
                        <a:rPr lang="es-CO" sz="900" kern="1200" dirty="0">
                          <a:solidFill>
                            <a:srgbClr val="000000"/>
                          </a:solidFill>
                          <a:effectLst/>
                          <a:latin typeface="+mn-lt"/>
                          <a:ea typeface="Times New Roman" panose="02020603050405020304" pitchFamily="18" charset="0"/>
                          <a:cs typeface="Times New Roman" panose="02020603050405020304" pitchFamily="18" charset="0"/>
                        </a:rPr>
                        <a:t>3.1 Pérdidas económicas que afectan la institución (detrimento patrimonial).</a:t>
                      </a:r>
                      <a:br>
                        <a:rPr lang="es-CO" sz="900" kern="1200" dirty="0">
                          <a:solidFill>
                            <a:srgbClr val="000000"/>
                          </a:solidFill>
                          <a:effectLst/>
                          <a:latin typeface="+mn-lt"/>
                          <a:ea typeface="Times New Roman" panose="02020603050405020304" pitchFamily="18" charset="0"/>
                          <a:cs typeface="Times New Roman" panose="02020603050405020304" pitchFamily="18" charset="0"/>
                        </a:rPr>
                      </a:br>
                      <a:r>
                        <a:rPr lang="es-CO" sz="900" kern="1200" dirty="0">
                          <a:solidFill>
                            <a:srgbClr val="000000"/>
                          </a:solidFill>
                          <a:effectLst/>
                          <a:latin typeface="+mn-lt"/>
                          <a:ea typeface="Times New Roman" panose="02020603050405020304" pitchFamily="18" charset="0"/>
                          <a:cs typeface="Times New Roman" panose="02020603050405020304" pitchFamily="18" charset="0"/>
                        </a:rPr>
                        <a:t>3.2 Hallazgos e Investigaciones por parte de los entes de control</a:t>
                      </a:r>
                      <a:br>
                        <a:rPr lang="es-CO" sz="900" kern="1200" dirty="0">
                          <a:solidFill>
                            <a:srgbClr val="000000"/>
                          </a:solidFill>
                          <a:effectLst/>
                          <a:latin typeface="+mn-lt"/>
                          <a:ea typeface="Times New Roman" panose="02020603050405020304" pitchFamily="18" charset="0"/>
                          <a:cs typeface="Times New Roman" panose="02020603050405020304" pitchFamily="18" charset="0"/>
                        </a:rPr>
                      </a:br>
                      <a:r>
                        <a:rPr lang="es-CO" sz="900" kern="1200" dirty="0">
                          <a:solidFill>
                            <a:srgbClr val="000000"/>
                          </a:solidFill>
                          <a:effectLst/>
                          <a:latin typeface="+mn-lt"/>
                          <a:ea typeface="Times New Roman" panose="02020603050405020304" pitchFamily="18" charset="0"/>
                          <a:cs typeface="Times New Roman" panose="02020603050405020304" pitchFamily="18" charset="0"/>
                        </a:rPr>
                        <a:t>3.3 Deficiencias en la seguridad, en servicio de aseo y generales.</a:t>
                      </a:r>
                      <a:br>
                        <a:rPr lang="es-CO" sz="900" kern="1200" dirty="0">
                          <a:solidFill>
                            <a:srgbClr val="000000"/>
                          </a:solidFill>
                          <a:effectLst/>
                          <a:latin typeface="+mn-lt"/>
                          <a:ea typeface="Times New Roman" panose="02020603050405020304" pitchFamily="18" charset="0"/>
                          <a:cs typeface="Times New Roman" panose="02020603050405020304" pitchFamily="18" charset="0"/>
                        </a:rPr>
                      </a:br>
                      <a:r>
                        <a:rPr lang="es-CO" sz="900" kern="1200" dirty="0">
                          <a:solidFill>
                            <a:srgbClr val="000000"/>
                          </a:solidFill>
                          <a:effectLst/>
                          <a:latin typeface="+mn-lt"/>
                          <a:ea typeface="Times New Roman" panose="02020603050405020304" pitchFamily="18" charset="0"/>
                          <a:cs typeface="Times New Roman" panose="02020603050405020304" pitchFamily="18" charset="0"/>
                        </a:rPr>
                        <a:t>3.4 Periodicidad inadecuada en mantenimiento de equipos </a:t>
                      </a:r>
                      <a:br>
                        <a:rPr lang="es-CO" sz="900" kern="1200" dirty="0">
                          <a:solidFill>
                            <a:srgbClr val="000000"/>
                          </a:solidFill>
                          <a:effectLst/>
                          <a:latin typeface="+mn-lt"/>
                          <a:ea typeface="Times New Roman" panose="02020603050405020304" pitchFamily="18" charset="0"/>
                          <a:cs typeface="Times New Roman" panose="02020603050405020304" pitchFamily="18" charset="0"/>
                        </a:rPr>
                      </a:br>
                      <a:r>
                        <a:rPr lang="es-CO" sz="900" kern="1200" dirty="0">
                          <a:solidFill>
                            <a:srgbClr val="000000"/>
                          </a:solidFill>
                          <a:effectLst/>
                          <a:latin typeface="+mn-lt"/>
                          <a:ea typeface="Times New Roman" panose="02020603050405020304" pitchFamily="18" charset="0"/>
                          <a:cs typeface="Times New Roman" panose="02020603050405020304" pitchFamily="18" charset="0"/>
                        </a:rPr>
                        <a:t>3.5 Inconformidad de los usuarios</a:t>
                      </a:r>
                    </a:p>
                  </a:txBody>
                  <a:tcPr marL="44450" marR="44450" marT="0" marB="0" anchor="ctr">
                    <a:solidFill>
                      <a:srgbClr val="F0F2A4"/>
                    </a:solidFill>
                  </a:tcPr>
                </a:tc>
                <a:extLst>
                  <a:ext uri="{0D108BD9-81ED-4DB2-BD59-A6C34878D82A}">
                    <a16:rowId xmlns:a16="http://schemas.microsoft.com/office/drawing/2014/main" val="932312539"/>
                  </a:ext>
                </a:extLst>
              </a:tr>
            </a:tbl>
          </a:graphicData>
        </a:graphic>
      </p:graphicFrame>
    </p:spTree>
    <p:extLst>
      <p:ext uri="{BB962C8B-B14F-4D97-AF65-F5344CB8AC3E}">
        <p14:creationId xmlns:p14="http://schemas.microsoft.com/office/powerpoint/2010/main" val="1706658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06"/>
          <p:cNvGrpSpPr/>
          <p:nvPr/>
        </p:nvGrpSpPr>
        <p:grpSpPr>
          <a:xfrm>
            <a:off x="2191038" y="412377"/>
            <a:ext cx="6450938" cy="661471"/>
            <a:chOff x="4690885" y="1471730"/>
            <a:chExt cx="6531887" cy="1104489"/>
          </a:xfrm>
        </p:grpSpPr>
        <p:sp>
          <p:nvSpPr>
            <p:cNvPr id="11"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2">
                    <a:lumMod val="50000"/>
                  </a:schemeClr>
                </a:solidFill>
              </a:endParaRPr>
            </a:p>
          </p:txBody>
        </p:sp>
        <p:sp>
          <p:nvSpPr>
            <p:cNvPr id="12"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chemeClr val="bg2">
                      <a:lumMod val="50000"/>
                    </a:schemeClr>
                  </a:solidFill>
                </a:rPr>
                <a:t>Descripción del proyecto</a:t>
              </a:r>
              <a:endParaRPr lang="es-CO" sz="2800" b="1" dirty="0">
                <a:solidFill>
                  <a:schemeClr val="bg2">
                    <a:lumMod val="50000"/>
                  </a:schemeClr>
                </a:solidFill>
              </a:endParaRPr>
            </a:p>
          </p:txBody>
        </p:sp>
      </p:grpSp>
      <p:graphicFrame>
        <p:nvGraphicFramePr>
          <p:cNvPr id="13" name="3 Diagrama"/>
          <p:cNvGraphicFramePr/>
          <p:nvPr>
            <p:extLst>
              <p:ext uri="{D42A27DB-BD31-4B8C-83A1-F6EECF244321}">
                <p14:modId xmlns:p14="http://schemas.microsoft.com/office/powerpoint/2010/main" val="1821908174"/>
              </p:ext>
            </p:extLst>
          </p:nvPr>
        </p:nvGraphicFramePr>
        <p:xfrm>
          <a:off x="3943560" y="1282125"/>
          <a:ext cx="4512402" cy="4549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ángulo 1"/>
          <p:cNvSpPr/>
          <p:nvPr/>
        </p:nvSpPr>
        <p:spPr>
          <a:xfrm>
            <a:off x="134897" y="1615882"/>
            <a:ext cx="3505200" cy="4770537"/>
          </a:xfrm>
          <a:prstGeom prst="rect">
            <a:avLst/>
          </a:prstGeom>
        </p:spPr>
        <p:txBody>
          <a:bodyPr wrap="square">
            <a:spAutoFit/>
          </a:bodyPr>
          <a:lstStyle/>
          <a:p>
            <a:pPr algn="just"/>
            <a:r>
              <a:rPr lang="es-CO" sz="1600" dirty="0"/>
              <a:t>El proyecto consiste en fortalecer la infraestructura del campus implementando el plan maestro de manera articulada al PEI y al PDI,  a los procesos misionales de la institución y las dinámicas actuales de crecimiento de los equipamientos educativos, mediante actuaciones físicas integradas urbanísticamente a las edificaciones existentes y al contexto urbano, que garantice la accesibilidad, la configuración de ambientes universitarios seguros y amigable con el medio ambiente,  dotada con tecnología de vanguardia que generen valor agregado a la actividad misional y potencien las experiencias de los usuarios internos y externos en el desarrollo de sus actividades.</a:t>
            </a:r>
          </a:p>
        </p:txBody>
      </p:sp>
      <p:sp>
        <p:nvSpPr>
          <p:cNvPr id="9" name="Rectángulo 8"/>
          <p:cNvSpPr/>
          <p:nvPr/>
        </p:nvSpPr>
        <p:spPr>
          <a:xfrm rot="16200000">
            <a:off x="6633738" y="3424361"/>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32. Gestión </a:t>
            </a:r>
            <a:r>
              <a:rPr lang="es-CO" sz="800" dirty="0">
                <a:solidFill>
                  <a:schemeClr val="bg1">
                    <a:lumMod val="50000"/>
                  </a:schemeClr>
                </a:solidFill>
                <a:latin typeface="Arial Rounded MT Bold" panose="020F0704030504030204" pitchFamily="34" charset="0"/>
              </a:rPr>
              <a:t>integral de la infraestructura física</a:t>
            </a:r>
          </a:p>
        </p:txBody>
      </p:sp>
    </p:spTree>
    <p:extLst>
      <p:ext uri="{BB962C8B-B14F-4D97-AF65-F5344CB8AC3E}">
        <p14:creationId xmlns:p14="http://schemas.microsoft.com/office/powerpoint/2010/main" val="3496878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6"/>
          <p:cNvGrpSpPr/>
          <p:nvPr/>
        </p:nvGrpSpPr>
        <p:grpSpPr>
          <a:xfrm>
            <a:off x="2191038" y="412377"/>
            <a:ext cx="6450938" cy="661471"/>
            <a:chOff x="4690885" y="1471730"/>
            <a:chExt cx="6531887" cy="1104489"/>
          </a:xfrm>
        </p:grpSpPr>
        <p:sp>
          <p:nvSpPr>
            <p:cNvPr id="3"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2">
                    <a:lumMod val="50000"/>
                  </a:schemeClr>
                </a:solidFill>
              </a:endParaRPr>
            </a:p>
          </p:txBody>
        </p:sp>
        <p:sp>
          <p:nvSpPr>
            <p:cNvPr id="4"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chemeClr val="bg2">
                      <a:lumMod val="50000"/>
                    </a:schemeClr>
                  </a:solidFill>
                </a:rPr>
                <a:t>Objetivos del proyecto</a:t>
              </a:r>
              <a:endParaRPr lang="es-CO" sz="2800" b="1" dirty="0">
                <a:solidFill>
                  <a:schemeClr val="bg2">
                    <a:lumMod val="50000"/>
                  </a:schemeClr>
                </a:solidFill>
              </a:endParaRPr>
            </a:p>
          </p:txBody>
        </p:sp>
      </p:grpSp>
      <p:sp>
        <p:nvSpPr>
          <p:cNvPr id="5" name="TextBox 12"/>
          <p:cNvSpPr txBox="1">
            <a:spLocks/>
          </p:cNvSpPr>
          <p:nvPr/>
        </p:nvSpPr>
        <p:spPr>
          <a:xfrm>
            <a:off x="198343" y="1370635"/>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chemeClr val="bg2">
                    <a:lumMod val="50000"/>
                  </a:schemeClr>
                </a:solidFill>
              </a:rPr>
              <a:t>General</a:t>
            </a:r>
            <a:endParaRPr lang="es-CO" dirty="0">
              <a:solidFill>
                <a:schemeClr val="bg2">
                  <a:lumMod val="50000"/>
                </a:schemeClr>
              </a:solidFill>
            </a:endParaRPr>
          </a:p>
        </p:txBody>
      </p:sp>
      <p:sp>
        <p:nvSpPr>
          <p:cNvPr id="6" name="TextBox 12"/>
          <p:cNvSpPr txBox="1">
            <a:spLocks/>
          </p:cNvSpPr>
          <p:nvPr/>
        </p:nvSpPr>
        <p:spPr>
          <a:xfrm>
            <a:off x="171070" y="3076451"/>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chemeClr val="bg2">
                    <a:lumMod val="50000"/>
                  </a:schemeClr>
                </a:solidFill>
              </a:rPr>
              <a:t>Específicos</a:t>
            </a:r>
            <a:endParaRPr lang="es-CO" dirty="0">
              <a:solidFill>
                <a:schemeClr val="bg2">
                  <a:lumMod val="50000"/>
                </a:schemeClr>
              </a:solidFill>
            </a:endParaRPr>
          </a:p>
        </p:txBody>
      </p:sp>
      <p:sp>
        <p:nvSpPr>
          <p:cNvPr id="7" name="Rectángulo 6"/>
          <p:cNvSpPr/>
          <p:nvPr/>
        </p:nvSpPr>
        <p:spPr>
          <a:xfrm>
            <a:off x="229611" y="1962211"/>
            <a:ext cx="7855431" cy="923330"/>
          </a:xfrm>
          <a:prstGeom prst="rect">
            <a:avLst/>
          </a:prstGeom>
        </p:spPr>
        <p:txBody>
          <a:bodyPr wrap="square">
            <a:spAutoFit/>
          </a:bodyPr>
          <a:lstStyle/>
          <a:p>
            <a:pPr algn="just"/>
            <a:r>
              <a:rPr lang="es-CO" dirty="0"/>
              <a:t>Orientar la planificación y el desarrollo de la infraestructura física para consolidar el campus de la UTP como aula abierta, sostenible, inteligente, segura, saludable e incluyente, para la educación superior con calidad, la investigación y la innovación.</a:t>
            </a:r>
          </a:p>
        </p:txBody>
      </p:sp>
      <p:sp>
        <p:nvSpPr>
          <p:cNvPr id="8" name="Rectángulo 7"/>
          <p:cNvSpPr/>
          <p:nvPr/>
        </p:nvSpPr>
        <p:spPr>
          <a:xfrm>
            <a:off x="229611" y="3692216"/>
            <a:ext cx="7708528" cy="2308324"/>
          </a:xfrm>
          <a:prstGeom prst="rect">
            <a:avLst/>
          </a:prstGeom>
        </p:spPr>
        <p:txBody>
          <a:bodyPr wrap="square">
            <a:spAutoFit/>
          </a:bodyPr>
          <a:lstStyle/>
          <a:p>
            <a:pPr marL="285750" lvl="0" indent="-285750" algn="just">
              <a:buFont typeface="Wingdings" panose="05000000000000000000" pitchFamily="2" charset="2"/>
              <a:buChar char="Ø"/>
            </a:pPr>
            <a:r>
              <a:rPr lang="es-CO" dirty="0"/>
              <a:t>Implementar el plan maestro de planta física para orientar el modelo de ocupación del campus de acuerdo a los requerimientos y dinámicas de crecimiento de la </a:t>
            </a:r>
            <a:r>
              <a:rPr lang="es-CO" dirty="0" smtClean="0"/>
              <a:t>UTP.</a:t>
            </a:r>
          </a:p>
          <a:p>
            <a:pPr marL="285750" lvl="0" indent="-285750" algn="just">
              <a:buFont typeface="Wingdings" panose="05000000000000000000" pitchFamily="2" charset="2"/>
              <a:buChar char="Ø"/>
            </a:pPr>
            <a:endParaRPr lang="es-CO" dirty="0"/>
          </a:p>
          <a:p>
            <a:pPr marL="285750" lvl="0" indent="-285750" algn="just">
              <a:buFont typeface="Wingdings" panose="05000000000000000000" pitchFamily="2" charset="2"/>
              <a:buChar char="Ø"/>
            </a:pPr>
            <a:r>
              <a:rPr lang="es-CO" dirty="0" smtClean="0"/>
              <a:t>Mejorar </a:t>
            </a:r>
            <a:r>
              <a:rPr lang="es-CO" dirty="0"/>
              <a:t>la cobertura y calidad espacial y ambiental de la planta </a:t>
            </a:r>
            <a:r>
              <a:rPr lang="es-CO" dirty="0" smtClean="0"/>
              <a:t>física.</a:t>
            </a:r>
          </a:p>
          <a:p>
            <a:pPr marL="285750" lvl="0" indent="-285750" algn="just">
              <a:buFont typeface="Wingdings" panose="05000000000000000000" pitchFamily="2" charset="2"/>
              <a:buChar char="Ø"/>
            </a:pPr>
            <a:endParaRPr lang="es-CO" dirty="0"/>
          </a:p>
          <a:p>
            <a:pPr marL="285750" lvl="0" indent="-285750" algn="just">
              <a:buFont typeface="Wingdings" panose="05000000000000000000" pitchFamily="2" charset="2"/>
              <a:buChar char="Ø"/>
            </a:pPr>
            <a:r>
              <a:rPr lang="es-CO" dirty="0" smtClean="0"/>
              <a:t>Actualizar </a:t>
            </a:r>
            <a:r>
              <a:rPr lang="es-CO" dirty="0"/>
              <a:t>la infraestructura de las ediciones que lo requieran, según normas vigentes, para satisfacer las necesidades institucionales.</a:t>
            </a:r>
          </a:p>
        </p:txBody>
      </p:sp>
      <p:sp>
        <p:nvSpPr>
          <p:cNvPr id="11" name="Rectángulo 10"/>
          <p:cNvSpPr/>
          <p:nvPr/>
        </p:nvSpPr>
        <p:spPr>
          <a:xfrm rot="16200000">
            <a:off x="6633738" y="3424361"/>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32. Gestión </a:t>
            </a:r>
            <a:r>
              <a:rPr lang="es-CO" sz="800" dirty="0">
                <a:solidFill>
                  <a:schemeClr val="bg1">
                    <a:lumMod val="50000"/>
                  </a:schemeClr>
                </a:solidFill>
                <a:latin typeface="Arial Rounded MT Bold" panose="020F0704030504030204" pitchFamily="34" charset="0"/>
              </a:rPr>
              <a:t>integral de la infraestructura física</a:t>
            </a:r>
          </a:p>
        </p:txBody>
      </p:sp>
    </p:spTree>
    <p:extLst>
      <p:ext uri="{BB962C8B-B14F-4D97-AF65-F5344CB8AC3E}">
        <p14:creationId xmlns:p14="http://schemas.microsoft.com/office/powerpoint/2010/main" val="4119418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6"/>
          <p:cNvGrpSpPr/>
          <p:nvPr/>
        </p:nvGrpSpPr>
        <p:grpSpPr>
          <a:xfrm>
            <a:off x="2191038" y="412377"/>
            <a:ext cx="6450938" cy="661471"/>
            <a:chOff x="4690885" y="1471730"/>
            <a:chExt cx="6531887" cy="1104489"/>
          </a:xfrm>
        </p:grpSpPr>
        <p:sp>
          <p:nvSpPr>
            <p:cNvPr id="3"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2">
                    <a:lumMod val="50000"/>
                  </a:schemeClr>
                </a:solidFill>
              </a:endParaRPr>
            </a:p>
          </p:txBody>
        </p:sp>
        <p:sp>
          <p:nvSpPr>
            <p:cNvPr id="4"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chemeClr val="bg2">
                      <a:lumMod val="50000"/>
                    </a:schemeClr>
                  </a:solidFill>
                </a:rPr>
                <a:t>Planes operativos</a:t>
              </a:r>
              <a:endParaRPr lang="es-CO" sz="2800" b="1" dirty="0">
                <a:solidFill>
                  <a:schemeClr val="bg2">
                    <a:lumMod val="50000"/>
                  </a:schemeClr>
                </a:solidFill>
              </a:endParaRPr>
            </a:p>
          </p:txBody>
        </p:sp>
      </p:grpSp>
      <p:graphicFrame>
        <p:nvGraphicFramePr>
          <p:cNvPr id="6" name="Tabla 5"/>
          <p:cNvGraphicFramePr>
            <a:graphicFrameLocks noGrp="1"/>
          </p:cNvGraphicFramePr>
          <p:nvPr>
            <p:extLst>
              <p:ext uri="{D42A27DB-BD31-4B8C-83A1-F6EECF244321}">
                <p14:modId xmlns:p14="http://schemas.microsoft.com/office/powerpoint/2010/main" val="2803052811"/>
              </p:ext>
            </p:extLst>
          </p:nvPr>
        </p:nvGraphicFramePr>
        <p:xfrm>
          <a:off x="286151" y="1237118"/>
          <a:ext cx="7369708" cy="5207318"/>
        </p:xfrm>
        <a:graphic>
          <a:graphicData uri="http://schemas.openxmlformats.org/drawingml/2006/table">
            <a:tbl>
              <a:tblPr firstRow="1" firstCol="1" bandRow="1">
                <a:tableStyleId>{5940675A-B579-460E-94D1-54222C63F5DA}</a:tableStyleId>
              </a:tblPr>
              <a:tblGrid>
                <a:gridCol w="2402508">
                  <a:extLst>
                    <a:ext uri="{9D8B030D-6E8A-4147-A177-3AD203B41FA5}">
                      <a16:colId xmlns:a16="http://schemas.microsoft.com/office/drawing/2014/main" val="622973615"/>
                    </a:ext>
                  </a:extLst>
                </a:gridCol>
                <a:gridCol w="4967200">
                  <a:extLst>
                    <a:ext uri="{9D8B030D-6E8A-4147-A177-3AD203B41FA5}">
                      <a16:colId xmlns:a16="http://schemas.microsoft.com/office/drawing/2014/main" val="2008709917"/>
                    </a:ext>
                  </a:extLst>
                </a:gridCol>
              </a:tblGrid>
              <a:tr h="205241">
                <a:tc>
                  <a:txBody>
                    <a:body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extLst>
                  <a:ext uri="{0D108BD9-81ED-4DB2-BD59-A6C34878D82A}">
                    <a16:rowId xmlns:a16="http://schemas.microsoft.com/office/drawing/2014/main" val="3686363448"/>
                  </a:ext>
                </a:extLst>
              </a:tr>
              <a:tr h="485289">
                <a:tc>
                  <a:txBody>
                    <a:bodyPr/>
                    <a:lstStyle/>
                    <a:p>
                      <a:pPr algn="ctr">
                        <a:lnSpc>
                          <a:spcPct val="107000"/>
                        </a:lnSpc>
                        <a:spcAft>
                          <a:spcPts val="0"/>
                        </a:spcAft>
                      </a:pPr>
                      <a:r>
                        <a:rPr lang="es-CO" sz="1800" b="1" kern="1200" dirty="0" smtClean="0">
                          <a:solidFill>
                            <a:schemeClr val="tx1"/>
                          </a:solidFill>
                          <a:effectLst/>
                          <a:latin typeface="+mn-lt"/>
                          <a:ea typeface="+mn-ea"/>
                          <a:cs typeface="+mn-cs"/>
                        </a:rPr>
                        <a:t>Gerencia Integral del Campus</a:t>
                      </a:r>
                      <a:endParaRPr lang="es-CO" sz="105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500" kern="1200" dirty="0" smtClean="0">
                          <a:solidFill>
                            <a:schemeClr val="tx1"/>
                          </a:solidFill>
                          <a:effectLst/>
                          <a:latin typeface="+mn-lt"/>
                          <a:ea typeface="+mn-ea"/>
                          <a:cs typeface="+mn-cs"/>
                        </a:rPr>
                        <a:t>Implementación del plan maestro de la planta física y reporte de indicadores del plan. Estudios y Diseños para el fortalecimiento de la infraestructura física del campus. Proyección de adecuaciones de espacios. Proyección de Amoblamiento y dotación del campus.	Conceptos técnicos y evaluación de predios para expansión del campus. Adquisición de predios.</a:t>
                      </a:r>
                      <a:endParaRPr lang="es-CO"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F0F2A4"/>
                    </a:solidFill>
                  </a:tcPr>
                </a:tc>
                <a:extLst>
                  <a:ext uri="{0D108BD9-81ED-4DB2-BD59-A6C34878D82A}">
                    <a16:rowId xmlns:a16="http://schemas.microsoft.com/office/drawing/2014/main" val="3877856177"/>
                  </a:ext>
                </a:extLst>
              </a:tr>
              <a:tr h="485289">
                <a:tc>
                  <a:txBody>
                    <a:bodyPr/>
                    <a:lstStyle/>
                    <a:p>
                      <a:pPr algn="ctr">
                        <a:lnSpc>
                          <a:spcPct val="107000"/>
                        </a:lnSpc>
                        <a:spcAft>
                          <a:spcPts val="0"/>
                        </a:spcAft>
                      </a:pPr>
                      <a:r>
                        <a:rPr lang="es-CO" sz="1800" b="1" kern="1200" dirty="0" smtClean="0">
                          <a:solidFill>
                            <a:schemeClr val="tx1"/>
                          </a:solidFill>
                          <a:effectLst/>
                          <a:latin typeface="+mn-lt"/>
                          <a:ea typeface="+mn-ea"/>
                          <a:cs typeface="+mn-cs"/>
                        </a:rPr>
                        <a:t>Fortalecimiento de la infraestructura Física</a:t>
                      </a:r>
                      <a:endParaRPr lang="es-CO" sz="105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gn="just">
                        <a:lnSpc>
                          <a:spcPct val="107000"/>
                        </a:lnSpc>
                        <a:spcAft>
                          <a:spcPts val="0"/>
                        </a:spcAft>
                      </a:pPr>
                      <a:r>
                        <a:rPr lang="es-CO" sz="1500" kern="1200" dirty="0" smtClean="0">
                          <a:solidFill>
                            <a:schemeClr val="tx1"/>
                          </a:solidFill>
                          <a:effectLst/>
                          <a:latin typeface="+mn-lt"/>
                          <a:ea typeface="+mn-ea"/>
                          <a:cs typeface="+mn-cs"/>
                        </a:rPr>
                        <a:t>Intervenciones a la planta física. Ejecución de adecuaciones en el campus y sedes alternas. Accesibilidad al medio físico (Informe semestral de inversión). Planes de contingencia para obras. Amoblamiento y dotación del campus. Campus sostenible (edificaciones verdes y movilidad sustentable (Informe semestral de inversión).</a:t>
                      </a:r>
                      <a:endParaRPr lang="es-CO" sz="1500" kern="1200" dirty="0">
                        <a:solidFill>
                          <a:schemeClr val="tx1"/>
                        </a:solidFill>
                        <a:effectLst/>
                        <a:latin typeface="+mn-lt"/>
                        <a:ea typeface="+mn-ea"/>
                        <a:cs typeface="+mn-cs"/>
                      </a:endParaRPr>
                    </a:p>
                  </a:txBody>
                  <a:tcPr marL="32592" marR="32592" marT="0" marB="0" anchor="ctr">
                    <a:solidFill>
                      <a:srgbClr val="F0F2A4"/>
                    </a:solidFill>
                  </a:tcPr>
                </a:tc>
                <a:extLst>
                  <a:ext uri="{0D108BD9-81ED-4DB2-BD59-A6C34878D82A}">
                    <a16:rowId xmlns:a16="http://schemas.microsoft.com/office/drawing/2014/main" val="3878799799"/>
                  </a:ext>
                </a:extLst>
              </a:tr>
              <a:tr h="485289">
                <a:tc>
                  <a:txBody>
                    <a:bodyPr/>
                    <a:lstStyle/>
                    <a:p>
                      <a:pPr algn="ctr">
                        <a:lnSpc>
                          <a:spcPct val="107000"/>
                        </a:lnSpc>
                        <a:spcAft>
                          <a:spcPts val="0"/>
                        </a:spcAft>
                      </a:pPr>
                      <a:r>
                        <a:rPr lang="es-CO" sz="1800" b="1" kern="1200" dirty="0" smtClean="0">
                          <a:solidFill>
                            <a:schemeClr val="tx1"/>
                          </a:solidFill>
                          <a:effectLst/>
                          <a:latin typeface="+mn-lt"/>
                          <a:ea typeface="+mn-ea"/>
                          <a:cs typeface="+mn-cs"/>
                        </a:rPr>
                        <a:t>Fortalecimiento de la Sostenibilidad y gestión del riesgo del campus (mantenimiento institucional)</a:t>
                      </a:r>
                      <a:endParaRPr lang="es-CO" sz="105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gn="just">
                        <a:lnSpc>
                          <a:spcPct val="107000"/>
                        </a:lnSpc>
                        <a:spcAft>
                          <a:spcPts val="0"/>
                        </a:spcAft>
                      </a:pPr>
                      <a:r>
                        <a:rPr lang="es-CO" sz="1500" kern="1200" dirty="0" smtClean="0">
                          <a:solidFill>
                            <a:schemeClr val="tx1"/>
                          </a:solidFill>
                          <a:effectLst/>
                          <a:latin typeface="+mn-lt"/>
                          <a:ea typeface="+mn-ea"/>
                          <a:cs typeface="+mn-cs"/>
                        </a:rPr>
                        <a:t>Renovar las redes eléctricas, hidráulicas, contra incendios, sanitarias, unidades sanitarias, cubiertas, cerramientos y equipos. Cumplir las normas establecidas para facilitar la movilidad a PMR y espacios para la atención primaria en caso de emergencias. Aplicar la normatividad vigente sobre sistemas de detección de incendios en la totalidad de edificaciones de la universidad.</a:t>
                      </a:r>
                      <a:endParaRPr lang="es-CO" sz="1500" kern="1200" dirty="0">
                        <a:solidFill>
                          <a:schemeClr val="tx1"/>
                        </a:solidFill>
                        <a:effectLst/>
                        <a:latin typeface="+mn-lt"/>
                        <a:ea typeface="+mn-ea"/>
                        <a:cs typeface="+mn-cs"/>
                      </a:endParaRPr>
                    </a:p>
                  </a:txBody>
                  <a:tcPr marL="32592" marR="32592" marT="0" marB="0" anchor="ctr">
                    <a:solidFill>
                      <a:srgbClr val="F0F2A4"/>
                    </a:solidFill>
                  </a:tcPr>
                </a:tc>
                <a:extLst>
                  <a:ext uri="{0D108BD9-81ED-4DB2-BD59-A6C34878D82A}">
                    <a16:rowId xmlns:a16="http://schemas.microsoft.com/office/drawing/2014/main" val="375563162"/>
                  </a:ext>
                </a:extLst>
              </a:tr>
            </a:tbl>
          </a:graphicData>
        </a:graphic>
      </p:graphicFrame>
      <p:sp>
        <p:nvSpPr>
          <p:cNvPr id="7" name="Rectángulo 6"/>
          <p:cNvSpPr/>
          <p:nvPr/>
        </p:nvSpPr>
        <p:spPr>
          <a:xfrm rot="16200000">
            <a:off x="6633738" y="3424361"/>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32. Gestión </a:t>
            </a:r>
            <a:r>
              <a:rPr lang="es-CO" sz="800" dirty="0">
                <a:solidFill>
                  <a:schemeClr val="bg1">
                    <a:lumMod val="50000"/>
                  </a:schemeClr>
                </a:solidFill>
                <a:latin typeface="Arial Rounded MT Bold" panose="020F0704030504030204" pitchFamily="34" charset="0"/>
              </a:rPr>
              <a:t>integral de la infraestructura física</a:t>
            </a:r>
          </a:p>
        </p:txBody>
      </p:sp>
    </p:spTree>
    <p:extLst>
      <p:ext uri="{BB962C8B-B14F-4D97-AF65-F5344CB8AC3E}">
        <p14:creationId xmlns:p14="http://schemas.microsoft.com/office/powerpoint/2010/main" val="769704289"/>
      </p:ext>
    </p:extLst>
  </p:cSld>
  <p:clrMapOvr>
    <a:masterClrMapping/>
  </p:clrMapOvr>
</p:sld>
</file>

<file path=ppt/theme/theme1.xml><?xml version="1.0" encoding="utf-8"?>
<a:theme xmlns:a="http://schemas.openxmlformats.org/drawingml/2006/main" name="Tema de Office">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Presentaciones" id="{DEBE8DB2-F645-45A6-9D9A-FECF618B095A}" vid="{89755DBF-F4C9-4372-9FFF-6D7F6A005EF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4108</TotalTime>
  <Words>1530</Words>
  <Application>Microsoft Office PowerPoint</Application>
  <PresentationFormat>Presentación en pantalla (4:3)</PresentationFormat>
  <Paragraphs>85</Paragraphs>
  <Slides>7</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7</vt:i4>
      </vt:variant>
    </vt:vector>
  </HeadingPairs>
  <TitlesOfParts>
    <vt:vector size="16" baseType="lpstr">
      <vt:lpstr>Arial</vt:lpstr>
      <vt:lpstr>Arial Narrow</vt:lpstr>
      <vt:lpstr>Arial Rounded MT Bold</vt:lpstr>
      <vt:lpstr>Calibri</vt:lpstr>
      <vt:lpstr>Calibri Light</vt:lpstr>
      <vt:lpstr>Khmer UI</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julian andrés valencia quintero</cp:lastModifiedBy>
  <cp:revision>581</cp:revision>
  <cp:lastPrinted>2017-05-16T14:27:28Z</cp:lastPrinted>
  <dcterms:created xsi:type="dcterms:W3CDTF">2017-03-06T22:18:18Z</dcterms:created>
  <dcterms:modified xsi:type="dcterms:W3CDTF">2025-03-28T19:13:58Z</dcterms:modified>
</cp:coreProperties>
</file>