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Grupo de Apoyo Administrativo. Comité Capacitación Administrativo. Jefes de Proceso. Vicerrectoría de Responsabilidad Social y Bienestar Universitario. Decanos. Maestría Desarrollo Humano y Organizacional. Facultad Ciencias Empresariales. Vicerrectoría Académica. Toda la comunidad académica y administrativa</a:t>
          </a:r>
          <a:endParaRPr lang="es-CO" sz="1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La Comunidad Universitaria (Estudiantes, docentes, administrativos)</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lnSpc>
              <a:spcPct val="100000"/>
            </a:lnSpc>
          </a:pPr>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ES" sz="1050" b="0" dirty="0" smtClean="0">
              <a:solidFill>
                <a:schemeClr val="tx2">
                  <a:lumMod val="50000"/>
                </a:schemeClr>
              </a:solidFill>
              <a:latin typeface="+mn-lt"/>
              <a:cs typeface="Khmer UI" panose="020B0502040204020203" pitchFamily="34" charset="0"/>
            </a:rPr>
            <a:t> </a:t>
          </a:r>
          <a:r>
            <a:rPr lang="es-CO" sz="1050" b="0" dirty="0" smtClean="0">
              <a:solidFill>
                <a:schemeClr val="tx2">
                  <a:lumMod val="50000"/>
                </a:schemeClr>
              </a:solidFill>
              <a:latin typeface="+mn-lt"/>
              <a:cs typeface="Khmer UI" panose="020B0502040204020203" pitchFamily="34" charset="0"/>
            </a:rPr>
            <a:t>ARL - Caja de compensación- EPS- Fondo de pensiones-cooperativas UTP- Ministerio del trabajo, Ministerio de salud y protección social, DAFP </a:t>
          </a:r>
          <a:endParaRPr lang="es-ES" sz="900" b="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35595">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3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540972"/>
          <a:ext cx="2344240" cy="676419"/>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560784"/>
        <a:ext cx="2304616" cy="636795"/>
      </dsp:txXfrm>
    </dsp:sp>
    <dsp:sp modelId="{107B593D-2B7E-47A1-B237-2D44EE17772E}">
      <dsp:nvSpPr>
        <dsp:cNvPr id="0" name=""/>
        <dsp:cNvSpPr/>
      </dsp:nvSpPr>
      <dsp:spPr>
        <a:xfrm>
          <a:off x="237851" y="1217392"/>
          <a:ext cx="234424" cy="681557"/>
        </a:xfrm>
        <a:custGeom>
          <a:avLst/>
          <a:gdLst/>
          <a:ahLst/>
          <a:cxnLst/>
          <a:rect l="0" t="0" r="0" b="0"/>
          <a:pathLst>
            <a:path>
              <a:moveTo>
                <a:pt x="0" y="0"/>
              </a:moveTo>
              <a:lnTo>
                <a:pt x="0" y="681557"/>
              </a:lnTo>
              <a:lnTo>
                <a:pt x="234424" y="681557"/>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72275" y="1440354"/>
          <a:ext cx="4001276" cy="917191"/>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Grupo de Apoyo Administrativo. Comité Capacitación Administrativo. Jefes de Proceso. Vicerrectoría de Responsabilidad Social y Bienestar Universitario. Decanos. Maestría Desarrollo Humano y Organizacional. Facultad Ciencias Empresariales. Vicerrectoría Académica. Toda la comunidad académica y administrativa</a:t>
          </a:r>
          <a:endParaRPr lang="es-CO" sz="100" b="0" kern="1200" dirty="0">
            <a:solidFill>
              <a:schemeClr val="tx2">
                <a:lumMod val="50000"/>
              </a:schemeClr>
            </a:solidFill>
            <a:latin typeface="+mn-lt"/>
            <a:cs typeface="Khmer UI" panose="020B0502040204020203" pitchFamily="34" charset="0"/>
          </a:endParaRPr>
        </a:p>
      </dsp:txBody>
      <dsp:txXfrm>
        <a:off x="499139" y="1467218"/>
        <a:ext cx="3947548" cy="863463"/>
      </dsp:txXfrm>
    </dsp:sp>
    <dsp:sp modelId="{94DEC999-591D-4E68-9D00-6890F125307D}">
      <dsp:nvSpPr>
        <dsp:cNvPr id="0" name=""/>
        <dsp:cNvSpPr/>
      </dsp:nvSpPr>
      <dsp:spPr>
        <a:xfrm>
          <a:off x="237851" y="1217392"/>
          <a:ext cx="234424" cy="1625876"/>
        </a:xfrm>
        <a:custGeom>
          <a:avLst/>
          <a:gdLst/>
          <a:ahLst/>
          <a:cxnLst/>
          <a:rect l="0" t="0" r="0" b="0"/>
          <a:pathLst>
            <a:path>
              <a:moveTo>
                <a:pt x="0" y="0"/>
              </a:moveTo>
              <a:lnTo>
                <a:pt x="0" y="1625876"/>
              </a:lnTo>
              <a:lnTo>
                <a:pt x="234424" y="1625876"/>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526650"/>
          <a:ext cx="4022445" cy="633237"/>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10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ES" sz="1050" b="0" kern="1200" dirty="0" smtClean="0">
              <a:solidFill>
                <a:schemeClr val="tx2">
                  <a:lumMod val="50000"/>
                </a:schemeClr>
              </a:solidFill>
              <a:latin typeface="+mn-lt"/>
              <a:cs typeface="Khmer UI" panose="020B0502040204020203" pitchFamily="34" charset="0"/>
            </a:rPr>
            <a:t> </a:t>
          </a:r>
          <a:r>
            <a:rPr lang="es-CO" sz="1050" b="0" kern="1200" dirty="0" smtClean="0">
              <a:solidFill>
                <a:schemeClr val="tx2">
                  <a:lumMod val="50000"/>
                </a:schemeClr>
              </a:solidFill>
              <a:latin typeface="+mn-lt"/>
              <a:cs typeface="Khmer UI" panose="020B0502040204020203" pitchFamily="34" charset="0"/>
            </a:rPr>
            <a:t>ARL - Caja de compensación- EPS- Fondo de pensiones-cooperativas UTP- Ministerio del trabajo, Ministerio de salud y protección social, DAFP </a:t>
          </a:r>
          <a:endParaRPr lang="es-ES" sz="900" b="0" kern="1200" dirty="0"/>
        </a:p>
      </dsp:txBody>
      <dsp:txXfrm>
        <a:off x="490822" y="2545197"/>
        <a:ext cx="3985351" cy="596143"/>
      </dsp:txXfrm>
    </dsp:sp>
    <dsp:sp modelId="{983EE482-34B4-4DDE-A5BB-56DAF2F5E8D4}">
      <dsp:nvSpPr>
        <dsp:cNvPr id="0" name=""/>
        <dsp:cNvSpPr/>
      </dsp:nvSpPr>
      <dsp:spPr>
        <a:xfrm>
          <a:off x="237851" y="1217392"/>
          <a:ext cx="234424" cy="2424626"/>
        </a:xfrm>
        <a:custGeom>
          <a:avLst/>
          <a:gdLst/>
          <a:ahLst/>
          <a:cxnLst/>
          <a:rect l="0" t="0" r="0" b="0"/>
          <a:pathLst>
            <a:path>
              <a:moveTo>
                <a:pt x="0" y="0"/>
              </a:moveTo>
              <a:lnTo>
                <a:pt x="0" y="2424626"/>
              </a:lnTo>
              <a:lnTo>
                <a:pt x="234424" y="2424626"/>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328992"/>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La Comunidad Universitaria (Estudiantes, docentes, administrativos)</a:t>
          </a:r>
          <a:endParaRPr lang="es-CO" sz="700" b="0" kern="1200" dirty="0">
            <a:latin typeface="+mn-lt"/>
          </a:endParaRPr>
        </a:p>
      </dsp:txBody>
      <dsp:txXfrm>
        <a:off x="490611" y="3347328"/>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394451" y="4049023"/>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Gestión del desarrollo humano</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35</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5"/>
          <a:stretch>
            <a:fillRect/>
          </a:stretch>
        </p:blipFill>
        <p:spPr>
          <a:xfrm>
            <a:off x="4997488" y="3750593"/>
            <a:ext cx="4000221" cy="2677101"/>
          </a:xfrm>
          <a:prstGeom prst="rect">
            <a:avLst/>
          </a:prstGeom>
          <a:ln>
            <a:noFill/>
          </a:ln>
          <a:effectLst>
            <a:outerShdw blurRad="190500" algn="tl" rotWithShape="0">
              <a:srgbClr val="000000">
                <a:alpha val="70000"/>
              </a:srgbClr>
            </a:outerShdw>
          </a:effectLst>
        </p:spPr>
      </p:pic>
      <p:sp>
        <p:nvSpPr>
          <p:cNvPr id="11" name="Rectángulo 10">
            <a:extLst>
              <a:ext uri="{FF2B5EF4-FFF2-40B4-BE49-F238E27FC236}">
                <a16:creationId xmlns:a16="http://schemas.microsoft.com/office/drawing/2014/main" id="{CFE0E246-5F80-4A2F-ACCE-0CB977473BE4}"/>
              </a:ext>
            </a:extLst>
          </p:cNvPr>
          <p:cNvSpPr/>
          <p:nvPr/>
        </p:nvSpPr>
        <p:spPr>
          <a:xfrm>
            <a:off x="280527" y="528968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802979304"/>
              </p:ext>
            </p:extLst>
          </p:nvPr>
        </p:nvGraphicFramePr>
        <p:xfrm>
          <a:off x="205470" y="1264000"/>
          <a:ext cx="7468319" cy="5426750"/>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860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PDI2028 – GSI - 35</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del Talento Humano</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6860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16860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del Desarrollo Humano y organizacional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34501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34501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803143024"/>
                  </a:ext>
                </a:extLst>
              </a:tr>
              <a:tr h="120419">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3. Profesores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386315842"/>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10. Organización, gestión y administración</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848743792"/>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11. Recursos de apoyo académico e infraestructura física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929009053"/>
                  </a:ext>
                </a:extLst>
              </a:tr>
              <a:tr h="37244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Grupo de Apoyo Administrativo</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Comité Capacitación Administrativo </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Jefes de Proceso</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Decanos </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Maestría Desarrollo Humano y Organizacional</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Facultad Ciencias Empresariales</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Vicerrectoría Académica</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Toda la comunidad académica y administrativa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120419">
                <a:tc rowSpan="3">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894269789"/>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488098463"/>
                  </a:ext>
                </a:extLst>
              </a:tr>
              <a:tr h="17342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r h="246431">
                <a:tc vMerge="1">
                  <a:txBody>
                    <a:bodyPr/>
                    <a:lstStyle/>
                    <a:p>
                      <a:endParaRPr lang="es-CO"/>
                    </a:p>
                  </a:txBody>
                  <a:tcPr/>
                </a:tc>
                <a:tc>
                  <a:txBody>
                    <a:bodyPr/>
                    <a:lstStyle/>
                    <a:p>
                      <a:pPr>
                        <a:lnSpc>
                          <a:spcPct val="107000"/>
                        </a:lnSpc>
                        <a:spcAft>
                          <a:spcPts val="800"/>
                        </a:spcAft>
                      </a:pPr>
                      <a:r>
                        <a:rPr lang="es-CO" sz="105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51774918"/>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134471" y="1486355"/>
            <a:ext cx="7987554" cy="4801314"/>
          </a:xfrm>
          <a:prstGeom prst="rect">
            <a:avLst/>
          </a:prstGeom>
        </p:spPr>
        <p:txBody>
          <a:bodyPr wrap="square">
            <a:spAutoFit/>
          </a:bodyPr>
          <a:lstStyle/>
          <a:p>
            <a:pPr algn="just"/>
            <a:r>
              <a:rPr lang="es-CO" dirty="0"/>
              <a:t>La Universidad viene desarrollando diferentes actividades no cuenta con un modelo de desarrollo humano que integre los componentes humano y organizacional, encontrando desarticulación en los procesos que se implementan actualmente en la Institución que afectan de manera directa el clima laboral y el bienestar integral de las personas, lo que genera disminución en los resultados esperados e inequidad en la manera de administrar el personal.  Asimismo, hay ausencia de una gestión del conocimiento y de formación de los funcionarios y colaboradores para el desarrollo de su plan de carrera el cual redunde en un aprendizaje colectivo que permita una transformación cultural alineada al plan estratégico de la Institución. </a:t>
            </a:r>
          </a:p>
          <a:p>
            <a:pPr algn="just"/>
            <a:r>
              <a:rPr lang="es-CO" dirty="0"/>
              <a:t> </a:t>
            </a:r>
          </a:p>
          <a:p>
            <a:pPr algn="just"/>
            <a:r>
              <a:rPr lang="es-CO" dirty="0"/>
              <a:t>No hay procesos de articulación y optimización de los recursos disponibles el cual permita lograr resultados eficaces que impacten en el bienestar de los docentes y colaboradores y en la transformación cultural orientada al direccionamiento estratégico, generando en los funcionarios y colaboradores una conciencia crítica que contribuya a una efectiva medición e intervención del clima y disminución del riesgo psicosocial. Para ello se requiere un adecuado liderazgo que permita la gestión y el desarrollo de los equipos de trabajo.</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389907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2722924964"/>
              </p:ext>
            </p:extLst>
          </p:nvPr>
        </p:nvGraphicFramePr>
        <p:xfrm>
          <a:off x="80392" y="1199485"/>
          <a:ext cx="7709938" cy="5382388"/>
        </p:xfrm>
        <a:graphic>
          <a:graphicData uri="http://schemas.openxmlformats.org/drawingml/2006/table">
            <a:tbl>
              <a:tblPr firstRow="1" firstCol="1" bandRow="1">
                <a:tableStyleId>{5940675A-B579-460E-94D1-54222C63F5DA}</a:tableStyleId>
              </a:tblPr>
              <a:tblGrid>
                <a:gridCol w="1165702">
                  <a:extLst>
                    <a:ext uri="{9D8B030D-6E8A-4147-A177-3AD203B41FA5}">
                      <a16:colId xmlns:a16="http://schemas.microsoft.com/office/drawing/2014/main" val="235893282"/>
                    </a:ext>
                  </a:extLst>
                </a:gridCol>
                <a:gridCol w="1530467">
                  <a:extLst>
                    <a:ext uri="{9D8B030D-6E8A-4147-A177-3AD203B41FA5}">
                      <a16:colId xmlns:a16="http://schemas.microsoft.com/office/drawing/2014/main" val="152103896"/>
                    </a:ext>
                  </a:extLst>
                </a:gridCol>
                <a:gridCol w="5013769">
                  <a:extLst>
                    <a:ext uri="{9D8B030D-6E8A-4147-A177-3AD203B41FA5}">
                      <a16:colId xmlns:a16="http://schemas.microsoft.com/office/drawing/2014/main" val="3555018107"/>
                    </a:ext>
                  </a:extLst>
                </a:gridCol>
              </a:tblGrid>
              <a:tr h="96517">
                <a:tc>
                  <a:txBody>
                    <a:bodyPr/>
                    <a:lstStyle/>
                    <a:p>
                      <a:pPr algn="ctr">
                        <a:lnSpc>
                          <a:spcPct val="107000"/>
                        </a:lnSpc>
                        <a:spcAft>
                          <a:spcPts val="0"/>
                        </a:spcAft>
                      </a:pPr>
                      <a:r>
                        <a:rPr lang="es-CO" sz="1100" b="1" dirty="0">
                          <a:effectLst/>
                        </a:rPr>
                        <a:t>Problema Central</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100" b="1" dirty="0">
                          <a:effectLst/>
                        </a:rPr>
                        <a:t>Causas directas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100" b="1" dirty="0">
                          <a:effectLst/>
                        </a:rPr>
                        <a:t>Causas Indirectas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73118">
                <a:tc rowSpan="7">
                  <a:txBody>
                    <a:bodyPr/>
                    <a:lstStyle/>
                    <a:p>
                      <a:pPr algn="ctr">
                        <a:lnSpc>
                          <a:spcPct val="107000"/>
                        </a:lnSpc>
                        <a:spcAft>
                          <a:spcPts val="1200"/>
                        </a:spcAft>
                      </a:pPr>
                      <a:r>
                        <a:rPr lang="es-CO" sz="1100" kern="1200" dirty="0" smtClean="0">
                          <a:solidFill>
                            <a:schemeClr val="tx1"/>
                          </a:solidFill>
                          <a:effectLst/>
                          <a:latin typeface="+mn-lt"/>
                          <a:ea typeface="+mn-ea"/>
                          <a:cs typeface="+mn-cs"/>
                        </a:rPr>
                        <a:t>Inapropiado direccionamiento en la gestión del desarrollo humano en la UTP</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a:lnSpc>
                          <a:spcPct val="107000"/>
                        </a:lnSpc>
                        <a:spcAft>
                          <a:spcPts val="0"/>
                        </a:spcAft>
                      </a:pPr>
                      <a:r>
                        <a:rPr lang="es-CO" sz="700">
                          <a:solidFill>
                            <a:srgbClr val="000000"/>
                          </a:solidFill>
                          <a:effectLst/>
                          <a:latin typeface="+mn-lt"/>
                          <a:ea typeface="Times New Roman" panose="02020603050405020304" pitchFamily="18" charset="0"/>
                          <a:cs typeface="Times New Roman" panose="02020603050405020304" pitchFamily="18" charset="0"/>
                        </a:rPr>
                        <a:t>1.  Debilidades en la implementación de un plan estructurado de entornos laborables saludables (Bienestar Social Laboral)</a:t>
                      </a:r>
                      <a:endParaRPr lang="es-CO" sz="10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1.1.No hay transversalización del  proceso de selección de personal docente y administrativo</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1.2. Insuficiente recurso técnico, financiero y administrativo para llevar los nuevos procesos de Gestión del Talento Humano</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1.3. Insuficiente lineamientos o políticas para la administración de personal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1.4 No hay articulación de un plan que integre todos los procesos que redunden en el mejoramiento de las condiciones laborales saludables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1.5  No hay conciencia de autocuidado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1.6  No hay una revisión de la alta dirección para comprometerse en la intervención del clima laboral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1.7 Insuficiente cobertura de la población en los programas de entornos saludables </a:t>
                      </a:r>
                      <a:endParaRPr lang="es-CO" sz="10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85958664"/>
                  </a:ext>
                </a:extLst>
              </a:tr>
              <a:tr h="0">
                <a:tc vMerge="1">
                  <a:txBody>
                    <a:bodyPr/>
                    <a:lstStyle/>
                    <a:p>
                      <a:endParaRPr lang="es-CO"/>
                    </a:p>
                  </a:txBody>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2. Prácticas inadecuadas en la cultura organizacional que no posibilitan el direccionamiento estratégico de la Institución </a:t>
                      </a:r>
                      <a:endParaRPr lang="es-CO" sz="10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2.1. No hay cultura organizacional basada en un modelo teórico alineada al direccionamiento estratégico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2.2. Falta de conciencia en la alta dirección para apropiar y orientar la cultura organizacional que posibilite el direccionamiento estratégico</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2.3. Insuficiente conciencia de la necesidad del desarrollo del ser y hacer del personal directivo, docente y administrativo</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2.4 Inadecuada toma de decisiones según el criterio de cada líder en aspectos de la administración de personal, cada líder ejerce de acuerdo a su estructura personal</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2.5. No hay un estilo de liderazgo definido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2.6. Falta de experiencia en dirección de equipos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2.7 Falta generar espacios motivacionales a los colaboradores por parte de los lideres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2.8  Insuficiente apropiación de los valores  y el buen gobierno en el accionar cotidiano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2.9  No se ha materializado un propósito institucional desde  la misión y la visión </a:t>
                      </a:r>
                      <a:endParaRPr lang="es-CO" sz="10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29240127"/>
                  </a:ext>
                </a:extLst>
              </a:tr>
              <a:tr h="506603">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3. Inadecuada gestión del conocimiento para el desarrollo humano y organizacional </a:t>
                      </a:r>
                      <a:endParaRPr lang="es-CO" sz="10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3.1. No hay documentación de las prácticas cotidianas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3.2. No hay una formación que posibilite el desarrollo  a futuro del personal , todo se hace sobre la marcha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3.3  No hay conciencia para la medición o valoración objetiva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3.4. Insuficiente aprovechamiento de los recursos técnicos, logísticos, financieros y humanos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3.5. Falta un programa estructurado y estratégico para formar lideres</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3.6 No hay conciencia de los aprendizajes de las personas para el aprendizaje en colectivo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3.7 Insuficiente desarrollo de las TIC S</a:t>
                      </a:r>
                      <a:endParaRPr lang="es-CO" sz="10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512064968"/>
                  </a:ext>
                </a:extLst>
              </a:tr>
              <a:tr h="96517">
                <a:tc vMerge="1">
                  <a:txBody>
                    <a:bodyPr/>
                    <a:lstStyle/>
                    <a:p>
                      <a:endParaRPr lang="es-CO"/>
                    </a:p>
                  </a:txBody>
                  <a:tcPr/>
                </a:tc>
                <a:tc>
                  <a:txBody>
                    <a:bodyPr/>
                    <a:lstStyle/>
                    <a:p>
                      <a:pPr algn="ctr">
                        <a:lnSpc>
                          <a:spcPct val="107000"/>
                        </a:lnSpc>
                        <a:spcAft>
                          <a:spcPts val="0"/>
                        </a:spcAft>
                      </a:pPr>
                      <a:r>
                        <a:rPr lang="es-CO" sz="1100" b="1" dirty="0">
                          <a:effectLst/>
                        </a:rPr>
                        <a:t>Efectos directos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100" b="1" dirty="0">
                          <a:effectLst/>
                        </a:rPr>
                        <a:t>Efectos indirectos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434231">
                <a:tc vMerge="1">
                  <a:txBody>
                    <a:bodyPr/>
                    <a:lstStyle/>
                    <a:p>
                      <a:endParaRPr lang="es-CO"/>
                    </a:p>
                  </a:txBody>
                  <a:tcPr/>
                </a:tc>
                <a:tc>
                  <a:txBody>
                    <a:bodyPr/>
                    <a:lstStyle/>
                    <a:p>
                      <a:pPr>
                        <a:lnSpc>
                          <a:spcPct val="107000"/>
                        </a:lnSpc>
                        <a:spcAft>
                          <a:spcPts val="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Alteraciones de los estados emocionales en las personas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1.1.  Ausentismos prolongados por incapacidad</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1.2. Bajo rendimiento de los colaboradores y docentes</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1.3. Impacto negativo en el clima laboral</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1.4 No hay satisfacción ni felicidad en los colaboradores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1.5. Disminución en la salud mental y física de los colaboradores</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1.6. Incremento en las incapacidades</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1.7 Disminución en la calidad de vida de los colaboradores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1.8 Disminución en la productividad de los colaboradores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1.9  Afecta el sentido de pertenencia y el compromiso por la Institución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404011323"/>
                  </a:ext>
                </a:extLst>
              </a:tr>
              <a:tr h="289487">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 Prácticas cotidianas inadecuadas que afectan la comunidad universitaria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2.1. Perdida de respeto y credibilidad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2.2. Falta de coherencia y confianza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2.3. Detrimento patrimonial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2.4. Impacto negativo en el clima, no hay avance en la transformación cultural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2.5. Falta de equidad</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95748172"/>
                  </a:ext>
                </a:extLst>
              </a:tr>
              <a:tr h="434231">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 Bajo desarrollo en la potencialización de las personas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3.1. Perdida de la memoria histórica de las buenas practicas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3.2. No hay plan de carrera administrativa (relevo generacional)</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3.3 No hay Agilidad en los procesos, Desalineación de los procesos y atraso del potencial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3.4 No hay desarrollo de los equipos  desde el ser y el hacer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932312539"/>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70665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3423060775"/>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4024" y="1861682"/>
            <a:ext cx="3505200" cy="4401205"/>
          </a:xfrm>
          <a:prstGeom prst="rect">
            <a:avLst/>
          </a:prstGeom>
        </p:spPr>
        <p:txBody>
          <a:bodyPr wrap="square">
            <a:spAutoFit/>
          </a:bodyPr>
          <a:lstStyle/>
          <a:p>
            <a:pPr algn="just"/>
            <a:r>
              <a:rPr lang="es-CO" sz="1400" dirty="0"/>
              <a:t>Desarrollo Humano tiene en su interior tres líneas de trabajo:  Entorno laboral saludable, Transformación Cultural y Gestión del Conocimiento.  En él se interviene las dimensiones del ser humano (física, intelectual, emocional, social, espiritual), desde los entornos laborales saludables que comprende entre otros: el sistema de seguridad y salud en el trabajo, política nacional de salud mental, los lineamientos operativos para la promoción de un entorno laboral formal saludable, clima organizacional y bienestar social laboral. La apropiación de los valores en la cotidianidad a través de la incorporación del código de integridad y buen gobierno, un estilo de liderazgo orientado al desarrollo de las personas y, por último, establecer un sistema de información que permita la gestión del conocimiento en la Institución.</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96878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98343" y="2592357"/>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213978" y="1943099"/>
            <a:ext cx="7567388" cy="369332"/>
          </a:xfrm>
          <a:prstGeom prst="rect">
            <a:avLst/>
          </a:prstGeom>
        </p:spPr>
        <p:txBody>
          <a:bodyPr wrap="square">
            <a:spAutoFit/>
          </a:bodyPr>
          <a:lstStyle/>
          <a:p>
            <a:r>
              <a:rPr lang="es-CO" dirty="0"/>
              <a:t>Fortalecer la gestión del desarrollo humano en la UTP.</a:t>
            </a:r>
          </a:p>
        </p:txBody>
      </p:sp>
      <p:sp>
        <p:nvSpPr>
          <p:cNvPr id="8" name="Rectángulo 7"/>
          <p:cNvSpPr/>
          <p:nvPr/>
        </p:nvSpPr>
        <p:spPr>
          <a:xfrm>
            <a:off x="287429" y="3282510"/>
            <a:ext cx="7521209" cy="2308324"/>
          </a:xfrm>
          <a:prstGeom prst="rect">
            <a:avLst/>
          </a:prstGeom>
        </p:spPr>
        <p:txBody>
          <a:bodyPr wrap="square">
            <a:spAutoFit/>
          </a:bodyPr>
          <a:lstStyle/>
          <a:p>
            <a:pPr marL="285750" lvl="0" indent="-285750" algn="just">
              <a:buFont typeface="Wingdings" panose="05000000000000000000" pitchFamily="2" charset="2"/>
              <a:buChar char="Ø"/>
            </a:pPr>
            <a:r>
              <a:rPr lang="es-CO" dirty="0"/>
              <a:t>Implementar un plan estructurado de entornos laborables saludables (Bienestar Social Laboral</a:t>
            </a:r>
            <a:r>
              <a:rPr lang="es-CO" dirty="0" smtClean="0"/>
              <a:t>).</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Ejecutar </a:t>
            </a:r>
            <a:r>
              <a:rPr lang="es-CO" dirty="0"/>
              <a:t>estrategias para la transformación de la cultura organizacional en la </a:t>
            </a:r>
            <a:r>
              <a:rPr lang="es-CO" dirty="0" smtClean="0"/>
              <a:t>UTP.</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Fortalecer </a:t>
            </a:r>
            <a:r>
              <a:rPr lang="es-CO" dirty="0"/>
              <a:t>el aprendizaje organizacional a través del desarrollo de capacidades desde el ser, hacer y el convivir en los colaboradores de la UTP.</a:t>
            </a:r>
          </a:p>
        </p:txBody>
      </p:sp>
      <p:sp>
        <p:nvSpPr>
          <p:cNvPr id="10" name="Rectángulo 9"/>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3473245167"/>
              </p:ext>
            </p:extLst>
          </p:nvPr>
        </p:nvGraphicFramePr>
        <p:xfrm>
          <a:off x="268222" y="1577777"/>
          <a:ext cx="7369708" cy="4777359"/>
        </p:xfrm>
        <a:graphic>
          <a:graphicData uri="http://schemas.openxmlformats.org/drawingml/2006/table">
            <a:tbl>
              <a:tblPr firstRow="1" firstCol="1" bandRow="1">
                <a:tableStyleId>{5940675A-B579-460E-94D1-54222C63F5DA}</a:tableStyleId>
              </a:tblPr>
              <a:tblGrid>
                <a:gridCol w="2402508">
                  <a:extLst>
                    <a:ext uri="{9D8B030D-6E8A-4147-A177-3AD203B41FA5}">
                      <a16:colId xmlns:a16="http://schemas.microsoft.com/office/drawing/2014/main" val="622973615"/>
                    </a:ext>
                  </a:extLst>
                </a:gridCol>
                <a:gridCol w="4967200">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Plan de entornos laborables saludables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300" kern="1200" dirty="0" smtClean="0">
                          <a:solidFill>
                            <a:schemeClr val="tx1"/>
                          </a:solidFill>
                          <a:effectLst/>
                          <a:latin typeface="+mn-lt"/>
                          <a:ea typeface="+mn-ea"/>
                          <a:cs typeface="+mn-cs"/>
                        </a:rPr>
                        <a:t>Desarrollar actividades de Protección y Servicios Sociales. Desarrollar actividades entorno a la Calidad de Vida. Desarrollar actividades de Estímulos e Incentivos. Establecer lineamientos para la administración de Personal. Promover el desarrollo de estrategias para el mejoramiento de las condiciones físicas laborales saludables. Promover el desarrollo de estrategias de mejoramiento del Entorno psicosocial del trabajo. Promover el desarrollo de actividades en promoción de la salud y prevención de la enfermedad. Desarrollar metodologías para identificar, reconocer y gestionar los factores de riesgos ambientales (Riesgos Higiénicos). Implementar estrategias de prevención, conocimiento, reducción y manejo de las emergencias y desastres.</a:t>
                      </a:r>
                      <a:endParaRPr lang="es-CO" sz="13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Transformación Cultural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Desarrollar actividades para intervenir el Liderazgo Transformacional. Implementar estrategias de apropiación del código de integridad y Buen Gobierno. Fomentar estrategias para la Identidad cultural y propósito superior. Implementar estrategias de apropiación hacia una cultura del servicio.	</a:t>
                      </a:r>
                      <a:endParaRPr lang="es-CO" sz="13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8799799"/>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Aprendizaje organizacional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Diseñar los contenidos del plan de formación. Implementar el plan de formación e intervención de clima. Identificar la metodología para la documentación de las buenas prácticas (virtualización). Desarrollar e Implementar el Sistema Integrado de Evaluación de Desempeño. Diseñar estrategias para la implementación de la gestión del conocimiento.</a:t>
                      </a:r>
                      <a:endParaRPr lang="es-CO" sz="13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75563162"/>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4144</TotalTime>
  <Words>1701</Words>
  <Application>Microsoft Office PowerPoint</Application>
  <PresentationFormat>Presentación en pantalla (4:3)</PresentationFormat>
  <Paragraphs>91</Paragraphs>
  <Slides>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vt:i4>
      </vt:variant>
    </vt:vector>
  </HeadingPairs>
  <TitlesOfParts>
    <vt:vector size="17" baseType="lpstr">
      <vt:lpstr>Arial</vt:lpstr>
      <vt:lpstr>Arial Narrow</vt:lpstr>
      <vt:lpstr>Arial Rounded MT Bold</vt:lpstr>
      <vt:lpstr>Calibri</vt:lpstr>
      <vt:lpstr>Calibri Light</vt:lpstr>
      <vt:lpstr>Khmer UI</vt:lpstr>
      <vt:lpstr>Maiandra GD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593</cp:revision>
  <cp:lastPrinted>2017-05-16T14:27:28Z</cp:lastPrinted>
  <dcterms:created xsi:type="dcterms:W3CDTF">2017-03-06T22:18:18Z</dcterms:created>
  <dcterms:modified xsi:type="dcterms:W3CDTF">2025-03-28T19:54:52Z</dcterms:modified>
</cp:coreProperties>
</file>