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64" r:id="rId2"/>
    <p:sldId id="265" r:id="rId3"/>
    <p:sldId id="266" r:id="rId4"/>
    <p:sldId id="270" r:id="rId5"/>
    <p:sldId id="267" r:id="rId6"/>
    <p:sldId id="268" r:id="rId7"/>
    <p:sldId id="269" r:id="rId8"/>
  </p:sldIdLst>
  <p:sldSz cx="9144000" cy="6858000" type="screen4x3"/>
  <p:notesSz cx="7010400" cy="92964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UTP" initials="UU" lastIdx="6" clrIdx="0">
    <p:extLst>
      <p:ext uri="{19B8F6BF-5375-455C-9EA6-DF929625EA0E}">
        <p15:presenceInfo xmlns:p15="http://schemas.microsoft.com/office/powerpoint/2012/main" userId="Usuario UT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2A4"/>
    <a:srgbClr val="C6CA1C"/>
    <a:srgbClr val="8B8E14"/>
    <a:srgbClr val="0A99A3"/>
    <a:srgbClr val="0070C0"/>
    <a:srgbClr val="0893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96405" autoAdjust="0"/>
  </p:normalViewPr>
  <p:slideViewPr>
    <p:cSldViewPr snapToGrid="0">
      <p:cViewPr varScale="1">
        <p:scale>
          <a:sx n="107" d="100"/>
          <a:sy n="107" d="100"/>
        </p:scale>
        <p:origin x="1632" y="11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1FBE78-41BB-4F9B-8392-C5F342476F31}"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CO"/>
        </a:p>
      </dgm:t>
    </dgm:pt>
    <dgm:pt modelId="{B179C4C9-470C-4C96-B2DB-FF7D387B7DD1}">
      <dgm:prSet phldrT="[Texto]" custT="1"/>
      <dgm:spPr>
        <a:solidFill>
          <a:srgbClr val="8B8E14"/>
        </a:solidFill>
        <a:ln>
          <a:solidFill>
            <a:schemeClr val="accent5">
              <a:lumMod val="50000"/>
            </a:schemeClr>
          </a:solidFill>
        </a:ln>
      </dgm:spPr>
      <dgm:t>
        <a:bodyPr/>
        <a:lstStyle/>
        <a:p>
          <a:pPr algn="ctr"/>
          <a:r>
            <a:rPr lang="es-CO" sz="2400" dirty="0" smtClean="0">
              <a:latin typeface="+mn-lt"/>
              <a:cs typeface="Khmer UI" panose="020B0502040204020203" pitchFamily="34" charset="0"/>
            </a:rPr>
            <a:t>Involucrados</a:t>
          </a:r>
          <a:endParaRPr lang="es-CO" sz="2400" dirty="0">
            <a:latin typeface="+mn-lt"/>
            <a:cs typeface="Khmer UI" panose="020B0502040204020203" pitchFamily="34" charset="0"/>
          </a:endParaRPr>
        </a:p>
      </dgm:t>
    </dgm:pt>
    <dgm:pt modelId="{7ABB9D2C-C86B-4A1F-9278-F06CA29374E2}" type="parTrans" cxnId="{81D2BC63-A6B8-444D-859D-FC24DA5BD77C}">
      <dgm:prSet/>
      <dgm:spPr/>
      <dgm:t>
        <a:bodyPr/>
        <a:lstStyle/>
        <a:p>
          <a:pPr algn="l"/>
          <a:endParaRPr lang="es-CO">
            <a:latin typeface="+mn-lt"/>
          </a:endParaRPr>
        </a:p>
      </dgm:t>
    </dgm:pt>
    <dgm:pt modelId="{C6FE23B2-DBA5-49F9-A64E-D679919A9EC0}" type="sibTrans" cxnId="{81D2BC63-A6B8-444D-859D-FC24DA5BD77C}">
      <dgm:prSet/>
      <dgm:spPr/>
      <dgm:t>
        <a:bodyPr/>
        <a:lstStyle/>
        <a:p>
          <a:pPr algn="l"/>
          <a:endParaRPr lang="es-CO">
            <a:latin typeface="+mn-lt"/>
          </a:endParaRPr>
        </a:p>
      </dgm:t>
    </dgm:pt>
    <dgm:pt modelId="{1662B5CF-E877-45F9-A755-120F1FE4C29B}">
      <dgm:prSet phldrT="[Texto]" custT="1"/>
      <dgm:spPr>
        <a:ln>
          <a:solidFill>
            <a:srgbClr val="8B8E14"/>
          </a:solidFill>
        </a:ln>
      </dgm:spPr>
      <dgm:t>
        <a:bodyPr/>
        <a:lstStyle/>
        <a:p>
          <a:pPr algn="just"/>
          <a:r>
            <a:rPr lang="es-CO" sz="1200" b="1" u="none" dirty="0" smtClean="0">
              <a:solidFill>
                <a:schemeClr val="tx2">
                  <a:lumMod val="50000"/>
                </a:schemeClr>
              </a:solidFill>
              <a:latin typeface="+mn-lt"/>
              <a:cs typeface="Khmer UI" panose="020B0502040204020203" pitchFamily="34" charset="0"/>
            </a:rPr>
            <a:t>Unidades organizacionales</a:t>
          </a:r>
          <a:r>
            <a:rPr lang="es-CO" sz="1050" b="1" u="none" dirty="0" smtClean="0">
              <a:solidFill>
                <a:schemeClr val="tx2">
                  <a:lumMod val="50000"/>
                </a:schemeClr>
              </a:solidFill>
              <a:latin typeface="+mn-lt"/>
              <a:cs typeface="Khmer UI" panose="020B0502040204020203" pitchFamily="34" charset="0"/>
            </a:rPr>
            <a:t>: </a:t>
          </a:r>
          <a:r>
            <a:rPr lang="es-CO" sz="1050" dirty="0" smtClean="0"/>
            <a:t>Rectoría, Vicerrectoría Administrativa y Financiera, Centro de Recursos Informáticos y Educativos, Gestión de Tecnologías Informáticas y Sistemas de Información, Control Interno, Control Interno Disciplinario, Secretaría General, Gestión del Talento Humano, Vicerrectoría de Responsabilidad Social y Bienestar Universitario.</a:t>
          </a:r>
          <a:endParaRPr lang="es-CO" sz="200" b="0" dirty="0">
            <a:solidFill>
              <a:schemeClr val="tx2">
                <a:lumMod val="50000"/>
              </a:schemeClr>
            </a:solidFill>
            <a:latin typeface="+mn-lt"/>
            <a:cs typeface="Khmer UI" panose="020B0502040204020203" pitchFamily="34" charset="0"/>
          </a:endParaRPr>
        </a:p>
      </dgm:t>
    </dgm:pt>
    <dgm:pt modelId="{7B38EB80-BE65-41F5-9BB7-929EF5D4D956}" type="parTrans" cxnId="{B837D475-4455-4857-ADA7-D1C66C72C69C}">
      <dgm:prSet/>
      <dgm:spPr>
        <a:ln>
          <a:solidFill>
            <a:srgbClr val="8B8E14"/>
          </a:solidFill>
        </a:ln>
      </dgm:spPr>
      <dgm:t>
        <a:bodyPr/>
        <a:lstStyle/>
        <a:p>
          <a:pPr algn="l"/>
          <a:endParaRPr lang="es-CO">
            <a:latin typeface="+mn-lt"/>
          </a:endParaRPr>
        </a:p>
      </dgm:t>
    </dgm:pt>
    <dgm:pt modelId="{F6509B12-9D90-4726-A799-FDB1A81D5816}" type="sibTrans" cxnId="{B837D475-4455-4857-ADA7-D1C66C72C69C}">
      <dgm:prSet/>
      <dgm:spPr/>
      <dgm:t>
        <a:bodyPr/>
        <a:lstStyle/>
        <a:p>
          <a:pPr algn="l"/>
          <a:endParaRPr lang="es-CO">
            <a:latin typeface="+mn-lt"/>
          </a:endParaRPr>
        </a:p>
      </dgm:t>
    </dgm:pt>
    <dgm:pt modelId="{7417BE97-B00C-42EA-9827-823E7FE653F8}">
      <dgm:prSet phldrT="[Texto]" custT="1"/>
      <dgm:spPr>
        <a:ln>
          <a:solidFill>
            <a:srgbClr val="8B8E14"/>
          </a:solidFill>
        </a:ln>
      </dgm:spPr>
      <dgm:t>
        <a:bodyPr/>
        <a:lstStyle/>
        <a:p>
          <a:pPr algn="just"/>
          <a:r>
            <a:rPr lang="es-CO" sz="1200" b="1" u="none" dirty="0" smtClean="0">
              <a:solidFill>
                <a:schemeClr val="tx2">
                  <a:lumMod val="50000"/>
                </a:schemeClr>
              </a:solidFill>
              <a:latin typeface="+mn-lt"/>
              <a:cs typeface="Khmer UI" panose="020B0502040204020203" pitchFamily="34" charset="0"/>
            </a:rPr>
            <a:t>Beneficiarios:</a:t>
          </a:r>
          <a:r>
            <a:rPr lang="es-CO" sz="1050" b="1" u="none" dirty="0" smtClean="0">
              <a:solidFill>
                <a:schemeClr val="tx2">
                  <a:lumMod val="50000"/>
                </a:schemeClr>
              </a:solidFill>
              <a:latin typeface="+mn-lt"/>
              <a:cs typeface="Khmer UI" panose="020B0502040204020203" pitchFamily="34" charset="0"/>
            </a:rPr>
            <a:t> </a:t>
          </a:r>
          <a:r>
            <a:rPr lang="es-CO" sz="1050" dirty="0" smtClean="0"/>
            <a:t>Grupos de valor (comunidad universitaria y contexto)</a:t>
          </a:r>
          <a:endParaRPr lang="es-CO" sz="700" b="0" dirty="0">
            <a:latin typeface="+mn-lt"/>
          </a:endParaRPr>
        </a:p>
      </dgm:t>
    </dgm:pt>
    <dgm:pt modelId="{8741F14A-8A3A-4CE9-A4EC-A5E8CABEE01E}" type="parTrans" cxnId="{1BDA1869-1F10-4F09-9B7C-E4440C8A610B}">
      <dgm:prSet/>
      <dgm:spPr>
        <a:ln>
          <a:solidFill>
            <a:srgbClr val="8B8E14"/>
          </a:solidFill>
        </a:ln>
      </dgm:spPr>
      <dgm:t>
        <a:bodyPr/>
        <a:lstStyle/>
        <a:p>
          <a:pPr algn="l"/>
          <a:endParaRPr lang="es-CO">
            <a:latin typeface="+mn-lt"/>
          </a:endParaRPr>
        </a:p>
      </dgm:t>
    </dgm:pt>
    <dgm:pt modelId="{3A2731F4-0A45-4759-AA9C-700012852665}" type="sibTrans" cxnId="{1BDA1869-1F10-4F09-9B7C-E4440C8A610B}">
      <dgm:prSet/>
      <dgm:spPr/>
      <dgm:t>
        <a:bodyPr/>
        <a:lstStyle/>
        <a:p>
          <a:pPr algn="l"/>
          <a:endParaRPr lang="es-CO">
            <a:latin typeface="+mn-lt"/>
          </a:endParaRPr>
        </a:p>
      </dgm:t>
    </dgm:pt>
    <dgm:pt modelId="{BF20F388-806A-4E2C-9FC2-197BB19A7E11}">
      <dgm:prSet custT="1"/>
      <dgm:spPr>
        <a:ln>
          <a:solidFill>
            <a:srgbClr val="8B8E14"/>
          </a:solidFill>
        </a:ln>
      </dgm:spPr>
      <dgm:t>
        <a:bodyPr/>
        <a:lstStyle/>
        <a:p>
          <a:pPr algn="just"/>
          <a:r>
            <a:rPr lang="es-CO" sz="1200" b="1" dirty="0" smtClean="0">
              <a:solidFill>
                <a:schemeClr val="tx2">
                  <a:lumMod val="50000"/>
                </a:schemeClr>
              </a:solidFill>
              <a:latin typeface="+mn-lt"/>
              <a:cs typeface="Khmer UI" panose="020B0502040204020203" pitchFamily="34" charset="0"/>
            </a:rPr>
            <a:t>Entidades externas a la UTP: </a:t>
          </a:r>
          <a:r>
            <a:rPr lang="es-ES" sz="1200" b="1" dirty="0" smtClean="0">
              <a:solidFill>
                <a:schemeClr val="tx2">
                  <a:lumMod val="50000"/>
                </a:schemeClr>
              </a:solidFill>
              <a:latin typeface="+mn-lt"/>
              <a:cs typeface="Khmer UI" panose="020B0502040204020203" pitchFamily="34" charset="0"/>
            </a:rPr>
            <a:t> </a:t>
          </a:r>
          <a:r>
            <a:rPr lang="es-CO" sz="1050" dirty="0" smtClean="0"/>
            <a:t>Red Institucional de veedurías del Risaralda</a:t>
          </a:r>
          <a:endParaRPr lang="es-ES" sz="1050" dirty="0"/>
        </a:p>
      </dgm:t>
    </dgm:pt>
    <dgm:pt modelId="{32CA2B84-E3B2-40CF-8DC7-4B5119850B6B}" type="parTrans" cxnId="{CF4167F8-C89B-4EB1-8990-42F3FF232973}">
      <dgm:prSet/>
      <dgm:spPr>
        <a:ln>
          <a:solidFill>
            <a:srgbClr val="8B8E14"/>
          </a:solidFill>
        </a:ln>
      </dgm:spPr>
      <dgm:t>
        <a:bodyPr/>
        <a:lstStyle/>
        <a:p>
          <a:pPr algn="l"/>
          <a:endParaRPr lang="es-ES">
            <a:latin typeface="+mn-lt"/>
          </a:endParaRPr>
        </a:p>
      </dgm:t>
    </dgm:pt>
    <dgm:pt modelId="{379E3FF8-599F-4F0E-B5BF-BA2DFB03D5E4}" type="sibTrans" cxnId="{CF4167F8-C89B-4EB1-8990-42F3FF232973}">
      <dgm:prSet/>
      <dgm:spPr/>
      <dgm:t>
        <a:bodyPr/>
        <a:lstStyle/>
        <a:p>
          <a:pPr algn="l"/>
          <a:endParaRPr lang="es-ES">
            <a:latin typeface="+mn-lt"/>
          </a:endParaRPr>
        </a:p>
      </dgm:t>
    </dgm:pt>
    <dgm:pt modelId="{BF04E78F-DF12-4DEC-B477-983045056C04}" type="pres">
      <dgm:prSet presAssocID="{7C1FBE78-41BB-4F9B-8392-C5F342476F31}" presName="diagram" presStyleCnt="0">
        <dgm:presLayoutVars>
          <dgm:chPref val="1"/>
          <dgm:dir/>
          <dgm:animOne val="branch"/>
          <dgm:animLvl val="lvl"/>
          <dgm:resizeHandles/>
        </dgm:presLayoutVars>
      </dgm:prSet>
      <dgm:spPr/>
      <dgm:t>
        <a:bodyPr/>
        <a:lstStyle/>
        <a:p>
          <a:endParaRPr lang="es-CO"/>
        </a:p>
      </dgm:t>
    </dgm:pt>
    <dgm:pt modelId="{E227DAD1-F467-420A-B380-0C10B7BC1D4E}" type="pres">
      <dgm:prSet presAssocID="{B179C4C9-470C-4C96-B2DB-FF7D387B7DD1}" presName="root" presStyleCnt="0"/>
      <dgm:spPr/>
    </dgm:pt>
    <dgm:pt modelId="{0EA29DDA-452F-42D0-B9B3-D6011D6A5AF4}" type="pres">
      <dgm:prSet presAssocID="{B179C4C9-470C-4C96-B2DB-FF7D387B7DD1}" presName="rootComposite" presStyleCnt="0"/>
      <dgm:spPr/>
    </dgm:pt>
    <dgm:pt modelId="{43B793F1-E25B-4798-840C-71A691210AAE}" type="pres">
      <dgm:prSet presAssocID="{B179C4C9-470C-4C96-B2DB-FF7D387B7DD1}" presName="rootText" presStyleLbl="node1" presStyleIdx="0" presStyleCnt="1" custScaleX="173283" custLinFactNeighborY="-7962"/>
      <dgm:spPr/>
      <dgm:t>
        <a:bodyPr/>
        <a:lstStyle/>
        <a:p>
          <a:endParaRPr lang="es-CO"/>
        </a:p>
      </dgm:t>
    </dgm:pt>
    <dgm:pt modelId="{548B17C6-F4E6-4766-9BB3-86301585D37C}" type="pres">
      <dgm:prSet presAssocID="{B179C4C9-470C-4C96-B2DB-FF7D387B7DD1}" presName="rootConnector" presStyleLbl="node1" presStyleIdx="0" presStyleCnt="1"/>
      <dgm:spPr/>
      <dgm:t>
        <a:bodyPr/>
        <a:lstStyle/>
        <a:p>
          <a:endParaRPr lang="es-CO"/>
        </a:p>
      </dgm:t>
    </dgm:pt>
    <dgm:pt modelId="{E4CB1E92-35CA-41FA-94B9-F78D02A0FF01}" type="pres">
      <dgm:prSet presAssocID="{B179C4C9-470C-4C96-B2DB-FF7D387B7DD1}" presName="childShape" presStyleCnt="0"/>
      <dgm:spPr/>
    </dgm:pt>
    <dgm:pt modelId="{107B593D-2B7E-47A1-B237-2D44EE17772E}" type="pres">
      <dgm:prSet presAssocID="{7B38EB80-BE65-41F5-9BB7-929EF5D4D956}" presName="Name13" presStyleLbl="parChTrans1D2" presStyleIdx="0" presStyleCnt="3"/>
      <dgm:spPr/>
      <dgm:t>
        <a:bodyPr/>
        <a:lstStyle/>
        <a:p>
          <a:endParaRPr lang="es-CO"/>
        </a:p>
      </dgm:t>
    </dgm:pt>
    <dgm:pt modelId="{2E354829-817D-4754-BC75-12C2FE807605}" type="pres">
      <dgm:prSet presAssocID="{1662B5CF-E877-45F9-A755-120F1FE4C29B}" presName="childText" presStyleLbl="bgAcc1" presStyleIdx="0" presStyleCnt="3" custScaleX="369711" custScaleY="151499">
        <dgm:presLayoutVars>
          <dgm:bulletEnabled val="1"/>
        </dgm:presLayoutVars>
      </dgm:prSet>
      <dgm:spPr/>
      <dgm:t>
        <a:bodyPr/>
        <a:lstStyle/>
        <a:p>
          <a:endParaRPr lang="es-CO"/>
        </a:p>
      </dgm:t>
    </dgm:pt>
    <dgm:pt modelId="{94DEC999-591D-4E68-9D00-6890F125307D}" type="pres">
      <dgm:prSet presAssocID="{32CA2B84-E3B2-40CF-8DC7-4B5119850B6B}" presName="Name13" presStyleLbl="parChTrans1D2" presStyleIdx="1" presStyleCnt="3"/>
      <dgm:spPr/>
      <dgm:t>
        <a:bodyPr/>
        <a:lstStyle/>
        <a:p>
          <a:endParaRPr lang="es-ES"/>
        </a:p>
      </dgm:t>
    </dgm:pt>
    <dgm:pt modelId="{77177CDA-8FC8-4405-B9E3-1F740F4F6D67}" type="pres">
      <dgm:prSet presAssocID="{BF20F388-806A-4E2C-9FC2-197BB19A7E11}" presName="childText" presStyleLbl="bgAcc1" presStyleIdx="1" presStyleCnt="3" custScaleX="371667" custScaleY="93616">
        <dgm:presLayoutVars>
          <dgm:bulletEnabled val="1"/>
        </dgm:presLayoutVars>
      </dgm:prSet>
      <dgm:spPr/>
      <dgm:t>
        <a:bodyPr/>
        <a:lstStyle/>
        <a:p>
          <a:endParaRPr lang="es-ES"/>
        </a:p>
      </dgm:t>
    </dgm:pt>
    <dgm:pt modelId="{983EE482-34B4-4DDE-A5BB-56DAF2F5E8D4}" type="pres">
      <dgm:prSet presAssocID="{8741F14A-8A3A-4CE9-A4EC-A5E8CABEE01E}" presName="Name13" presStyleLbl="parChTrans1D2" presStyleIdx="2" presStyleCnt="3"/>
      <dgm:spPr/>
      <dgm:t>
        <a:bodyPr/>
        <a:lstStyle/>
        <a:p>
          <a:endParaRPr lang="es-CO"/>
        </a:p>
      </dgm:t>
    </dgm:pt>
    <dgm:pt modelId="{7F59EE3C-302F-405E-AC56-4165D36EEAEB}" type="pres">
      <dgm:prSet presAssocID="{7417BE97-B00C-42EA-9827-823E7FE653F8}" presName="childText" presStyleLbl="bgAcc1" presStyleIdx="2" presStyleCnt="3" custScaleX="372984" custScaleY="92554">
        <dgm:presLayoutVars>
          <dgm:bulletEnabled val="1"/>
        </dgm:presLayoutVars>
      </dgm:prSet>
      <dgm:spPr/>
      <dgm:t>
        <a:bodyPr/>
        <a:lstStyle/>
        <a:p>
          <a:endParaRPr lang="es-CO"/>
        </a:p>
      </dgm:t>
    </dgm:pt>
  </dgm:ptLst>
  <dgm:cxnLst>
    <dgm:cxn modelId="{B1AAD808-141C-478A-B3C0-2244A9A2F6F1}" type="presOf" srcId="{8741F14A-8A3A-4CE9-A4EC-A5E8CABEE01E}" destId="{983EE482-34B4-4DDE-A5BB-56DAF2F5E8D4}" srcOrd="0" destOrd="0" presId="urn:microsoft.com/office/officeart/2005/8/layout/hierarchy3"/>
    <dgm:cxn modelId="{745EFAEE-D4B6-4611-859E-B545EAD6A392}" type="presOf" srcId="{B179C4C9-470C-4C96-B2DB-FF7D387B7DD1}" destId="{548B17C6-F4E6-4766-9BB3-86301585D37C}" srcOrd="1" destOrd="0" presId="urn:microsoft.com/office/officeart/2005/8/layout/hierarchy3"/>
    <dgm:cxn modelId="{DACF9CF2-39FC-471B-814C-CA01EAD698C1}" type="presOf" srcId="{1662B5CF-E877-45F9-A755-120F1FE4C29B}" destId="{2E354829-817D-4754-BC75-12C2FE807605}" srcOrd="0" destOrd="0" presId="urn:microsoft.com/office/officeart/2005/8/layout/hierarchy3"/>
    <dgm:cxn modelId="{81D2BC63-A6B8-444D-859D-FC24DA5BD77C}" srcId="{7C1FBE78-41BB-4F9B-8392-C5F342476F31}" destId="{B179C4C9-470C-4C96-B2DB-FF7D387B7DD1}" srcOrd="0" destOrd="0" parTransId="{7ABB9D2C-C86B-4A1F-9278-F06CA29374E2}" sibTransId="{C6FE23B2-DBA5-49F9-A64E-D679919A9EC0}"/>
    <dgm:cxn modelId="{577D1FB0-53BC-4247-98B5-8EF1DC0E533A}" type="presOf" srcId="{B179C4C9-470C-4C96-B2DB-FF7D387B7DD1}" destId="{43B793F1-E25B-4798-840C-71A691210AAE}" srcOrd="0" destOrd="0" presId="urn:microsoft.com/office/officeart/2005/8/layout/hierarchy3"/>
    <dgm:cxn modelId="{101C63DC-015E-4425-9955-E91A744604FE}" type="presOf" srcId="{7C1FBE78-41BB-4F9B-8392-C5F342476F31}" destId="{BF04E78F-DF12-4DEC-B477-983045056C04}" srcOrd="0" destOrd="0" presId="urn:microsoft.com/office/officeart/2005/8/layout/hierarchy3"/>
    <dgm:cxn modelId="{4DF72102-D7DE-45B2-B3C1-0264A6F4E650}" type="presOf" srcId="{7B38EB80-BE65-41F5-9BB7-929EF5D4D956}" destId="{107B593D-2B7E-47A1-B237-2D44EE17772E}" srcOrd="0" destOrd="0" presId="urn:microsoft.com/office/officeart/2005/8/layout/hierarchy3"/>
    <dgm:cxn modelId="{AEABFE96-6F7C-411E-8EEF-AF3D4B43F6FC}" type="presOf" srcId="{BF20F388-806A-4E2C-9FC2-197BB19A7E11}" destId="{77177CDA-8FC8-4405-B9E3-1F740F4F6D67}" srcOrd="0" destOrd="0" presId="urn:microsoft.com/office/officeart/2005/8/layout/hierarchy3"/>
    <dgm:cxn modelId="{6FE687D9-1385-4057-91B4-8797DE620546}" type="presOf" srcId="{7417BE97-B00C-42EA-9827-823E7FE653F8}" destId="{7F59EE3C-302F-405E-AC56-4165D36EEAEB}" srcOrd="0" destOrd="0" presId="urn:microsoft.com/office/officeart/2005/8/layout/hierarchy3"/>
    <dgm:cxn modelId="{CF4167F8-C89B-4EB1-8990-42F3FF232973}" srcId="{B179C4C9-470C-4C96-B2DB-FF7D387B7DD1}" destId="{BF20F388-806A-4E2C-9FC2-197BB19A7E11}" srcOrd="1" destOrd="0" parTransId="{32CA2B84-E3B2-40CF-8DC7-4B5119850B6B}" sibTransId="{379E3FF8-599F-4F0E-B5BF-BA2DFB03D5E4}"/>
    <dgm:cxn modelId="{1BDA1869-1F10-4F09-9B7C-E4440C8A610B}" srcId="{B179C4C9-470C-4C96-B2DB-FF7D387B7DD1}" destId="{7417BE97-B00C-42EA-9827-823E7FE653F8}" srcOrd="2" destOrd="0" parTransId="{8741F14A-8A3A-4CE9-A4EC-A5E8CABEE01E}" sibTransId="{3A2731F4-0A45-4759-AA9C-700012852665}"/>
    <dgm:cxn modelId="{55121D5D-4DB5-4F78-8635-35027734B4D6}" type="presOf" srcId="{32CA2B84-E3B2-40CF-8DC7-4B5119850B6B}" destId="{94DEC999-591D-4E68-9D00-6890F125307D}" srcOrd="0" destOrd="0" presId="urn:microsoft.com/office/officeart/2005/8/layout/hierarchy3"/>
    <dgm:cxn modelId="{B837D475-4455-4857-ADA7-D1C66C72C69C}" srcId="{B179C4C9-470C-4C96-B2DB-FF7D387B7DD1}" destId="{1662B5CF-E877-45F9-A755-120F1FE4C29B}" srcOrd="0" destOrd="0" parTransId="{7B38EB80-BE65-41F5-9BB7-929EF5D4D956}" sibTransId="{F6509B12-9D90-4726-A799-FDB1A81D5816}"/>
    <dgm:cxn modelId="{44985903-C9E4-412C-9F53-0395968A6495}" type="presParOf" srcId="{BF04E78F-DF12-4DEC-B477-983045056C04}" destId="{E227DAD1-F467-420A-B380-0C10B7BC1D4E}" srcOrd="0" destOrd="0" presId="urn:microsoft.com/office/officeart/2005/8/layout/hierarchy3"/>
    <dgm:cxn modelId="{513FF6C1-9FD6-436F-93FA-B7F85EEB84AC}" type="presParOf" srcId="{E227DAD1-F467-420A-B380-0C10B7BC1D4E}" destId="{0EA29DDA-452F-42D0-B9B3-D6011D6A5AF4}" srcOrd="0" destOrd="0" presId="urn:microsoft.com/office/officeart/2005/8/layout/hierarchy3"/>
    <dgm:cxn modelId="{12413F40-127D-4673-AB18-E6C589FF4DF5}" type="presParOf" srcId="{0EA29DDA-452F-42D0-B9B3-D6011D6A5AF4}" destId="{43B793F1-E25B-4798-840C-71A691210AAE}" srcOrd="0" destOrd="0" presId="urn:microsoft.com/office/officeart/2005/8/layout/hierarchy3"/>
    <dgm:cxn modelId="{0C6DA2D1-5FBE-4F60-A82A-27E26492366B}" type="presParOf" srcId="{0EA29DDA-452F-42D0-B9B3-D6011D6A5AF4}" destId="{548B17C6-F4E6-4766-9BB3-86301585D37C}" srcOrd="1" destOrd="0" presId="urn:microsoft.com/office/officeart/2005/8/layout/hierarchy3"/>
    <dgm:cxn modelId="{ED2A04AA-73E0-4486-B1F3-6B76A4517C51}" type="presParOf" srcId="{E227DAD1-F467-420A-B380-0C10B7BC1D4E}" destId="{E4CB1E92-35CA-41FA-94B9-F78D02A0FF01}" srcOrd="1" destOrd="0" presId="urn:microsoft.com/office/officeart/2005/8/layout/hierarchy3"/>
    <dgm:cxn modelId="{C1077E06-DB30-465B-8FA2-D8A7B8B90FAE}" type="presParOf" srcId="{E4CB1E92-35CA-41FA-94B9-F78D02A0FF01}" destId="{107B593D-2B7E-47A1-B237-2D44EE17772E}" srcOrd="0" destOrd="0" presId="urn:microsoft.com/office/officeart/2005/8/layout/hierarchy3"/>
    <dgm:cxn modelId="{3AECADBA-482E-4378-AC1A-9C9FDBCC219C}" type="presParOf" srcId="{E4CB1E92-35CA-41FA-94B9-F78D02A0FF01}" destId="{2E354829-817D-4754-BC75-12C2FE807605}" srcOrd="1" destOrd="0" presId="urn:microsoft.com/office/officeart/2005/8/layout/hierarchy3"/>
    <dgm:cxn modelId="{45258EFD-3D70-4F63-B96D-324335D9D6E1}" type="presParOf" srcId="{E4CB1E92-35CA-41FA-94B9-F78D02A0FF01}" destId="{94DEC999-591D-4E68-9D00-6890F125307D}" srcOrd="2" destOrd="0" presId="urn:microsoft.com/office/officeart/2005/8/layout/hierarchy3"/>
    <dgm:cxn modelId="{031D1F64-ED86-4AD1-898C-A6BB996A6F09}" type="presParOf" srcId="{E4CB1E92-35CA-41FA-94B9-F78D02A0FF01}" destId="{77177CDA-8FC8-4405-B9E3-1F740F4F6D67}" srcOrd="3" destOrd="0" presId="urn:microsoft.com/office/officeart/2005/8/layout/hierarchy3"/>
    <dgm:cxn modelId="{2FD9FA34-0558-4452-845A-F6DA4A0E0C6E}" type="presParOf" srcId="{E4CB1E92-35CA-41FA-94B9-F78D02A0FF01}" destId="{983EE482-34B4-4DDE-A5BB-56DAF2F5E8D4}" srcOrd="4" destOrd="0" presId="urn:microsoft.com/office/officeart/2005/8/layout/hierarchy3"/>
    <dgm:cxn modelId="{9135FB0D-E531-4F7B-A34D-CF9BA18DCBD3}" type="presParOf" srcId="{E4CB1E92-35CA-41FA-94B9-F78D02A0FF01}" destId="{7F59EE3C-302F-405E-AC56-4165D36EEAEB}" srcOrd="5" destOrd="0" presId="urn:microsoft.com/office/officeart/2005/8/layout/hierarchy3"/>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B793F1-E25B-4798-840C-71A691210AAE}">
      <dsp:nvSpPr>
        <dsp:cNvPr id="0" name=""/>
        <dsp:cNvSpPr/>
      </dsp:nvSpPr>
      <dsp:spPr>
        <a:xfrm>
          <a:off x="3175" y="618481"/>
          <a:ext cx="2172072" cy="626741"/>
        </a:xfrm>
        <a:prstGeom prst="roundRect">
          <a:avLst>
            <a:gd name="adj" fmla="val 10000"/>
          </a:avLst>
        </a:prstGeom>
        <a:solidFill>
          <a:srgbClr val="8B8E14"/>
        </a:solidFill>
        <a:ln w="1270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CO" sz="2400" kern="1200" dirty="0" smtClean="0">
              <a:latin typeface="+mn-lt"/>
              <a:cs typeface="Khmer UI" panose="020B0502040204020203" pitchFamily="34" charset="0"/>
            </a:rPr>
            <a:t>Involucrados</a:t>
          </a:r>
          <a:endParaRPr lang="es-CO" sz="2400" kern="1200" dirty="0">
            <a:latin typeface="+mn-lt"/>
            <a:cs typeface="Khmer UI" panose="020B0502040204020203" pitchFamily="34" charset="0"/>
          </a:endParaRPr>
        </a:p>
      </dsp:txBody>
      <dsp:txXfrm>
        <a:off x="21532" y="636838"/>
        <a:ext cx="2135358" cy="590027"/>
      </dsp:txXfrm>
    </dsp:sp>
    <dsp:sp modelId="{107B593D-2B7E-47A1-B237-2D44EE17772E}">
      <dsp:nvSpPr>
        <dsp:cNvPr id="0" name=""/>
        <dsp:cNvSpPr/>
      </dsp:nvSpPr>
      <dsp:spPr>
        <a:xfrm>
          <a:off x="220382" y="1245223"/>
          <a:ext cx="217207" cy="681339"/>
        </a:xfrm>
        <a:custGeom>
          <a:avLst/>
          <a:gdLst/>
          <a:ahLst/>
          <a:cxnLst/>
          <a:rect l="0" t="0" r="0" b="0"/>
          <a:pathLst>
            <a:path>
              <a:moveTo>
                <a:pt x="0" y="0"/>
              </a:moveTo>
              <a:lnTo>
                <a:pt x="0" y="681339"/>
              </a:lnTo>
              <a:lnTo>
                <a:pt x="217207" y="681339"/>
              </a:lnTo>
            </a:path>
          </a:pathLst>
        </a:custGeom>
        <a:noFill/>
        <a:ln w="12700" cap="flat" cmpd="sng" algn="ctr">
          <a:solidFill>
            <a:srgbClr val="8B8E14"/>
          </a:solidFill>
          <a:prstDash val="solid"/>
          <a:miter lim="800000"/>
        </a:ln>
        <a:effectLst/>
      </dsp:spPr>
      <dsp:style>
        <a:lnRef idx="2">
          <a:scrgbClr r="0" g="0" b="0"/>
        </a:lnRef>
        <a:fillRef idx="0">
          <a:scrgbClr r="0" g="0" b="0"/>
        </a:fillRef>
        <a:effectRef idx="0">
          <a:scrgbClr r="0" g="0" b="0"/>
        </a:effectRef>
        <a:fontRef idx="minor"/>
      </dsp:style>
    </dsp:sp>
    <dsp:sp modelId="{2E354829-817D-4754-BC75-12C2FE807605}">
      <dsp:nvSpPr>
        <dsp:cNvPr id="0" name=""/>
        <dsp:cNvSpPr/>
      </dsp:nvSpPr>
      <dsp:spPr>
        <a:xfrm>
          <a:off x="437590" y="1451809"/>
          <a:ext cx="3707411" cy="949506"/>
        </a:xfrm>
        <a:prstGeom prst="roundRect">
          <a:avLst>
            <a:gd name="adj" fmla="val 10000"/>
          </a:avLst>
        </a:prstGeom>
        <a:solidFill>
          <a:schemeClr val="lt1">
            <a:alpha val="90000"/>
            <a:hueOff val="0"/>
            <a:satOff val="0"/>
            <a:lumOff val="0"/>
            <a:alphaOff val="0"/>
          </a:schemeClr>
        </a:solidFill>
        <a:ln w="12700" cap="flat" cmpd="sng" algn="ctr">
          <a:solidFill>
            <a:srgbClr val="8B8E1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u="none" kern="1200" dirty="0" smtClean="0">
              <a:solidFill>
                <a:schemeClr val="tx2">
                  <a:lumMod val="50000"/>
                </a:schemeClr>
              </a:solidFill>
              <a:latin typeface="+mn-lt"/>
              <a:cs typeface="Khmer UI" panose="020B0502040204020203" pitchFamily="34" charset="0"/>
            </a:rPr>
            <a:t>Unidades organizacionales</a:t>
          </a:r>
          <a:r>
            <a:rPr lang="es-CO" sz="1050" b="1" u="none" kern="1200" dirty="0" smtClean="0">
              <a:solidFill>
                <a:schemeClr val="tx2">
                  <a:lumMod val="50000"/>
                </a:schemeClr>
              </a:solidFill>
              <a:latin typeface="+mn-lt"/>
              <a:cs typeface="Khmer UI" panose="020B0502040204020203" pitchFamily="34" charset="0"/>
            </a:rPr>
            <a:t>: </a:t>
          </a:r>
          <a:r>
            <a:rPr lang="es-CO" sz="1050" kern="1200" dirty="0" smtClean="0"/>
            <a:t>Rectoría, Vicerrectoría Administrativa y Financiera, Centro de Recursos Informáticos y Educativos, Gestión de Tecnologías Informáticas y Sistemas de Información, Control Interno, Control Interno Disciplinario, Secretaría General, Gestión del Talento Humano, Vicerrectoría de Responsabilidad Social y Bienestar Universitario.</a:t>
          </a:r>
          <a:endParaRPr lang="es-CO" sz="200" b="0" kern="1200" dirty="0">
            <a:solidFill>
              <a:schemeClr val="tx2">
                <a:lumMod val="50000"/>
              </a:schemeClr>
            </a:solidFill>
            <a:latin typeface="+mn-lt"/>
            <a:cs typeface="Khmer UI" panose="020B0502040204020203" pitchFamily="34" charset="0"/>
          </a:endParaRPr>
        </a:p>
      </dsp:txBody>
      <dsp:txXfrm>
        <a:off x="465400" y="1479619"/>
        <a:ext cx="3651791" cy="893886"/>
      </dsp:txXfrm>
    </dsp:sp>
    <dsp:sp modelId="{94DEC999-591D-4E68-9D00-6890F125307D}">
      <dsp:nvSpPr>
        <dsp:cNvPr id="0" name=""/>
        <dsp:cNvSpPr/>
      </dsp:nvSpPr>
      <dsp:spPr>
        <a:xfrm>
          <a:off x="220382" y="1245223"/>
          <a:ext cx="217207" cy="1606143"/>
        </a:xfrm>
        <a:custGeom>
          <a:avLst/>
          <a:gdLst/>
          <a:ahLst/>
          <a:cxnLst/>
          <a:rect l="0" t="0" r="0" b="0"/>
          <a:pathLst>
            <a:path>
              <a:moveTo>
                <a:pt x="0" y="0"/>
              </a:moveTo>
              <a:lnTo>
                <a:pt x="0" y="1606143"/>
              </a:lnTo>
              <a:lnTo>
                <a:pt x="217207" y="1606143"/>
              </a:lnTo>
            </a:path>
          </a:pathLst>
        </a:custGeom>
        <a:noFill/>
        <a:ln w="12700" cap="flat" cmpd="sng" algn="ctr">
          <a:solidFill>
            <a:srgbClr val="8B8E14"/>
          </a:solidFill>
          <a:prstDash val="solid"/>
          <a:miter lim="800000"/>
        </a:ln>
        <a:effectLst/>
      </dsp:spPr>
      <dsp:style>
        <a:lnRef idx="2">
          <a:scrgbClr r="0" g="0" b="0"/>
        </a:lnRef>
        <a:fillRef idx="0">
          <a:scrgbClr r="0" g="0" b="0"/>
        </a:fillRef>
        <a:effectRef idx="0">
          <a:scrgbClr r="0" g="0" b="0"/>
        </a:effectRef>
        <a:fontRef idx="minor"/>
      </dsp:style>
    </dsp:sp>
    <dsp:sp modelId="{77177CDA-8FC8-4405-B9E3-1F740F4F6D67}">
      <dsp:nvSpPr>
        <dsp:cNvPr id="0" name=""/>
        <dsp:cNvSpPr/>
      </dsp:nvSpPr>
      <dsp:spPr>
        <a:xfrm>
          <a:off x="437590" y="2558002"/>
          <a:ext cx="3727025" cy="586730"/>
        </a:xfrm>
        <a:prstGeom prst="roundRect">
          <a:avLst>
            <a:gd name="adj" fmla="val 10000"/>
          </a:avLst>
        </a:prstGeom>
        <a:solidFill>
          <a:schemeClr val="lt1">
            <a:alpha val="90000"/>
            <a:hueOff val="0"/>
            <a:satOff val="0"/>
            <a:lumOff val="0"/>
            <a:alphaOff val="0"/>
          </a:schemeClr>
        </a:solidFill>
        <a:ln w="12700" cap="flat" cmpd="sng" algn="ctr">
          <a:solidFill>
            <a:srgbClr val="8B8E1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kern="1200" dirty="0" smtClean="0">
              <a:solidFill>
                <a:schemeClr val="tx2">
                  <a:lumMod val="50000"/>
                </a:schemeClr>
              </a:solidFill>
              <a:latin typeface="+mn-lt"/>
              <a:cs typeface="Khmer UI" panose="020B0502040204020203" pitchFamily="34" charset="0"/>
            </a:rPr>
            <a:t>Entidades externas a la UTP: </a:t>
          </a:r>
          <a:r>
            <a:rPr lang="es-ES" sz="1200" b="1" kern="1200" dirty="0" smtClean="0">
              <a:solidFill>
                <a:schemeClr val="tx2">
                  <a:lumMod val="50000"/>
                </a:schemeClr>
              </a:solidFill>
              <a:latin typeface="+mn-lt"/>
              <a:cs typeface="Khmer UI" panose="020B0502040204020203" pitchFamily="34" charset="0"/>
            </a:rPr>
            <a:t> </a:t>
          </a:r>
          <a:r>
            <a:rPr lang="es-CO" sz="1050" kern="1200" dirty="0" smtClean="0"/>
            <a:t>Red Institucional de veedurías del Risaralda</a:t>
          </a:r>
          <a:endParaRPr lang="es-ES" sz="1050" kern="1200" dirty="0"/>
        </a:p>
      </dsp:txBody>
      <dsp:txXfrm>
        <a:off x="454775" y="2575187"/>
        <a:ext cx="3692655" cy="552360"/>
      </dsp:txXfrm>
    </dsp:sp>
    <dsp:sp modelId="{983EE482-34B4-4DDE-A5BB-56DAF2F5E8D4}">
      <dsp:nvSpPr>
        <dsp:cNvPr id="0" name=""/>
        <dsp:cNvSpPr/>
      </dsp:nvSpPr>
      <dsp:spPr>
        <a:xfrm>
          <a:off x="220382" y="1245223"/>
          <a:ext cx="217207" cy="2346231"/>
        </a:xfrm>
        <a:custGeom>
          <a:avLst/>
          <a:gdLst/>
          <a:ahLst/>
          <a:cxnLst/>
          <a:rect l="0" t="0" r="0" b="0"/>
          <a:pathLst>
            <a:path>
              <a:moveTo>
                <a:pt x="0" y="0"/>
              </a:moveTo>
              <a:lnTo>
                <a:pt x="0" y="2346231"/>
              </a:lnTo>
              <a:lnTo>
                <a:pt x="217207" y="2346231"/>
              </a:lnTo>
            </a:path>
          </a:pathLst>
        </a:custGeom>
        <a:noFill/>
        <a:ln w="12700" cap="flat" cmpd="sng" algn="ctr">
          <a:solidFill>
            <a:srgbClr val="8B8E14"/>
          </a:solidFill>
          <a:prstDash val="solid"/>
          <a:miter lim="800000"/>
        </a:ln>
        <a:effectLst/>
      </dsp:spPr>
      <dsp:style>
        <a:lnRef idx="2">
          <a:scrgbClr r="0" g="0" b="0"/>
        </a:lnRef>
        <a:fillRef idx="0">
          <a:scrgbClr r="0" g="0" b="0"/>
        </a:fillRef>
        <a:effectRef idx="0">
          <a:scrgbClr r="0" g="0" b="0"/>
        </a:effectRef>
        <a:fontRef idx="minor"/>
      </dsp:style>
    </dsp:sp>
    <dsp:sp modelId="{7F59EE3C-302F-405E-AC56-4165D36EEAEB}">
      <dsp:nvSpPr>
        <dsp:cNvPr id="0" name=""/>
        <dsp:cNvSpPr/>
      </dsp:nvSpPr>
      <dsp:spPr>
        <a:xfrm>
          <a:off x="437590" y="3301417"/>
          <a:ext cx="3740232" cy="580074"/>
        </a:xfrm>
        <a:prstGeom prst="roundRect">
          <a:avLst>
            <a:gd name="adj" fmla="val 10000"/>
          </a:avLst>
        </a:prstGeom>
        <a:solidFill>
          <a:schemeClr val="lt1">
            <a:alpha val="90000"/>
            <a:hueOff val="0"/>
            <a:satOff val="0"/>
            <a:lumOff val="0"/>
            <a:alphaOff val="0"/>
          </a:schemeClr>
        </a:solidFill>
        <a:ln w="12700" cap="flat" cmpd="sng" algn="ctr">
          <a:solidFill>
            <a:srgbClr val="8B8E1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u="none" kern="1200" dirty="0" smtClean="0">
              <a:solidFill>
                <a:schemeClr val="tx2">
                  <a:lumMod val="50000"/>
                </a:schemeClr>
              </a:solidFill>
              <a:latin typeface="+mn-lt"/>
              <a:cs typeface="Khmer UI" panose="020B0502040204020203" pitchFamily="34" charset="0"/>
            </a:rPr>
            <a:t>Beneficiarios:</a:t>
          </a:r>
          <a:r>
            <a:rPr lang="es-CO" sz="1050" b="1" u="none" kern="1200" dirty="0" smtClean="0">
              <a:solidFill>
                <a:schemeClr val="tx2">
                  <a:lumMod val="50000"/>
                </a:schemeClr>
              </a:solidFill>
              <a:latin typeface="+mn-lt"/>
              <a:cs typeface="Khmer UI" panose="020B0502040204020203" pitchFamily="34" charset="0"/>
            </a:rPr>
            <a:t> </a:t>
          </a:r>
          <a:r>
            <a:rPr lang="es-CO" sz="1050" kern="1200" dirty="0" smtClean="0"/>
            <a:t>Grupos de valor (comunidad universitaria y contexto)</a:t>
          </a:r>
          <a:endParaRPr lang="es-CO" sz="700" b="0" kern="1200" dirty="0">
            <a:latin typeface="+mn-lt"/>
          </a:endParaRPr>
        </a:p>
      </dsp:txBody>
      <dsp:txXfrm>
        <a:off x="454580" y="3318407"/>
        <a:ext cx="3706252" cy="54609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DE02990-A6AB-4213-B420-404A20E59F7F}" type="datetimeFigureOut">
              <a:rPr lang="es-CO" smtClean="0"/>
              <a:t>28/03/2025</a:t>
            </a:fld>
            <a:endParaRPr lang="es-CO" dirty="0"/>
          </a:p>
        </p:txBody>
      </p:sp>
      <p:sp>
        <p:nvSpPr>
          <p:cNvPr id="4" name="Marcador de imagen de diapositiva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271117E-C91F-4BCB-B907-251B7F613742}" type="slidenum">
              <a:rPr lang="es-CO" smtClean="0"/>
              <a:t>‹Nº›</a:t>
            </a:fld>
            <a:endParaRPr lang="es-CO" dirty="0"/>
          </a:p>
        </p:txBody>
      </p:sp>
    </p:spTree>
    <p:extLst>
      <p:ext uri="{BB962C8B-B14F-4D97-AF65-F5344CB8AC3E}">
        <p14:creationId xmlns:p14="http://schemas.microsoft.com/office/powerpoint/2010/main" val="384310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1361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712637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34835"/>
            <a:ext cx="1971675" cy="504212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1134835"/>
            <a:ext cx="5800725" cy="504212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720073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881743"/>
            <a:ext cx="7886700" cy="808946"/>
          </a:xfrm>
        </p:spPr>
        <p:txBody>
          <a:bodyPr vert="horz" lIns="91440" tIns="45720" rIns="91440" bIns="45720" rtlCol="0" anchor="ctr">
            <a:noAutofit/>
          </a:bodyPr>
          <a:lstStyle>
            <a:lvl1pPr>
              <a:defRPr lang="en-US" dirty="0">
                <a:solidFill>
                  <a:schemeClr val="accent5"/>
                </a:solidFill>
              </a:defRPr>
            </a:lvl1pPr>
          </a:lstStyle>
          <a:p>
            <a:pPr marL="0" lvl="0" algn="ctr"/>
            <a:r>
              <a:rPr lang="es-ES" dirty="0"/>
              <a:t>Haga clic para modificar el estilo de título del patrón</a:t>
            </a:r>
            <a:endParaRPr lang="en-US" dirty="0"/>
          </a:p>
        </p:txBody>
      </p:sp>
      <p:sp>
        <p:nvSpPr>
          <p:cNvPr id="3" name="Content Placeholder 2"/>
          <p:cNvSpPr>
            <a:spLocks noGrp="1"/>
          </p:cNvSpPr>
          <p:nvPr>
            <p:ph idx="1"/>
          </p:nvPr>
        </p:nvSpPr>
        <p:spPr/>
        <p:txBody>
          <a:bodyPr/>
          <a:lstStyle>
            <a:lvl1pPr algn="just">
              <a:defRPr>
                <a:solidFill>
                  <a:schemeClr val="tx2"/>
                </a:solidFill>
                <a:latin typeface="+mj-lt"/>
              </a:defRPr>
            </a:lvl1pPr>
            <a:lvl2pPr algn="just">
              <a:defRPr>
                <a:solidFill>
                  <a:schemeClr val="tx2"/>
                </a:solidFill>
                <a:latin typeface="+mj-lt"/>
              </a:defRPr>
            </a:lvl2pPr>
            <a:lvl3pPr algn="just">
              <a:defRPr>
                <a:solidFill>
                  <a:schemeClr val="tx2"/>
                </a:solidFill>
                <a:latin typeface="+mj-lt"/>
              </a:defRPr>
            </a:lvl3pPr>
            <a:lvl4pPr algn="just">
              <a:defRPr>
                <a:solidFill>
                  <a:schemeClr val="tx2"/>
                </a:solidFill>
                <a:latin typeface="+mj-lt"/>
              </a:defRPr>
            </a:lvl4pPr>
            <a:lvl5pPr algn="just">
              <a:defRPr>
                <a:solidFill>
                  <a:schemeClr val="tx2"/>
                </a:solidFill>
                <a:latin typeface="+mj-lt"/>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pic>
        <p:nvPicPr>
          <p:cNvPr id="7" name="Imagen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20990" y="5733438"/>
            <a:ext cx="985618" cy="957875"/>
          </a:xfrm>
          <a:prstGeom prst="rect">
            <a:avLst/>
          </a:prstGeom>
        </p:spPr>
      </p:pic>
    </p:spTree>
    <p:extLst>
      <p:ext uri="{BB962C8B-B14F-4D97-AF65-F5344CB8AC3E}">
        <p14:creationId xmlns:p14="http://schemas.microsoft.com/office/powerpoint/2010/main" val="1687180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
        <p:nvSpPr>
          <p:cNvPr id="7" name="Title 1"/>
          <p:cNvSpPr>
            <a:spLocks noGrp="1"/>
          </p:cNvSpPr>
          <p:nvPr>
            <p:ph type="title" hasCustomPrompt="1"/>
          </p:nvPr>
        </p:nvSpPr>
        <p:spPr>
          <a:xfrm>
            <a:off x="628650" y="1779552"/>
            <a:ext cx="7886700" cy="1917806"/>
          </a:xfrm>
        </p:spPr>
        <p:txBody>
          <a:bodyPr vert="horz" lIns="91440" tIns="45720" rIns="91440" bIns="45720" rtlCol="0" anchor="ctr">
            <a:normAutofit/>
          </a:bodyPr>
          <a:lstStyle>
            <a:lvl1pPr>
              <a:defRPr lang="en-US" sz="4800" cap="none" spc="0" dirty="0">
                <a:ln w="0"/>
                <a:solidFill>
                  <a:schemeClr val="accent5"/>
                </a:solidFill>
                <a:effectLst>
                  <a:outerShdw blurRad="38100" dist="25400" dir="5400000" algn="ctr" rotWithShape="0">
                    <a:srgbClr val="6E747A">
                      <a:alpha val="43000"/>
                    </a:srgbClr>
                  </a:outerShdw>
                </a:effectLst>
              </a:defRPr>
            </a:lvl1pPr>
          </a:lstStyle>
          <a:p>
            <a:pPr marL="0" lvl="0" algn="ctr"/>
            <a:r>
              <a:rPr lang="es-ES" dirty="0"/>
              <a:t>HAGA CLIC PARA MODIFICAR EL ESTILO DE TÍTULO DEL PATRÓN</a:t>
            </a:r>
            <a:endParaRPr lang="en-US" dirty="0"/>
          </a:p>
        </p:txBody>
      </p:sp>
      <p:sp>
        <p:nvSpPr>
          <p:cNvPr id="8" name="Text Placeholder 2"/>
          <p:cNvSpPr>
            <a:spLocks noGrp="1"/>
          </p:cNvSpPr>
          <p:nvPr>
            <p:ph type="body" idx="1"/>
          </p:nvPr>
        </p:nvSpPr>
        <p:spPr>
          <a:xfrm>
            <a:off x="628650" y="3975653"/>
            <a:ext cx="7886700" cy="1221892"/>
          </a:xfrm>
        </p:spPr>
        <p:txBody>
          <a:bodyPr vert="horz" lIns="91440" tIns="45720" rIns="91440" bIns="45720" rtlCol="0" anchor="ctr">
            <a:normAutofit/>
          </a:bodyPr>
          <a:lstStyle>
            <a:lvl1pPr>
              <a:defRPr lang="es-ES" b="1" cap="none" spc="0">
                <a:ln w="0"/>
                <a:solidFill>
                  <a:schemeClr val="tx1"/>
                </a:solidFill>
                <a:effectLst>
                  <a:outerShdw blurRad="38100" dist="25400" dir="5400000" algn="ctr" rotWithShape="0">
                    <a:srgbClr val="6E747A">
                      <a:alpha val="43000"/>
                    </a:srgbClr>
                  </a:outerShdw>
                </a:effectLst>
                <a:latin typeface="+mn-lt"/>
                <a:ea typeface="+mj-ea"/>
                <a:cs typeface="+mj-cs"/>
              </a:defRPr>
            </a:lvl1pPr>
          </a:lstStyle>
          <a:p>
            <a:pPr marL="0" lvl="0" algn="ctr">
              <a:spcBef>
                <a:spcPct val="0"/>
              </a:spcBef>
              <a:buNone/>
            </a:pPr>
            <a:r>
              <a:rPr lang="es-ES" dirty="0"/>
              <a:t>Haga clic para modificar el estilo de texto del patrón</a:t>
            </a:r>
          </a:p>
        </p:txBody>
      </p:sp>
    </p:spTree>
    <p:extLst>
      <p:ext uri="{BB962C8B-B14F-4D97-AF65-F5344CB8AC3E}">
        <p14:creationId xmlns:p14="http://schemas.microsoft.com/office/powerpoint/2010/main" val="783720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588091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922564"/>
            <a:ext cx="7886700" cy="768125"/>
          </a:xfrm>
        </p:spPr>
        <p:txBody>
          <a:bodyPr/>
          <a:lstStyle>
            <a:lvl1pPr algn="ctr">
              <a:defRPr/>
            </a:lvl1p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8" name="Footer Placeholder 7"/>
          <p:cNvSpPr>
            <a:spLocks noGrp="1"/>
          </p:cNvSpPr>
          <p:nvPr>
            <p:ph type="ftr" sz="quarter" idx="11"/>
          </p:nvPr>
        </p:nvSpPr>
        <p:spPr/>
        <p:txBody>
          <a:bodyPr/>
          <a:lstStyle/>
          <a:p>
            <a:endParaRPr lang="es-CO" dirty="0"/>
          </a:p>
        </p:txBody>
      </p:sp>
      <p:sp>
        <p:nvSpPr>
          <p:cNvPr id="9" name="Slide Number Placeholder 8"/>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432317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Date Placeholder 2"/>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4" name="Footer Placeholder 3"/>
          <p:cNvSpPr>
            <a:spLocks noGrp="1"/>
          </p:cNvSpPr>
          <p:nvPr>
            <p:ph type="ftr" sz="quarter" idx="11"/>
          </p:nvPr>
        </p:nvSpPr>
        <p:spPr/>
        <p:txBody>
          <a:bodyPr/>
          <a:lstStyle/>
          <a:p>
            <a:endParaRPr lang="es-CO" dirty="0"/>
          </a:p>
        </p:txBody>
      </p:sp>
      <p:sp>
        <p:nvSpPr>
          <p:cNvPr id="5" name="Slide Number Placeholder 4"/>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409162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3" name="Footer Placeholder 2"/>
          <p:cNvSpPr>
            <a:spLocks noGrp="1"/>
          </p:cNvSpPr>
          <p:nvPr>
            <p:ph type="ftr" sz="quarter" idx="11"/>
          </p:nvPr>
        </p:nvSpPr>
        <p:spPr/>
        <p:txBody>
          <a:bodyPr/>
          <a:lstStyle/>
          <a:p>
            <a:endParaRPr lang="es-CO" dirty="0"/>
          </a:p>
        </p:txBody>
      </p:sp>
      <p:sp>
        <p:nvSpPr>
          <p:cNvPr id="4" name="Slide Number Placeholder 3"/>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985455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134835"/>
            <a:ext cx="2949178" cy="1861457"/>
          </a:xfrm>
        </p:spPr>
        <p:txBody>
          <a:bodyPr anchor="b"/>
          <a:lstStyle>
            <a:lvl1pPr>
              <a:defRPr sz="3200"/>
            </a:lvl1pPr>
          </a:lstStyle>
          <a:p>
            <a:r>
              <a:rPr lang="es-ES" dirty="0"/>
              <a:t>Haga clic para modificar el estilo de título del patrón</a:t>
            </a:r>
            <a:endParaRPr lang="en-US" dirty="0"/>
          </a:p>
        </p:txBody>
      </p:sp>
      <p:sp>
        <p:nvSpPr>
          <p:cNvPr id="3" name="Content Placeholder 2"/>
          <p:cNvSpPr>
            <a:spLocks noGrp="1"/>
          </p:cNvSpPr>
          <p:nvPr>
            <p:ph idx="1"/>
          </p:nvPr>
        </p:nvSpPr>
        <p:spPr>
          <a:xfrm>
            <a:off x="3887391" y="1134835"/>
            <a:ext cx="4629150" cy="4726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3094264"/>
            <a:ext cx="2949178" cy="277472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2953885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094014"/>
            <a:ext cx="2949178" cy="1831292"/>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1094014"/>
            <a:ext cx="4629150" cy="4767037"/>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29841" y="2996294"/>
            <a:ext cx="2949178" cy="28726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830701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898071"/>
            <a:ext cx="7886700" cy="792618"/>
          </a:xfrm>
          <a:prstGeom prst="rect">
            <a:avLst/>
          </a:prstGeom>
        </p:spPr>
        <p:txBody>
          <a:bodyPr vert="horz" lIns="91440" tIns="45720" rIns="91440" bIns="45720" rtlCol="0" anchor="ctr">
            <a:noAutofit/>
          </a:bodyPr>
          <a:lstStyle/>
          <a:p>
            <a:pPr marL="0" lvl="0" algn="ctr"/>
            <a:r>
              <a:rPr lang="es-ES" dirty="0"/>
              <a:t>Haga clic para modificar el estilo de título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BE6725-CAAA-4356-8325-39E40B4FA7D0}" type="datetimeFigureOut">
              <a:rPr lang="es-CO" smtClean="0"/>
              <a:t>28/03/2025</a:t>
            </a:fld>
            <a:endParaRPr lang="es-CO"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761199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7488" y="155334"/>
            <a:ext cx="2143235" cy="2082907"/>
          </a:xfrm>
          <a:prstGeom prst="rect">
            <a:avLst/>
          </a:prstGeom>
        </p:spPr>
      </p:pic>
      <p:pic>
        <p:nvPicPr>
          <p:cNvPr id="3" name="Imagen 2"/>
          <p:cNvPicPr>
            <a:picLocks noChangeAspect="1"/>
          </p:cNvPicPr>
          <p:nvPr/>
        </p:nvPicPr>
        <p:blipFill>
          <a:blip r:embed="rId3"/>
          <a:stretch>
            <a:fillRect/>
          </a:stretch>
        </p:blipFill>
        <p:spPr>
          <a:xfrm>
            <a:off x="794778" y="1047470"/>
            <a:ext cx="3409670" cy="570006"/>
          </a:xfrm>
          <a:prstGeom prst="rect">
            <a:avLst/>
          </a:prstGeom>
        </p:spPr>
      </p:pic>
      <p:pic>
        <p:nvPicPr>
          <p:cNvPr id="4" name="Imagen 3"/>
          <p:cNvPicPr>
            <a:picLocks noChangeAspect="1"/>
          </p:cNvPicPr>
          <p:nvPr/>
        </p:nvPicPr>
        <p:blipFill>
          <a:blip r:embed="rId4"/>
          <a:stretch>
            <a:fillRect/>
          </a:stretch>
        </p:blipFill>
        <p:spPr>
          <a:xfrm>
            <a:off x="545000" y="2534608"/>
            <a:ext cx="3659448" cy="1361763"/>
          </a:xfrm>
          <a:prstGeom prst="rect">
            <a:avLst/>
          </a:prstGeom>
        </p:spPr>
      </p:pic>
      <p:grpSp>
        <p:nvGrpSpPr>
          <p:cNvPr id="5" name="Group 106"/>
          <p:cNvGrpSpPr/>
          <p:nvPr/>
        </p:nvGrpSpPr>
        <p:grpSpPr>
          <a:xfrm>
            <a:off x="376521" y="3932225"/>
            <a:ext cx="3575848" cy="1088009"/>
            <a:chOff x="3812494" y="1454131"/>
            <a:chExt cx="7410278" cy="1122088"/>
          </a:xfrm>
        </p:grpSpPr>
        <p:sp>
          <p:nvSpPr>
            <p:cNvPr id="6"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7" name="TextBox 12"/>
            <p:cNvSpPr txBox="1"/>
            <p:nvPr/>
          </p:nvSpPr>
          <p:spPr>
            <a:xfrm>
              <a:off x="5486399" y="1564708"/>
              <a:ext cx="5736373" cy="952251"/>
            </a:xfrm>
            <a:prstGeom prst="rect">
              <a:avLst/>
            </a:prstGeom>
            <a:noFill/>
          </p:spPr>
          <p:txBody>
            <a:bodyPr wrap="square" rtlCol="0" anchor="ctr">
              <a:spAutoFit/>
            </a:bodyPr>
            <a:lstStyle/>
            <a:p>
              <a:r>
                <a:rPr lang="es-CO" b="1" dirty="0"/>
                <a:t>Proyecto</a:t>
              </a:r>
            </a:p>
            <a:p>
              <a:r>
                <a:rPr lang="es-CO" dirty="0" smtClean="0"/>
                <a:t>Transparencia, gobernanza y legalidad</a:t>
              </a:r>
              <a:endParaRPr lang="es-CO" dirty="0"/>
            </a:p>
          </p:txBody>
        </p:sp>
        <p:sp>
          <p:nvSpPr>
            <p:cNvPr id="8" name="Oval 102"/>
            <p:cNvSpPr>
              <a:spLocks noChangeAspect="1"/>
            </p:cNvSpPr>
            <p:nvPr/>
          </p:nvSpPr>
          <p:spPr>
            <a:xfrm>
              <a:off x="3812494" y="1454131"/>
              <a:ext cx="1726102" cy="1122088"/>
            </a:xfrm>
            <a:prstGeom prst="ellipse">
              <a:avLst/>
            </a:prstGeom>
            <a:solidFill>
              <a:srgbClr val="8B8E14"/>
            </a:soli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2800" kern="0" dirty="0" smtClean="0">
                  <a:solidFill>
                    <a:schemeClr val="bg1"/>
                  </a:solidFill>
                  <a:latin typeface="Arial" pitchFamily="34" charset="0"/>
                  <a:cs typeface="Arial" pitchFamily="34" charset="0"/>
                </a:rPr>
                <a:t>38</a:t>
              </a:r>
              <a:endParaRPr lang="en-US" sz="2800" kern="0" dirty="0">
                <a:solidFill>
                  <a:schemeClr val="bg1"/>
                </a:solidFill>
                <a:latin typeface="Arial" pitchFamily="34" charset="0"/>
                <a:cs typeface="Arial" pitchFamily="34" charset="0"/>
              </a:endParaRPr>
            </a:p>
          </p:txBody>
        </p:sp>
      </p:grpSp>
      <p:pic>
        <p:nvPicPr>
          <p:cNvPr id="11" name="Imagen 10"/>
          <p:cNvPicPr/>
          <p:nvPr/>
        </p:nvPicPr>
        <p:blipFill>
          <a:blip r:embed="rId5"/>
          <a:stretch>
            <a:fillRect/>
          </a:stretch>
        </p:blipFill>
        <p:spPr>
          <a:xfrm>
            <a:off x="5316071" y="3406587"/>
            <a:ext cx="3370729" cy="3227295"/>
          </a:xfrm>
          <a:prstGeom prst="rect">
            <a:avLst/>
          </a:prstGeom>
          <a:ln>
            <a:noFill/>
          </a:ln>
          <a:effectLst>
            <a:outerShdw blurRad="190500" algn="tl" rotWithShape="0">
              <a:srgbClr val="000000">
                <a:alpha val="70000"/>
              </a:srgbClr>
            </a:outerShdw>
          </a:effectLst>
        </p:spPr>
      </p:pic>
      <p:sp>
        <p:nvSpPr>
          <p:cNvPr id="10" name="Rectángulo 9">
            <a:extLst>
              <a:ext uri="{FF2B5EF4-FFF2-40B4-BE49-F238E27FC236}">
                <a16:creationId xmlns:a16="http://schemas.microsoft.com/office/drawing/2014/main" id="{CFE0E246-5F80-4A2F-ACCE-0CB977473BE4}"/>
              </a:ext>
            </a:extLst>
          </p:cNvPr>
          <p:cNvSpPr/>
          <p:nvPr/>
        </p:nvSpPr>
        <p:spPr>
          <a:xfrm>
            <a:off x="280527" y="5289684"/>
            <a:ext cx="3278944" cy="13126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r>
              <a:rPr lang="es-CO" sz="1000" u="sng"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Nota:</a:t>
            </a:r>
            <a:r>
              <a:rPr lang="es-CO" sz="10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s-CO" sz="1000" dirty="0" smtClean="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El </a:t>
            </a:r>
            <a:r>
              <a:rPr lang="es-CO" sz="10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portafolio de proyectos se construye de acuerdo con el horizonte de tiempo del período Rectoral (2020 -2023), por lo tanto, se proyectaron las metas de los proyectos al año 2025 mientras se surtía el proceso de elección de Rector.  </a:t>
            </a:r>
            <a:r>
              <a:rPr lang="es-CO" sz="10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Una vez elegido, se realizará el proceso de fortalecimiento del PDI y actualización/formulación de proyectos articulados al nuevo periodo Rectoral para el período 2025 - 2028 (fecha límite: 25 de junio de 2025) </a:t>
            </a:r>
          </a:p>
        </p:txBody>
      </p:sp>
    </p:spTree>
    <p:extLst>
      <p:ext uri="{BB962C8B-B14F-4D97-AF65-F5344CB8AC3E}">
        <p14:creationId xmlns:p14="http://schemas.microsoft.com/office/powerpoint/2010/main" val="80058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2">
                    <a:lumMod val="50000"/>
                  </a:schemeClr>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a:solidFill>
                    <a:schemeClr val="bg2">
                      <a:lumMod val="50000"/>
                    </a:schemeClr>
                  </a:solidFill>
                </a:rPr>
                <a:t>Información general del proyecto</a:t>
              </a:r>
            </a:p>
          </p:txBody>
        </p:sp>
      </p:grpSp>
      <p:graphicFrame>
        <p:nvGraphicFramePr>
          <p:cNvPr id="7" name="Tabla 6"/>
          <p:cNvGraphicFramePr>
            <a:graphicFrameLocks noGrp="1"/>
          </p:cNvGraphicFramePr>
          <p:nvPr>
            <p:extLst>
              <p:ext uri="{D42A27DB-BD31-4B8C-83A1-F6EECF244321}">
                <p14:modId xmlns:p14="http://schemas.microsoft.com/office/powerpoint/2010/main" val="2492605114"/>
              </p:ext>
            </p:extLst>
          </p:nvPr>
        </p:nvGraphicFramePr>
        <p:xfrm>
          <a:off x="187540" y="1255036"/>
          <a:ext cx="7468319" cy="5476346"/>
        </p:xfrm>
        <a:graphic>
          <a:graphicData uri="http://schemas.openxmlformats.org/drawingml/2006/table">
            <a:tbl>
              <a:tblPr firstRow="1" firstCol="1" bandRow="1">
                <a:tableStyleId>{5940675A-B579-460E-94D1-54222C63F5DA}</a:tableStyleId>
              </a:tblPr>
              <a:tblGrid>
                <a:gridCol w="2302990">
                  <a:extLst>
                    <a:ext uri="{9D8B030D-6E8A-4147-A177-3AD203B41FA5}">
                      <a16:colId xmlns:a16="http://schemas.microsoft.com/office/drawing/2014/main" val="622973615"/>
                    </a:ext>
                  </a:extLst>
                </a:gridCol>
                <a:gridCol w="5165329">
                  <a:extLst>
                    <a:ext uri="{9D8B030D-6E8A-4147-A177-3AD203B41FA5}">
                      <a16:colId xmlns:a16="http://schemas.microsoft.com/office/drawing/2014/main" val="2008709917"/>
                    </a:ext>
                  </a:extLst>
                </a:gridCol>
              </a:tblGrid>
              <a:tr h="177130">
                <a:tc>
                  <a:txBody>
                    <a:bodyPr/>
                    <a:lstStyle/>
                    <a:p>
                      <a:pPr algn="ctr">
                        <a:lnSpc>
                          <a:spcPct val="107000"/>
                        </a:lnSpc>
                        <a:spcAft>
                          <a:spcPts val="0"/>
                        </a:spcAft>
                      </a:pPr>
                      <a:r>
                        <a:rPr lang="es-CO" sz="1400" b="1" dirty="0">
                          <a:effectLst/>
                        </a:rPr>
                        <a:t>Código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PDI2028 – GSI - 38</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3686363448"/>
                  </a:ext>
                </a:extLst>
              </a:tr>
              <a:tr h="354259">
                <a:tc>
                  <a:txBody>
                    <a:bodyPr/>
                    <a:lstStyle/>
                    <a:p>
                      <a:pPr algn="ctr">
                        <a:lnSpc>
                          <a:spcPct val="107000"/>
                        </a:lnSpc>
                        <a:spcAft>
                          <a:spcPts val="0"/>
                        </a:spcAft>
                      </a:pPr>
                      <a:r>
                        <a:rPr lang="es-CO" sz="1400" b="1" dirty="0">
                          <a:effectLst/>
                        </a:rPr>
                        <a:t>Dependencia responsable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Planeación</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3877856177"/>
                  </a:ext>
                </a:extLst>
              </a:tr>
              <a:tr h="177130">
                <a:tc>
                  <a:txBody>
                    <a:bodyPr/>
                    <a:lstStyle/>
                    <a:p>
                      <a:pPr algn="ctr">
                        <a:lnSpc>
                          <a:spcPct val="107000"/>
                        </a:lnSpc>
                        <a:spcAft>
                          <a:spcPts val="0"/>
                        </a:spcAft>
                      </a:pPr>
                      <a:r>
                        <a:rPr lang="es-CO" sz="1400" b="1" dirty="0">
                          <a:effectLst/>
                        </a:rPr>
                        <a:t>Pilar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Gestión y sostenibilidad institucional</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3739004125"/>
                  </a:ext>
                </a:extLst>
              </a:tr>
              <a:tr h="272223">
                <a:tc>
                  <a:txBody>
                    <a:bodyPr/>
                    <a:lstStyle/>
                    <a:p>
                      <a:pPr algn="ctr">
                        <a:lnSpc>
                          <a:spcPct val="107000"/>
                        </a:lnSpc>
                        <a:spcAft>
                          <a:spcPts val="0"/>
                        </a:spcAft>
                      </a:pPr>
                      <a:r>
                        <a:rPr lang="es-CO" sz="1400" b="1" dirty="0">
                          <a:effectLst/>
                        </a:rPr>
                        <a:t>Programa</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gn="just">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Cultura de la Legalidad, la Transparencia, el Gobierno Corporativo y la Participación Ciudadana</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2434544576"/>
                  </a:ext>
                </a:extLst>
              </a:tr>
              <a:tr h="267704">
                <a:tc rowSpan="2">
                  <a:txBody>
                    <a:bodyPr/>
                    <a:lstStyle/>
                    <a:p>
                      <a:pPr algn="ctr">
                        <a:lnSpc>
                          <a:spcPct val="107000"/>
                        </a:lnSpc>
                        <a:spcAft>
                          <a:spcPts val="0"/>
                        </a:spcAft>
                      </a:pPr>
                      <a:r>
                        <a:rPr lang="es-CO" sz="1400" b="1" dirty="0">
                          <a:effectLst/>
                        </a:rPr>
                        <a:t>Procesos asociados </a:t>
                      </a:r>
                      <a:br>
                        <a:rPr lang="es-CO" sz="1400" b="1" dirty="0">
                          <a:effectLst/>
                        </a:rPr>
                      </a:br>
                      <a:r>
                        <a:rPr lang="es-CO" sz="1400" b="1" dirty="0">
                          <a:effectLst/>
                        </a:rPr>
                        <a:t>(Sistema Integral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De apoyo - Administración institucional</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617654418"/>
                  </a:ext>
                </a:extLst>
              </a:tr>
              <a:tr h="267704">
                <a:tc vMerge="1">
                  <a:txBody>
                    <a:bodyPr/>
                    <a:lstStyle/>
                    <a:p>
                      <a:endParaRPr lang="es-CO"/>
                    </a:p>
                  </a:txBody>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De evaluación y seguimiento - Aseguramiento de la calidad institucional</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2790000305"/>
                  </a:ext>
                </a:extLst>
              </a:tr>
              <a:tr h="133032">
                <a:tc rowSpan="2">
                  <a:txBody>
                    <a:bodyPr/>
                    <a:lstStyle/>
                    <a:p>
                      <a:pPr algn="ctr">
                        <a:lnSpc>
                          <a:spcPct val="107000"/>
                        </a:lnSpc>
                        <a:spcAft>
                          <a:spcPts val="0"/>
                        </a:spcAft>
                      </a:pPr>
                      <a:r>
                        <a:rPr lang="es-CO" sz="1400" b="1" dirty="0">
                          <a:effectLst/>
                        </a:rPr>
                        <a:t>Factores de calidad institucional a los que apunta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1. Misión y proyecto institucional</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2495133300"/>
                  </a:ext>
                </a:extLst>
              </a:tr>
              <a:tr h="398357">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10. Organización, gestión y administración</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2386315842"/>
                  </a:ext>
                </a:extLst>
              </a:tr>
              <a:tr h="1246557">
                <a:tc>
                  <a:txBody>
                    <a:bodyPr/>
                    <a:lstStyle/>
                    <a:p>
                      <a:pPr algn="ctr">
                        <a:lnSpc>
                          <a:spcPct val="107000"/>
                        </a:lnSpc>
                        <a:spcAft>
                          <a:spcPts val="0"/>
                        </a:spcAft>
                      </a:pPr>
                      <a:r>
                        <a:rPr lang="es-CO" sz="1400" b="1" dirty="0">
                          <a:effectLst/>
                        </a:rPr>
                        <a:t>Otras instancias o dependencias participantes </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gn="just">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Rectoría</a:t>
                      </a:r>
                      <a:endParaRPr lang="es-CO" sz="140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Vicerrectoría Administrativa y Financiera</a:t>
                      </a:r>
                      <a:endParaRPr lang="es-CO" sz="140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Centro de Recursos Informáticos y Educativos</a:t>
                      </a:r>
                      <a:endParaRPr lang="es-CO" sz="140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Gestión de Tecnologías Informáticas y Sistemas de Información</a:t>
                      </a:r>
                      <a:endParaRPr lang="es-CO" sz="140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Control Interno</a:t>
                      </a:r>
                      <a:endParaRPr lang="es-CO" sz="140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Control Interno Disciplinario</a:t>
                      </a:r>
                      <a:endParaRPr lang="es-CO" sz="140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Secretaría General</a:t>
                      </a:r>
                      <a:endParaRPr lang="es-CO" sz="140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Gestión del Talento Humano</a:t>
                      </a:r>
                      <a:endParaRPr lang="es-CO" sz="140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Vicerrectoría de Responsabilidad Social y Bienestar Universitario</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1339687320"/>
                  </a:ext>
                </a:extLst>
              </a:tr>
              <a:tr h="531388">
                <a:tc>
                  <a:txBody>
                    <a:bodyPr/>
                    <a:lstStyle/>
                    <a:p>
                      <a:pPr algn="ctr">
                        <a:lnSpc>
                          <a:spcPct val="107000"/>
                        </a:lnSpc>
                        <a:spcAft>
                          <a:spcPts val="0"/>
                        </a:spcAft>
                      </a:pPr>
                      <a:r>
                        <a:rPr lang="es-CO" sz="1400" b="1" dirty="0">
                          <a:effectLst/>
                        </a:rPr>
                        <a:t>Programas a los cuales le aporta indirectamente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Transversal a todos los programas</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2082502029"/>
                  </a:ext>
                </a:extLst>
              </a:tr>
              <a:tr h="531388">
                <a:tc>
                  <a:txBody>
                    <a:bodyPr/>
                    <a:lstStyle/>
                    <a:p>
                      <a:pPr algn="ctr">
                        <a:lnSpc>
                          <a:spcPct val="107000"/>
                        </a:lnSpc>
                        <a:spcAft>
                          <a:spcPts val="0"/>
                        </a:spcAft>
                      </a:pPr>
                      <a:r>
                        <a:rPr lang="es-CO" sz="1400" b="1" dirty="0">
                          <a:effectLst/>
                        </a:rPr>
                        <a:t>Objetivos de Desarrollo Sostenible (ODS) a los cuales le aporta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100" dirty="0">
                          <a:solidFill>
                            <a:srgbClr val="000000"/>
                          </a:solidFill>
                          <a:effectLst/>
                          <a:latin typeface="+mn-lt"/>
                          <a:ea typeface="Times New Roman" panose="02020603050405020304" pitchFamily="18" charset="0"/>
                          <a:cs typeface="Times New Roman" panose="02020603050405020304" pitchFamily="18" charset="0"/>
                        </a:rPr>
                        <a:t>16. Promover sociedades justas, pacíficas e inclusivas</a:t>
                      </a:r>
                      <a:endParaRPr lang="es-CO" sz="14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3171362131"/>
                  </a:ext>
                </a:extLst>
              </a:tr>
            </a:tbl>
          </a:graphicData>
        </a:graphic>
      </p:graphicFrame>
      <p:sp>
        <p:nvSpPr>
          <p:cNvPr id="8" name="Rectángulo 7"/>
          <p:cNvSpPr/>
          <p:nvPr/>
        </p:nvSpPr>
        <p:spPr>
          <a:xfrm rot="16200000">
            <a:off x="6633738" y="3424361"/>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38. Transparencia, gobernanza y legalidad</a:t>
            </a: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7269390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1613647" y="306933"/>
            <a:ext cx="7028330" cy="892552"/>
            <a:chOff x="4690885" y="1295665"/>
            <a:chExt cx="6531887" cy="1490336"/>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chemeClr val="bg2">
                    <a:lumMod val="50000"/>
                  </a:schemeClr>
                </a:solidFill>
              </a:endParaRPr>
            </a:p>
          </p:txBody>
        </p:sp>
        <p:sp>
          <p:nvSpPr>
            <p:cNvPr id="6" name="TextBox 12"/>
            <p:cNvSpPr txBox="1"/>
            <p:nvPr/>
          </p:nvSpPr>
          <p:spPr>
            <a:xfrm>
              <a:off x="5486401" y="1295665"/>
              <a:ext cx="5736371" cy="1490336"/>
            </a:xfrm>
            <a:prstGeom prst="rect">
              <a:avLst/>
            </a:prstGeom>
            <a:noFill/>
          </p:spPr>
          <p:txBody>
            <a:bodyPr wrap="square" rtlCol="0" anchor="ctr">
              <a:spAutoFit/>
            </a:bodyPr>
            <a:lstStyle/>
            <a:p>
              <a:r>
                <a:rPr lang="es-CO" sz="2500" b="1" dirty="0" smtClean="0">
                  <a:solidFill>
                    <a:schemeClr val="bg2">
                      <a:lumMod val="50000"/>
                    </a:schemeClr>
                  </a:solidFill>
                </a:rPr>
                <a:t>Identificación del problema, necesidad u oportunidad </a:t>
              </a:r>
              <a:endParaRPr lang="es-CO" sz="2500" b="1" dirty="0">
                <a:solidFill>
                  <a:schemeClr val="bg2">
                    <a:lumMod val="50000"/>
                  </a:schemeClr>
                </a:solidFill>
              </a:endParaRPr>
            </a:p>
          </p:txBody>
        </p:sp>
      </p:grpSp>
      <p:sp>
        <p:nvSpPr>
          <p:cNvPr id="2" name="Rectángulo 1"/>
          <p:cNvSpPr/>
          <p:nvPr/>
        </p:nvSpPr>
        <p:spPr>
          <a:xfrm>
            <a:off x="206189" y="1454591"/>
            <a:ext cx="7987554" cy="4154984"/>
          </a:xfrm>
          <a:prstGeom prst="rect">
            <a:avLst/>
          </a:prstGeom>
        </p:spPr>
        <p:txBody>
          <a:bodyPr wrap="square">
            <a:spAutoFit/>
          </a:bodyPr>
          <a:lstStyle/>
          <a:p>
            <a:pPr algn="just"/>
            <a:r>
              <a:rPr lang="es-CO" sz="2200" dirty="0"/>
              <a:t>La Universidad Tecnológica de Pereira, al ser una institución de carácter público, se debe a la sociedad, por lo cual requiere establecer y fortalecer mecanismos que permitan el fortalecimiento de la cultura de la legalidad, la transparencia, el gobierno corporativo y participación ciudadana como ejercicios permanentes de relacionamiento con los grupos de valor. Lo anterior dado a que, si bien se cuenta con un proceso sistémico que propende por este fin, la difusión del mismo debe ser de carácter permanente para que los diferentes grupos de valor tengan conocimiento de los diferentes canales que se han dispuesto para dar a conocer la gestión misional y como la institución se blinda para ejercer una cultura de la legalidad y contar con buenas prácticas de gobierno corporativo.</a:t>
            </a:r>
          </a:p>
        </p:txBody>
      </p:sp>
      <p:sp>
        <p:nvSpPr>
          <p:cNvPr id="7" name="Rectángulo 6"/>
          <p:cNvSpPr/>
          <p:nvPr/>
        </p:nvSpPr>
        <p:spPr>
          <a:xfrm rot="16200000">
            <a:off x="6633738" y="3424361"/>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38. Transparencia, gobernanza y legalidad</a:t>
            </a: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23899073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1613647" y="306933"/>
            <a:ext cx="7028330" cy="892552"/>
            <a:chOff x="4690885" y="1295665"/>
            <a:chExt cx="6531887" cy="1490336"/>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chemeClr val="bg2">
                    <a:lumMod val="50000"/>
                  </a:schemeClr>
                </a:solidFill>
              </a:endParaRPr>
            </a:p>
          </p:txBody>
        </p:sp>
        <p:sp>
          <p:nvSpPr>
            <p:cNvPr id="6" name="TextBox 12"/>
            <p:cNvSpPr txBox="1"/>
            <p:nvPr/>
          </p:nvSpPr>
          <p:spPr>
            <a:xfrm>
              <a:off x="5486401" y="1295665"/>
              <a:ext cx="5736371" cy="1490336"/>
            </a:xfrm>
            <a:prstGeom prst="rect">
              <a:avLst/>
            </a:prstGeom>
            <a:noFill/>
          </p:spPr>
          <p:txBody>
            <a:bodyPr wrap="square" rtlCol="0" anchor="ctr">
              <a:spAutoFit/>
            </a:bodyPr>
            <a:lstStyle/>
            <a:p>
              <a:r>
                <a:rPr lang="es-CO" sz="2500" b="1" dirty="0" smtClean="0">
                  <a:solidFill>
                    <a:schemeClr val="bg2">
                      <a:lumMod val="50000"/>
                    </a:schemeClr>
                  </a:solidFill>
                </a:rPr>
                <a:t>Identificación del problema, necesidad u oportunidad </a:t>
              </a:r>
              <a:endParaRPr lang="es-CO" sz="2500" b="1" dirty="0">
                <a:solidFill>
                  <a:schemeClr val="bg2">
                    <a:lumMod val="50000"/>
                  </a:schemeClr>
                </a:solidFill>
              </a:endParaRPr>
            </a:p>
          </p:txBody>
        </p:sp>
      </p:grpSp>
      <p:graphicFrame>
        <p:nvGraphicFramePr>
          <p:cNvPr id="10" name="Tabla 9"/>
          <p:cNvGraphicFramePr>
            <a:graphicFrameLocks noGrp="1"/>
          </p:cNvGraphicFramePr>
          <p:nvPr>
            <p:extLst>
              <p:ext uri="{D42A27DB-BD31-4B8C-83A1-F6EECF244321}">
                <p14:modId xmlns:p14="http://schemas.microsoft.com/office/powerpoint/2010/main" val="3643092185"/>
              </p:ext>
            </p:extLst>
          </p:nvPr>
        </p:nvGraphicFramePr>
        <p:xfrm>
          <a:off x="268650" y="1676389"/>
          <a:ext cx="7575468" cy="4452050"/>
        </p:xfrm>
        <a:graphic>
          <a:graphicData uri="http://schemas.openxmlformats.org/drawingml/2006/table">
            <a:tbl>
              <a:tblPr firstRow="1" firstCol="1" bandRow="1">
                <a:tableStyleId>{5940675A-B579-460E-94D1-54222C63F5DA}</a:tableStyleId>
              </a:tblPr>
              <a:tblGrid>
                <a:gridCol w="1145371">
                  <a:extLst>
                    <a:ext uri="{9D8B030D-6E8A-4147-A177-3AD203B41FA5}">
                      <a16:colId xmlns:a16="http://schemas.microsoft.com/office/drawing/2014/main" val="235893282"/>
                    </a:ext>
                  </a:extLst>
                </a:gridCol>
                <a:gridCol w="2263747">
                  <a:extLst>
                    <a:ext uri="{9D8B030D-6E8A-4147-A177-3AD203B41FA5}">
                      <a16:colId xmlns:a16="http://schemas.microsoft.com/office/drawing/2014/main" val="152103896"/>
                    </a:ext>
                  </a:extLst>
                </a:gridCol>
                <a:gridCol w="4166350">
                  <a:extLst>
                    <a:ext uri="{9D8B030D-6E8A-4147-A177-3AD203B41FA5}">
                      <a16:colId xmlns:a16="http://schemas.microsoft.com/office/drawing/2014/main" val="3555018107"/>
                    </a:ext>
                  </a:extLst>
                </a:gridCol>
              </a:tblGrid>
              <a:tr h="0">
                <a:tc>
                  <a:txBody>
                    <a:bodyPr/>
                    <a:lstStyle/>
                    <a:p>
                      <a:pPr algn="ctr">
                        <a:lnSpc>
                          <a:spcPct val="107000"/>
                        </a:lnSpc>
                        <a:spcAft>
                          <a:spcPts val="0"/>
                        </a:spcAft>
                      </a:pPr>
                      <a:r>
                        <a:rPr lang="es-CO" sz="1000" b="1" dirty="0">
                          <a:effectLst/>
                        </a:rPr>
                        <a:t>Problema Central</a:t>
                      </a:r>
                      <a:endParaRPr lang="es-CO"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C6CA1C"/>
                    </a:solidFill>
                  </a:tcPr>
                </a:tc>
                <a:tc>
                  <a:txBody>
                    <a:bodyPr/>
                    <a:lstStyle/>
                    <a:p>
                      <a:pPr algn="ctr">
                        <a:lnSpc>
                          <a:spcPct val="107000"/>
                        </a:lnSpc>
                        <a:spcAft>
                          <a:spcPts val="0"/>
                        </a:spcAft>
                      </a:pPr>
                      <a:r>
                        <a:rPr lang="es-CO" sz="1000" b="1" dirty="0">
                          <a:effectLst/>
                        </a:rPr>
                        <a:t>Causas directas</a:t>
                      </a:r>
                      <a:endParaRPr lang="es-CO"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C6CA1C"/>
                    </a:solidFill>
                  </a:tcPr>
                </a:tc>
                <a:tc>
                  <a:txBody>
                    <a:bodyPr/>
                    <a:lstStyle/>
                    <a:p>
                      <a:pPr algn="ctr">
                        <a:lnSpc>
                          <a:spcPct val="107000"/>
                        </a:lnSpc>
                        <a:spcAft>
                          <a:spcPts val="0"/>
                        </a:spcAft>
                      </a:pPr>
                      <a:r>
                        <a:rPr lang="es-CO" sz="1000" b="1" dirty="0">
                          <a:effectLst/>
                        </a:rPr>
                        <a:t>Causas Indirectas</a:t>
                      </a:r>
                      <a:endParaRPr lang="es-CO"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C6CA1C"/>
                    </a:solidFill>
                  </a:tcPr>
                </a:tc>
                <a:extLst>
                  <a:ext uri="{0D108BD9-81ED-4DB2-BD59-A6C34878D82A}">
                    <a16:rowId xmlns:a16="http://schemas.microsoft.com/office/drawing/2014/main" val="1339909099"/>
                  </a:ext>
                </a:extLst>
              </a:tr>
              <a:tr h="373118">
                <a:tc rowSpan="7">
                  <a:txBody>
                    <a:bodyPr/>
                    <a:lstStyle/>
                    <a:p>
                      <a:pPr algn="ctr">
                        <a:lnSpc>
                          <a:spcPct val="107000"/>
                        </a:lnSpc>
                        <a:spcAft>
                          <a:spcPts val="1200"/>
                        </a:spcAft>
                      </a:pPr>
                      <a:r>
                        <a:rPr lang="es-CO" sz="1200" kern="1200" dirty="0" smtClean="0">
                          <a:solidFill>
                            <a:schemeClr val="tx1"/>
                          </a:solidFill>
                          <a:effectLst/>
                          <a:latin typeface="+mn-lt"/>
                          <a:ea typeface="+mn-ea"/>
                          <a:cs typeface="+mn-cs"/>
                        </a:rPr>
                        <a:t>Desaprovechamiento de los mecanismos que permitan el fortalecimiento de la cultura de la legalidad, la transparencia, el gobierno corporativo y participación ciudadana como ejercicios permanentes de relacionamiento con los grupos de valor.</a:t>
                      </a:r>
                      <a:endParaRPr lang="es-CO" sz="200"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F0F2A4"/>
                    </a:solidFill>
                  </a:tcPr>
                </a:tc>
                <a:tc>
                  <a:txBody>
                    <a:bodyPr/>
                    <a:lstStyle/>
                    <a:p>
                      <a:pPr algn="just">
                        <a:lnSpc>
                          <a:spcPct val="107000"/>
                        </a:lnSpc>
                        <a:spcAft>
                          <a:spcPts val="0"/>
                        </a:spcAft>
                      </a:pPr>
                      <a:r>
                        <a:rPr lang="es-CO" sz="1100" kern="1200" dirty="0">
                          <a:solidFill>
                            <a:schemeClr val="tx1"/>
                          </a:solidFill>
                          <a:effectLst/>
                          <a:latin typeface="+mn-lt"/>
                          <a:ea typeface="+mn-ea"/>
                          <a:cs typeface="+mn-cs"/>
                        </a:rPr>
                        <a:t>1. Falta de apropiación de los diferentes grupos de valor frente a los ejercicios de transparencia pasiva y activa, rendición de cuentas y control social..</a:t>
                      </a:r>
                    </a:p>
                  </a:txBody>
                  <a:tcPr marL="44450" marR="44450" marT="0" marB="0" anchor="ctr">
                    <a:solidFill>
                      <a:srgbClr val="F0F2A4"/>
                    </a:solidFill>
                  </a:tcPr>
                </a:tc>
                <a:tc>
                  <a:txBody>
                    <a:bodyPr/>
                    <a:lstStyle/>
                    <a:p>
                      <a:pPr>
                        <a:lnSpc>
                          <a:spcPct val="107000"/>
                        </a:lnSpc>
                        <a:spcAft>
                          <a:spcPts val="800"/>
                        </a:spcAft>
                      </a:pPr>
                      <a:r>
                        <a:rPr lang="es-CO" sz="1100" kern="1200">
                          <a:solidFill>
                            <a:schemeClr val="tx1"/>
                          </a:solidFill>
                          <a:effectLst/>
                          <a:latin typeface="+mn-lt"/>
                          <a:ea typeface="+mn-ea"/>
                          <a:cs typeface="+mn-cs"/>
                        </a:rPr>
                        <a:t>1.1 Falta de apropiación de los diferentes grupos de valor acerca de la gestión institucional.</a:t>
                      </a:r>
                    </a:p>
                  </a:txBody>
                  <a:tcPr marL="44450" marR="44450" marT="0" marB="0" anchor="ctr">
                    <a:solidFill>
                      <a:srgbClr val="F0F2A4"/>
                    </a:solidFill>
                  </a:tcPr>
                </a:tc>
                <a:extLst>
                  <a:ext uri="{0D108BD9-81ED-4DB2-BD59-A6C34878D82A}">
                    <a16:rowId xmlns:a16="http://schemas.microsoft.com/office/drawing/2014/main" val="3885958664"/>
                  </a:ext>
                </a:extLst>
              </a:tr>
              <a:tr h="373118">
                <a:tc vMerge="1">
                  <a:txBody>
                    <a:bodyPr/>
                    <a:lstStyle/>
                    <a:p>
                      <a:endParaRPr lang="es-CO"/>
                    </a:p>
                  </a:txBody>
                  <a:tcPr/>
                </a:tc>
                <a:tc>
                  <a:txBody>
                    <a:bodyPr/>
                    <a:lstStyle/>
                    <a:p>
                      <a:pPr algn="just">
                        <a:lnSpc>
                          <a:spcPct val="107000"/>
                        </a:lnSpc>
                        <a:spcAft>
                          <a:spcPts val="800"/>
                        </a:spcAft>
                      </a:pPr>
                      <a:r>
                        <a:rPr lang="es-CO" sz="1100" kern="1200">
                          <a:solidFill>
                            <a:schemeClr val="tx1"/>
                          </a:solidFill>
                          <a:effectLst/>
                          <a:latin typeface="+mn-lt"/>
                          <a:ea typeface="+mn-ea"/>
                          <a:cs typeface="+mn-cs"/>
                        </a:rPr>
                        <a:t>2. Necesidad de fortalecer las buenas prácticas corporativas con los diferentes grupos de valor de la universidad.</a:t>
                      </a:r>
                    </a:p>
                  </a:txBody>
                  <a:tcPr marL="44450" marR="44450" marT="0" marB="0" anchor="ctr">
                    <a:solidFill>
                      <a:srgbClr val="F0F2A4"/>
                    </a:solidFill>
                  </a:tcPr>
                </a:tc>
                <a:tc>
                  <a:txBody>
                    <a:bodyPr/>
                    <a:lstStyle/>
                    <a:p>
                      <a:pPr>
                        <a:lnSpc>
                          <a:spcPct val="107000"/>
                        </a:lnSpc>
                        <a:spcAft>
                          <a:spcPts val="800"/>
                        </a:spcAft>
                      </a:pPr>
                      <a:r>
                        <a:rPr lang="es-CO" sz="1100" kern="1200">
                          <a:solidFill>
                            <a:schemeClr val="tx1"/>
                          </a:solidFill>
                          <a:effectLst/>
                          <a:latin typeface="+mn-lt"/>
                          <a:ea typeface="+mn-ea"/>
                          <a:cs typeface="+mn-cs"/>
                        </a:rPr>
                        <a:t>2.1 Necesidad de articulación a los lineamientos establecidos en el PACTO de Colombia con la OCDE</a:t>
                      </a:r>
                    </a:p>
                  </a:txBody>
                  <a:tcPr marL="44450" marR="44450" marT="0" marB="0" anchor="ctr">
                    <a:solidFill>
                      <a:srgbClr val="F0F2A4"/>
                    </a:solidFill>
                  </a:tcPr>
                </a:tc>
                <a:extLst>
                  <a:ext uri="{0D108BD9-81ED-4DB2-BD59-A6C34878D82A}">
                    <a16:rowId xmlns:a16="http://schemas.microsoft.com/office/drawing/2014/main" val="335412981"/>
                  </a:ext>
                </a:extLst>
              </a:tr>
              <a:tr h="0">
                <a:tc vMerge="1">
                  <a:txBody>
                    <a:bodyPr/>
                    <a:lstStyle/>
                    <a:p>
                      <a:endParaRPr lang="es-CO"/>
                    </a:p>
                  </a:txBody>
                  <a:tcPr/>
                </a:tc>
                <a:tc>
                  <a:txBody>
                    <a:bodyPr/>
                    <a:lstStyle/>
                    <a:p>
                      <a:pPr algn="just">
                        <a:lnSpc>
                          <a:spcPct val="107000"/>
                        </a:lnSpc>
                        <a:spcAft>
                          <a:spcPts val="800"/>
                        </a:spcAft>
                      </a:pPr>
                      <a:r>
                        <a:rPr lang="es-CO" sz="1100" kern="1200" dirty="0">
                          <a:solidFill>
                            <a:schemeClr val="tx1"/>
                          </a:solidFill>
                          <a:effectLst/>
                          <a:latin typeface="+mn-lt"/>
                          <a:ea typeface="+mn-ea"/>
                          <a:cs typeface="+mn-cs"/>
                        </a:rPr>
                        <a:t>3. Cambios en la normatividad frente a los requerimientos nacionales referente a la Atención al Ciudadano</a:t>
                      </a:r>
                    </a:p>
                  </a:txBody>
                  <a:tcPr marL="44450" marR="44450" marT="0" marB="0" anchor="ctr">
                    <a:solidFill>
                      <a:srgbClr val="F0F2A4"/>
                    </a:solidFill>
                  </a:tcPr>
                </a:tc>
                <a:tc>
                  <a:txBody>
                    <a:bodyPr/>
                    <a:lstStyle/>
                    <a:p>
                      <a:pPr>
                        <a:lnSpc>
                          <a:spcPct val="107000"/>
                        </a:lnSpc>
                        <a:spcAft>
                          <a:spcPts val="800"/>
                        </a:spcAft>
                      </a:pPr>
                      <a:r>
                        <a:rPr lang="es-CO" sz="1100" kern="1200" dirty="0">
                          <a:solidFill>
                            <a:schemeClr val="tx1"/>
                          </a:solidFill>
                          <a:effectLst/>
                          <a:latin typeface="+mn-lt"/>
                          <a:ea typeface="+mn-ea"/>
                          <a:cs typeface="+mn-cs"/>
                        </a:rPr>
                        <a:t>3.1 Cambios en la dinámica institucional que requiere canales efectivos y actualizados de información </a:t>
                      </a:r>
                      <a:br>
                        <a:rPr lang="es-CO" sz="1100" kern="1200" dirty="0">
                          <a:solidFill>
                            <a:schemeClr val="tx1"/>
                          </a:solidFill>
                          <a:effectLst/>
                          <a:latin typeface="+mn-lt"/>
                          <a:ea typeface="+mn-ea"/>
                          <a:cs typeface="+mn-cs"/>
                        </a:rPr>
                      </a:br>
                      <a:r>
                        <a:rPr lang="es-CO" sz="1100" kern="1200" dirty="0">
                          <a:solidFill>
                            <a:schemeClr val="tx1"/>
                          </a:solidFill>
                          <a:effectLst/>
                          <a:latin typeface="+mn-lt"/>
                          <a:ea typeface="+mn-ea"/>
                          <a:cs typeface="+mn-cs"/>
                        </a:rPr>
                        <a:t>3.2 Baja apropiación de los canales de difusión institucionales para adquirir información oficial por parte de los grupos valor.</a:t>
                      </a:r>
                    </a:p>
                  </a:txBody>
                  <a:tcPr marL="44450" marR="44450" marT="0" marB="0" anchor="ctr">
                    <a:solidFill>
                      <a:srgbClr val="F0F2A4"/>
                    </a:solidFill>
                  </a:tcPr>
                </a:tc>
                <a:extLst>
                  <a:ext uri="{0D108BD9-81ED-4DB2-BD59-A6C34878D82A}">
                    <a16:rowId xmlns:a16="http://schemas.microsoft.com/office/drawing/2014/main" val="3629240127"/>
                  </a:ext>
                </a:extLst>
              </a:tr>
              <a:tr h="96517">
                <a:tc vMerge="1">
                  <a:txBody>
                    <a:bodyPr/>
                    <a:lstStyle/>
                    <a:p>
                      <a:endParaRPr lang="es-CO"/>
                    </a:p>
                  </a:txBody>
                  <a:tcPr/>
                </a:tc>
                <a:tc>
                  <a:txBody>
                    <a:bodyPr/>
                    <a:lstStyle/>
                    <a:p>
                      <a:pPr algn="ctr">
                        <a:lnSpc>
                          <a:spcPct val="107000"/>
                        </a:lnSpc>
                        <a:spcAft>
                          <a:spcPts val="0"/>
                        </a:spcAft>
                      </a:pPr>
                      <a:r>
                        <a:rPr lang="es-CO" sz="1000" b="1" dirty="0">
                          <a:effectLst/>
                        </a:rPr>
                        <a:t>Efectos directos</a:t>
                      </a:r>
                      <a:endParaRPr lang="es-CO"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C6CA1C"/>
                    </a:solidFill>
                  </a:tcPr>
                </a:tc>
                <a:tc>
                  <a:txBody>
                    <a:bodyPr/>
                    <a:lstStyle/>
                    <a:p>
                      <a:pPr algn="ctr">
                        <a:lnSpc>
                          <a:spcPct val="107000"/>
                        </a:lnSpc>
                        <a:spcAft>
                          <a:spcPts val="0"/>
                        </a:spcAft>
                      </a:pPr>
                      <a:r>
                        <a:rPr lang="es-CO" sz="1000" b="1" dirty="0">
                          <a:effectLst/>
                        </a:rPr>
                        <a:t>Efectos indirectos</a:t>
                      </a:r>
                      <a:endParaRPr lang="es-CO"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C6CA1C"/>
                    </a:solidFill>
                  </a:tcPr>
                </a:tc>
                <a:extLst>
                  <a:ext uri="{0D108BD9-81ED-4DB2-BD59-A6C34878D82A}">
                    <a16:rowId xmlns:a16="http://schemas.microsoft.com/office/drawing/2014/main" val="1890901300"/>
                  </a:ext>
                </a:extLst>
              </a:tr>
              <a:tr h="434231">
                <a:tc vMerge="1">
                  <a:txBody>
                    <a:bodyPr/>
                    <a:lstStyle/>
                    <a:p>
                      <a:endParaRPr lang="es-CO"/>
                    </a:p>
                  </a:txBody>
                  <a:tcPr/>
                </a:tc>
                <a:tc>
                  <a:txBody>
                    <a:bodyPr/>
                    <a:lstStyle/>
                    <a:p>
                      <a:pPr>
                        <a:lnSpc>
                          <a:spcPct val="107000"/>
                        </a:lnSpc>
                        <a:spcAft>
                          <a:spcPts val="0"/>
                        </a:spcAft>
                      </a:pPr>
                      <a:r>
                        <a:rPr lang="es-CO" sz="1100" kern="1200">
                          <a:solidFill>
                            <a:schemeClr val="tx1"/>
                          </a:solidFill>
                          <a:effectLst/>
                          <a:latin typeface="+mn-lt"/>
                          <a:ea typeface="+mn-ea"/>
                          <a:cs typeface="+mn-cs"/>
                        </a:rPr>
                        <a:t>1. Incumplimiento por parte de la Universidad en la estrategia de rendición de cuentas</a:t>
                      </a:r>
                    </a:p>
                  </a:txBody>
                  <a:tcPr marL="44450" marR="44450" marT="0" marB="0" anchor="ctr">
                    <a:solidFill>
                      <a:srgbClr val="F0F2A4"/>
                    </a:solidFill>
                  </a:tcPr>
                </a:tc>
                <a:tc>
                  <a:txBody>
                    <a:bodyPr/>
                    <a:lstStyle/>
                    <a:p>
                      <a:pPr>
                        <a:lnSpc>
                          <a:spcPct val="107000"/>
                        </a:lnSpc>
                        <a:spcAft>
                          <a:spcPts val="800"/>
                        </a:spcAft>
                      </a:pPr>
                      <a:r>
                        <a:rPr lang="es-CO" sz="1100" kern="1200">
                          <a:solidFill>
                            <a:schemeClr val="tx1"/>
                          </a:solidFill>
                          <a:effectLst/>
                          <a:latin typeface="+mn-lt"/>
                          <a:ea typeface="+mn-ea"/>
                          <a:cs typeface="+mn-cs"/>
                        </a:rPr>
                        <a:t>1.1 Bajo conocimiento de los grupos de valor acerca de la gestión institucional.</a:t>
                      </a:r>
                      <a:br>
                        <a:rPr lang="es-CO" sz="1100" kern="1200">
                          <a:solidFill>
                            <a:schemeClr val="tx1"/>
                          </a:solidFill>
                          <a:effectLst/>
                          <a:latin typeface="+mn-lt"/>
                          <a:ea typeface="+mn-ea"/>
                          <a:cs typeface="+mn-cs"/>
                        </a:rPr>
                      </a:br>
                      <a:r>
                        <a:rPr lang="es-CO" sz="1100" kern="1200">
                          <a:solidFill>
                            <a:schemeClr val="tx1"/>
                          </a:solidFill>
                          <a:effectLst/>
                          <a:latin typeface="+mn-lt"/>
                          <a:ea typeface="+mn-ea"/>
                          <a:cs typeface="+mn-cs"/>
                        </a:rPr>
                        <a:t>1.2 Percepción negativa acerca de la gestión institucional.</a:t>
                      </a:r>
                    </a:p>
                  </a:txBody>
                  <a:tcPr marL="44450" marR="44450" marT="0" marB="0" anchor="ctr">
                    <a:solidFill>
                      <a:srgbClr val="F0F2A4"/>
                    </a:solidFill>
                  </a:tcPr>
                </a:tc>
                <a:extLst>
                  <a:ext uri="{0D108BD9-81ED-4DB2-BD59-A6C34878D82A}">
                    <a16:rowId xmlns:a16="http://schemas.microsoft.com/office/drawing/2014/main" val="404011323"/>
                  </a:ext>
                </a:extLst>
              </a:tr>
              <a:tr h="434231">
                <a:tc vMerge="1">
                  <a:txBody>
                    <a:bodyPr/>
                    <a:lstStyle/>
                    <a:p>
                      <a:endParaRPr lang="es-CO"/>
                    </a:p>
                  </a:txBody>
                  <a:tcPr/>
                </a:tc>
                <a:tc>
                  <a:txBody>
                    <a:bodyPr/>
                    <a:lstStyle/>
                    <a:p>
                      <a:pPr>
                        <a:lnSpc>
                          <a:spcPct val="107000"/>
                        </a:lnSpc>
                        <a:spcAft>
                          <a:spcPts val="800"/>
                        </a:spcAft>
                      </a:pPr>
                      <a:r>
                        <a:rPr lang="es-CO" sz="1100" kern="1200">
                          <a:solidFill>
                            <a:schemeClr val="tx1"/>
                          </a:solidFill>
                          <a:effectLst/>
                          <a:latin typeface="+mn-lt"/>
                          <a:ea typeface="+mn-ea"/>
                          <a:cs typeface="+mn-cs"/>
                        </a:rPr>
                        <a:t>2. No fortalecimiento de las fortalecer las buenas prácticas corporativas con los diferentes grupos de valor de la universidad.</a:t>
                      </a:r>
                    </a:p>
                  </a:txBody>
                  <a:tcPr marL="44450" marR="44450" marT="0" marB="0" anchor="ctr">
                    <a:solidFill>
                      <a:srgbClr val="F0F2A4"/>
                    </a:solidFill>
                  </a:tcPr>
                </a:tc>
                <a:tc>
                  <a:txBody>
                    <a:bodyPr/>
                    <a:lstStyle/>
                    <a:p>
                      <a:pPr>
                        <a:lnSpc>
                          <a:spcPct val="107000"/>
                        </a:lnSpc>
                        <a:spcAft>
                          <a:spcPts val="800"/>
                        </a:spcAft>
                      </a:pPr>
                      <a:r>
                        <a:rPr lang="es-CO" sz="1100" kern="1200">
                          <a:solidFill>
                            <a:schemeClr val="tx1"/>
                          </a:solidFill>
                          <a:effectLst/>
                          <a:latin typeface="+mn-lt"/>
                          <a:ea typeface="+mn-ea"/>
                          <a:cs typeface="+mn-cs"/>
                        </a:rPr>
                        <a:t>2.1 Bajo conocimiento de los grupos de valor acerca de la gestión institucional.</a:t>
                      </a:r>
                      <a:br>
                        <a:rPr lang="es-CO" sz="1100" kern="1200">
                          <a:solidFill>
                            <a:schemeClr val="tx1"/>
                          </a:solidFill>
                          <a:effectLst/>
                          <a:latin typeface="+mn-lt"/>
                          <a:ea typeface="+mn-ea"/>
                          <a:cs typeface="+mn-cs"/>
                        </a:rPr>
                      </a:br>
                      <a:r>
                        <a:rPr lang="es-CO" sz="1100" kern="1200">
                          <a:solidFill>
                            <a:schemeClr val="tx1"/>
                          </a:solidFill>
                          <a:effectLst/>
                          <a:latin typeface="+mn-lt"/>
                          <a:ea typeface="+mn-ea"/>
                          <a:cs typeface="+mn-cs"/>
                        </a:rPr>
                        <a:t>2.2 Percepción negativa acerca de la gestión institucional.</a:t>
                      </a:r>
                    </a:p>
                  </a:txBody>
                  <a:tcPr marL="44450" marR="44450" marT="0" marB="0" anchor="ctr">
                    <a:solidFill>
                      <a:srgbClr val="F0F2A4"/>
                    </a:solidFill>
                  </a:tcPr>
                </a:tc>
                <a:extLst>
                  <a:ext uri="{0D108BD9-81ED-4DB2-BD59-A6C34878D82A}">
                    <a16:rowId xmlns:a16="http://schemas.microsoft.com/office/drawing/2014/main" val="3464617823"/>
                  </a:ext>
                </a:extLst>
              </a:tr>
              <a:tr h="289487">
                <a:tc vMerge="1">
                  <a:txBody>
                    <a:bodyPr/>
                    <a:lstStyle/>
                    <a:p>
                      <a:endParaRPr lang="es-CO"/>
                    </a:p>
                  </a:txBody>
                  <a:tcPr/>
                </a:tc>
                <a:tc>
                  <a:txBody>
                    <a:bodyPr/>
                    <a:lstStyle/>
                    <a:p>
                      <a:pPr>
                        <a:lnSpc>
                          <a:spcPct val="107000"/>
                        </a:lnSpc>
                        <a:spcAft>
                          <a:spcPts val="800"/>
                        </a:spcAft>
                      </a:pPr>
                      <a:r>
                        <a:rPr lang="es-CO" sz="1100" kern="1200">
                          <a:solidFill>
                            <a:schemeClr val="tx1"/>
                          </a:solidFill>
                          <a:effectLst/>
                          <a:latin typeface="+mn-lt"/>
                          <a:ea typeface="+mn-ea"/>
                          <a:cs typeface="+mn-cs"/>
                        </a:rPr>
                        <a:t>3. Desconocimiento e incumplimiento de las reglamentaciones emitidas para la atención al ciudadano.</a:t>
                      </a:r>
                    </a:p>
                  </a:txBody>
                  <a:tcPr marL="44450" marR="44450" marT="0" marB="0" anchor="ctr">
                    <a:solidFill>
                      <a:srgbClr val="F0F2A4"/>
                    </a:solidFill>
                  </a:tcPr>
                </a:tc>
                <a:tc>
                  <a:txBody>
                    <a:bodyPr/>
                    <a:lstStyle/>
                    <a:p>
                      <a:pPr>
                        <a:lnSpc>
                          <a:spcPct val="107000"/>
                        </a:lnSpc>
                        <a:spcAft>
                          <a:spcPts val="800"/>
                        </a:spcAft>
                      </a:pPr>
                      <a:r>
                        <a:rPr lang="es-CO" sz="1100" kern="1200" dirty="0">
                          <a:solidFill>
                            <a:schemeClr val="tx1"/>
                          </a:solidFill>
                          <a:effectLst/>
                          <a:latin typeface="+mn-lt"/>
                          <a:ea typeface="+mn-ea"/>
                          <a:cs typeface="+mn-cs"/>
                        </a:rPr>
                        <a:t>3.1 Desconocimiento de la información institucional y de los canales para el acceso a la información. </a:t>
                      </a:r>
                    </a:p>
                  </a:txBody>
                  <a:tcPr marL="44450" marR="44450" marT="0" marB="0" anchor="ctr">
                    <a:solidFill>
                      <a:srgbClr val="F0F2A4"/>
                    </a:solidFill>
                  </a:tcPr>
                </a:tc>
                <a:extLst>
                  <a:ext uri="{0D108BD9-81ED-4DB2-BD59-A6C34878D82A}">
                    <a16:rowId xmlns:a16="http://schemas.microsoft.com/office/drawing/2014/main" val="195748172"/>
                  </a:ext>
                </a:extLst>
              </a:tr>
            </a:tbl>
          </a:graphicData>
        </a:graphic>
      </p:graphicFrame>
      <p:sp>
        <p:nvSpPr>
          <p:cNvPr id="8" name="Rectángulo 7"/>
          <p:cNvSpPr/>
          <p:nvPr/>
        </p:nvSpPr>
        <p:spPr>
          <a:xfrm rot="16200000">
            <a:off x="6633738" y="3424361"/>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38. Transparencia, gobernanza y legalidad</a:t>
            </a: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17066580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106"/>
          <p:cNvGrpSpPr/>
          <p:nvPr/>
        </p:nvGrpSpPr>
        <p:grpSpPr>
          <a:xfrm>
            <a:off x="2191038" y="412377"/>
            <a:ext cx="6450938" cy="661471"/>
            <a:chOff x="4690885" y="1471730"/>
            <a:chExt cx="6531887" cy="1104489"/>
          </a:xfrm>
        </p:grpSpPr>
        <p:sp>
          <p:nvSpPr>
            <p:cNvPr id="11"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2">
                    <a:lumMod val="50000"/>
                  </a:schemeClr>
                </a:solidFill>
              </a:endParaRPr>
            </a:p>
          </p:txBody>
        </p:sp>
        <p:sp>
          <p:nvSpPr>
            <p:cNvPr id="12"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chemeClr val="bg2">
                      <a:lumMod val="50000"/>
                    </a:schemeClr>
                  </a:solidFill>
                </a:rPr>
                <a:t>Descripción del proyecto</a:t>
              </a:r>
              <a:endParaRPr lang="es-CO" sz="2800" b="1" dirty="0">
                <a:solidFill>
                  <a:schemeClr val="bg2">
                    <a:lumMod val="50000"/>
                  </a:schemeClr>
                </a:solidFill>
              </a:endParaRPr>
            </a:p>
          </p:txBody>
        </p:sp>
      </p:grpSp>
      <p:graphicFrame>
        <p:nvGraphicFramePr>
          <p:cNvPr id="13" name="3 Diagrama"/>
          <p:cNvGraphicFramePr/>
          <p:nvPr>
            <p:extLst>
              <p:ext uri="{D42A27DB-BD31-4B8C-83A1-F6EECF244321}">
                <p14:modId xmlns:p14="http://schemas.microsoft.com/office/powerpoint/2010/main" val="249958383"/>
              </p:ext>
            </p:extLst>
          </p:nvPr>
        </p:nvGraphicFramePr>
        <p:xfrm>
          <a:off x="4559300" y="1317800"/>
          <a:ext cx="4180998" cy="4549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ángulo 1"/>
          <p:cNvSpPr/>
          <p:nvPr/>
        </p:nvSpPr>
        <p:spPr>
          <a:xfrm>
            <a:off x="32558" y="1317800"/>
            <a:ext cx="4316960" cy="5478423"/>
          </a:xfrm>
          <a:prstGeom prst="rect">
            <a:avLst/>
          </a:prstGeom>
        </p:spPr>
        <p:txBody>
          <a:bodyPr wrap="square">
            <a:spAutoFit/>
          </a:bodyPr>
          <a:lstStyle/>
          <a:p>
            <a:pPr algn="just"/>
            <a:r>
              <a:rPr lang="es-CO" sz="1250" dirty="0"/>
              <a:t>El proyecto busca fortalecer mecanismos que permitan el fortalecimiento de la cultura de la legalidad, la transparencia, el gobierno corporativo y participación ciudadana como ejercicios permanentes de relacionamiento con los grupos de valor, con el fin de apuntar a las siguientes apuestas estratégicas:</a:t>
            </a:r>
          </a:p>
          <a:p>
            <a:pPr algn="just"/>
            <a:r>
              <a:rPr lang="es-CO" sz="1250" dirty="0"/>
              <a:t> </a:t>
            </a:r>
          </a:p>
          <a:p>
            <a:pPr marL="171450" lvl="0" indent="-171450" algn="just">
              <a:buFont typeface="Wingdings" panose="05000000000000000000" pitchFamily="2" charset="2"/>
              <a:buChar char="Ø"/>
            </a:pPr>
            <a:r>
              <a:rPr lang="es-CO" sz="1250" dirty="0"/>
              <a:t>Fortalecer la cultura de la legalidad a través de la promoción de las conductas éticas, el reconocimiento del ordenamiento jurídico y normativo y la apropiación de la autonomía universitaria como pilar de la </a:t>
            </a:r>
            <a:r>
              <a:rPr lang="es-CO" sz="1250" dirty="0" smtClean="0"/>
              <a:t>autorregulación.</a:t>
            </a:r>
          </a:p>
          <a:p>
            <a:pPr marL="171450" lvl="0" indent="-171450" algn="just">
              <a:buFont typeface="Wingdings" panose="05000000000000000000" pitchFamily="2" charset="2"/>
              <a:buChar char="Ø"/>
            </a:pPr>
            <a:r>
              <a:rPr lang="es-CO" sz="1250" dirty="0" smtClean="0"/>
              <a:t>Impulsar </a:t>
            </a:r>
            <a:r>
              <a:rPr lang="es-CO" sz="1250" dirty="0"/>
              <a:t>la transparencia institucional a través de mecanismos que permitan contar con información integra, confiable y veraz y estrategias que promuevan el acceso a la información de manera proactiva, asegurando la protección de los datos personales de los grupos de valor con que se relaciona la </a:t>
            </a:r>
            <a:r>
              <a:rPr lang="es-CO" sz="1250" dirty="0" smtClean="0"/>
              <a:t>Universidad.</a:t>
            </a:r>
          </a:p>
          <a:p>
            <a:pPr marL="171450" lvl="0" indent="-171450" algn="just">
              <a:buFont typeface="Wingdings" panose="05000000000000000000" pitchFamily="2" charset="2"/>
              <a:buChar char="Ø"/>
            </a:pPr>
            <a:r>
              <a:rPr lang="es-CO" sz="1250" dirty="0" smtClean="0"/>
              <a:t>Promover </a:t>
            </a:r>
            <a:r>
              <a:rPr lang="es-CO" sz="1250" dirty="0"/>
              <a:t>y facilitar las buenas prácticas corporativas en los órganos de gobierno y las instancias de la institución de forma que las actuaciones y relaciones de la Universidad sean correctas, legales, justas y transparentes, garantizando con ello la sostenibilidad y crecimiento de la </a:t>
            </a:r>
            <a:r>
              <a:rPr lang="es-CO" sz="1250" dirty="0" smtClean="0"/>
              <a:t>Universidad.</a:t>
            </a:r>
          </a:p>
          <a:p>
            <a:pPr marL="171450" lvl="0" indent="-171450" algn="just">
              <a:buFont typeface="Wingdings" panose="05000000000000000000" pitchFamily="2" charset="2"/>
              <a:buChar char="Ø"/>
            </a:pPr>
            <a:r>
              <a:rPr lang="es-CO" sz="1250" dirty="0" smtClean="0"/>
              <a:t>Promover </a:t>
            </a:r>
            <a:r>
              <a:rPr lang="es-CO" sz="1250" dirty="0"/>
              <a:t>e incentivar participación ciudadana y el control social a través de los diferentes mecanismos de formación, capacitación y comunicación que permita una interacción adecuada con los grupos de valor y que genere un compromiso de corresponsabilidad sobre la gestión de la Universidad.</a:t>
            </a:r>
          </a:p>
          <a:p>
            <a:pPr algn="just"/>
            <a:endParaRPr lang="es-CO" sz="1250" dirty="0"/>
          </a:p>
        </p:txBody>
      </p:sp>
      <p:sp>
        <p:nvSpPr>
          <p:cNvPr id="9" name="Rectángulo 8"/>
          <p:cNvSpPr/>
          <p:nvPr/>
        </p:nvSpPr>
        <p:spPr>
          <a:xfrm rot="16200000">
            <a:off x="6633738" y="3424361"/>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38. Transparencia, gobernanza y legalidad</a:t>
            </a: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34968783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6"/>
          <p:cNvGrpSpPr/>
          <p:nvPr/>
        </p:nvGrpSpPr>
        <p:grpSpPr>
          <a:xfrm>
            <a:off x="2191038" y="412377"/>
            <a:ext cx="6450938" cy="661471"/>
            <a:chOff x="4690885" y="1471730"/>
            <a:chExt cx="6531887" cy="1104489"/>
          </a:xfrm>
        </p:grpSpPr>
        <p:sp>
          <p:nvSpPr>
            <p:cNvPr id="3"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2">
                    <a:lumMod val="50000"/>
                  </a:schemeClr>
                </a:solidFill>
              </a:endParaRPr>
            </a:p>
          </p:txBody>
        </p:sp>
        <p:sp>
          <p:nvSpPr>
            <p:cNvPr id="4"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chemeClr val="bg2">
                      <a:lumMod val="50000"/>
                    </a:schemeClr>
                  </a:solidFill>
                </a:rPr>
                <a:t>Objetivos del proyecto</a:t>
              </a:r>
              <a:endParaRPr lang="es-CO" sz="2800" b="1" dirty="0">
                <a:solidFill>
                  <a:schemeClr val="bg2">
                    <a:lumMod val="50000"/>
                  </a:schemeClr>
                </a:solidFill>
              </a:endParaRPr>
            </a:p>
          </p:txBody>
        </p:sp>
      </p:grpSp>
      <p:sp>
        <p:nvSpPr>
          <p:cNvPr id="5" name="TextBox 12"/>
          <p:cNvSpPr txBox="1">
            <a:spLocks/>
          </p:cNvSpPr>
          <p:nvPr/>
        </p:nvSpPr>
        <p:spPr>
          <a:xfrm>
            <a:off x="198343" y="1370635"/>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chemeClr val="bg2">
                    <a:lumMod val="50000"/>
                  </a:schemeClr>
                </a:solidFill>
              </a:rPr>
              <a:t>General</a:t>
            </a:r>
            <a:endParaRPr lang="es-CO" dirty="0">
              <a:solidFill>
                <a:schemeClr val="bg2">
                  <a:lumMod val="50000"/>
                </a:schemeClr>
              </a:solidFill>
            </a:endParaRPr>
          </a:p>
        </p:txBody>
      </p:sp>
      <p:sp>
        <p:nvSpPr>
          <p:cNvPr id="6" name="TextBox 12"/>
          <p:cNvSpPr txBox="1">
            <a:spLocks/>
          </p:cNvSpPr>
          <p:nvPr/>
        </p:nvSpPr>
        <p:spPr>
          <a:xfrm>
            <a:off x="198343" y="3139205"/>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chemeClr val="bg2">
                    <a:lumMod val="50000"/>
                  </a:schemeClr>
                </a:solidFill>
              </a:rPr>
              <a:t>Específicos</a:t>
            </a:r>
            <a:endParaRPr lang="es-CO" dirty="0">
              <a:solidFill>
                <a:schemeClr val="bg2">
                  <a:lumMod val="50000"/>
                </a:schemeClr>
              </a:solidFill>
            </a:endParaRPr>
          </a:p>
        </p:txBody>
      </p:sp>
      <p:sp>
        <p:nvSpPr>
          <p:cNvPr id="7" name="Rectángulo 6"/>
          <p:cNvSpPr/>
          <p:nvPr/>
        </p:nvSpPr>
        <p:spPr>
          <a:xfrm>
            <a:off x="198342" y="1962887"/>
            <a:ext cx="7886701" cy="923330"/>
          </a:xfrm>
          <a:prstGeom prst="rect">
            <a:avLst/>
          </a:prstGeom>
        </p:spPr>
        <p:txBody>
          <a:bodyPr wrap="square">
            <a:spAutoFit/>
          </a:bodyPr>
          <a:lstStyle/>
          <a:p>
            <a:pPr algn="just"/>
            <a:r>
              <a:rPr lang="es-CO" dirty="0"/>
              <a:t>Establecer mecanismos que permitan el fortalecimiento de la cultura de la legalidad, la transparencia, el gobierno corporativo y participación ciudadana como ejercicios permanentes de relacionamiento con los grupos de valor.</a:t>
            </a:r>
          </a:p>
        </p:txBody>
      </p:sp>
      <p:sp>
        <p:nvSpPr>
          <p:cNvPr id="8" name="Rectángulo 7"/>
          <p:cNvSpPr/>
          <p:nvPr/>
        </p:nvSpPr>
        <p:spPr>
          <a:xfrm>
            <a:off x="198342" y="3780862"/>
            <a:ext cx="7521209" cy="2308324"/>
          </a:xfrm>
          <a:prstGeom prst="rect">
            <a:avLst/>
          </a:prstGeom>
        </p:spPr>
        <p:txBody>
          <a:bodyPr wrap="square">
            <a:spAutoFit/>
          </a:bodyPr>
          <a:lstStyle/>
          <a:p>
            <a:pPr marL="285750" lvl="0" indent="-285750" algn="just">
              <a:buFont typeface="Wingdings" panose="05000000000000000000" pitchFamily="2" charset="2"/>
              <a:buChar char="Ø"/>
            </a:pPr>
            <a:r>
              <a:rPr lang="es-CO" dirty="0"/>
              <a:t>Fortalecer los ejercicios de transparencia pasiva y activa, rendición de cuentas y control social con los diferentes grupos de valor de la </a:t>
            </a:r>
            <a:r>
              <a:rPr lang="es-CO" dirty="0" smtClean="0"/>
              <a:t>universidad.</a:t>
            </a:r>
          </a:p>
          <a:p>
            <a:pPr marL="285750" lvl="0" indent="-285750" algn="just">
              <a:buFont typeface="Wingdings" panose="05000000000000000000" pitchFamily="2" charset="2"/>
              <a:buChar char="Ø"/>
            </a:pPr>
            <a:endParaRPr lang="es-CO" dirty="0"/>
          </a:p>
          <a:p>
            <a:pPr marL="285750" lvl="0" indent="-285750" algn="just">
              <a:buFont typeface="Wingdings" panose="05000000000000000000" pitchFamily="2" charset="2"/>
              <a:buChar char="Ø"/>
            </a:pPr>
            <a:r>
              <a:rPr lang="es-CO" dirty="0" smtClean="0"/>
              <a:t>Fortalecer </a:t>
            </a:r>
            <a:r>
              <a:rPr lang="es-CO" dirty="0"/>
              <a:t>las buenas prácticas corporativas con los diferentes grupos de valor de la </a:t>
            </a:r>
            <a:r>
              <a:rPr lang="es-CO" dirty="0" smtClean="0"/>
              <a:t>universidad.</a:t>
            </a:r>
          </a:p>
          <a:p>
            <a:pPr marL="285750" lvl="0" indent="-285750" algn="just">
              <a:buFont typeface="Wingdings" panose="05000000000000000000" pitchFamily="2" charset="2"/>
              <a:buChar char="Ø"/>
            </a:pPr>
            <a:endParaRPr lang="es-CO" dirty="0"/>
          </a:p>
          <a:p>
            <a:pPr marL="285750" lvl="0" indent="-285750" algn="just">
              <a:buFont typeface="Wingdings" panose="05000000000000000000" pitchFamily="2" charset="2"/>
              <a:buChar char="Ø"/>
            </a:pPr>
            <a:r>
              <a:rPr lang="es-CO" dirty="0" smtClean="0"/>
              <a:t>Dar </a:t>
            </a:r>
            <a:r>
              <a:rPr lang="es-CO" dirty="0"/>
              <a:t>respuesta oportuna a los cambios en la normatividad frente a los requerimientos nacionales referente a la Atención al Ciudadano.</a:t>
            </a:r>
          </a:p>
        </p:txBody>
      </p:sp>
      <p:sp>
        <p:nvSpPr>
          <p:cNvPr id="11" name="Rectángulo 10"/>
          <p:cNvSpPr/>
          <p:nvPr/>
        </p:nvSpPr>
        <p:spPr>
          <a:xfrm rot="16200000">
            <a:off x="6633738" y="3424361"/>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38. Transparencia, gobernanza y legalidad</a:t>
            </a: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4119418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6"/>
          <p:cNvGrpSpPr/>
          <p:nvPr/>
        </p:nvGrpSpPr>
        <p:grpSpPr>
          <a:xfrm>
            <a:off x="2191038" y="412377"/>
            <a:ext cx="6450938" cy="661471"/>
            <a:chOff x="4690885" y="1471730"/>
            <a:chExt cx="6531887" cy="1104489"/>
          </a:xfrm>
        </p:grpSpPr>
        <p:sp>
          <p:nvSpPr>
            <p:cNvPr id="3"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2">
                    <a:lumMod val="50000"/>
                  </a:schemeClr>
                </a:solidFill>
              </a:endParaRPr>
            </a:p>
          </p:txBody>
        </p:sp>
        <p:sp>
          <p:nvSpPr>
            <p:cNvPr id="4"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chemeClr val="bg2">
                      <a:lumMod val="50000"/>
                    </a:schemeClr>
                  </a:solidFill>
                </a:rPr>
                <a:t>Planes operativos</a:t>
              </a:r>
              <a:endParaRPr lang="es-CO" sz="2800" b="1" dirty="0">
                <a:solidFill>
                  <a:schemeClr val="bg2">
                    <a:lumMod val="50000"/>
                  </a:schemeClr>
                </a:solidFill>
              </a:endParaRPr>
            </a:p>
          </p:txBody>
        </p:sp>
      </p:grpSp>
      <p:graphicFrame>
        <p:nvGraphicFramePr>
          <p:cNvPr id="6" name="Tabla 5"/>
          <p:cNvGraphicFramePr>
            <a:graphicFrameLocks noGrp="1"/>
          </p:cNvGraphicFramePr>
          <p:nvPr>
            <p:extLst>
              <p:ext uri="{D42A27DB-BD31-4B8C-83A1-F6EECF244321}">
                <p14:modId xmlns:p14="http://schemas.microsoft.com/office/powerpoint/2010/main" val="852187395"/>
              </p:ext>
            </p:extLst>
          </p:nvPr>
        </p:nvGraphicFramePr>
        <p:xfrm>
          <a:off x="474410" y="2495032"/>
          <a:ext cx="7369708" cy="2367598"/>
        </p:xfrm>
        <a:graphic>
          <a:graphicData uri="http://schemas.openxmlformats.org/drawingml/2006/table">
            <a:tbl>
              <a:tblPr firstRow="1" firstCol="1" bandRow="1">
                <a:tableStyleId>{5940675A-B579-460E-94D1-54222C63F5DA}</a:tableStyleId>
              </a:tblPr>
              <a:tblGrid>
                <a:gridCol w="2402508">
                  <a:extLst>
                    <a:ext uri="{9D8B030D-6E8A-4147-A177-3AD203B41FA5}">
                      <a16:colId xmlns:a16="http://schemas.microsoft.com/office/drawing/2014/main" val="622973615"/>
                    </a:ext>
                  </a:extLst>
                </a:gridCol>
                <a:gridCol w="4967200">
                  <a:extLst>
                    <a:ext uri="{9D8B030D-6E8A-4147-A177-3AD203B41FA5}">
                      <a16:colId xmlns:a16="http://schemas.microsoft.com/office/drawing/2014/main" val="2008709917"/>
                    </a:ext>
                  </a:extLst>
                </a:gridCol>
              </a:tblGrid>
              <a:tr h="205241">
                <a:tc>
                  <a:txBody>
                    <a:bodyPr/>
                    <a:lstStyle/>
                    <a:p>
                      <a:pPr algn="ctr">
                        <a:lnSpc>
                          <a:spcPct val="107000"/>
                        </a:lnSpc>
                        <a:spcAft>
                          <a:spcPts val="0"/>
                        </a:spcAft>
                      </a:pPr>
                      <a:r>
                        <a:rPr lang="es-CO" sz="2000" b="1" dirty="0" smtClean="0">
                          <a:solidFill>
                            <a:schemeClr val="tx1"/>
                          </a:solidFill>
                          <a:effectLst/>
                        </a:rPr>
                        <a:t>Plan operativo</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gn="ctr">
                        <a:lnSpc>
                          <a:spcPct val="107000"/>
                        </a:lnSpc>
                        <a:spcAft>
                          <a:spcPts val="0"/>
                        </a:spcAft>
                      </a:pPr>
                      <a:r>
                        <a:rPr lang="es-CO" sz="2000" b="1" dirty="0" smtClean="0">
                          <a:solidFill>
                            <a:schemeClr val="tx1"/>
                          </a:solidFill>
                          <a:effectLst/>
                        </a:rPr>
                        <a:t>Acciones</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extLst>
                  <a:ext uri="{0D108BD9-81ED-4DB2-BD59-A6C34878D82A}">
                    <a16:rowId xmlns:a16="http://schemas.microsoft.com/office/drawing/2014/main" val="3686363448"/>
                  </a:ext>
                </a:extLst>
              </a:tr>
              <a:tr h="485289">
                <a:tc>
                  <a:txBody>
                    <a:bodyPr/>
                    <a:lstStyle/>
                    <a:p>
                      <a:pPr algn="ctr">
                        <a:lnSpc>
                          <a:spcPct val="107000"/>
                        </a:lnSpc>
                        <a:spcAft>
                          <a:spcPts val="0"/>
                        </a:spcAft>
                      </a:pPr>
                      <a:r>
                        <a:rPr lang="es-ES" sz="1800" b="1" kern="1200" dirty="0" smtClean="0">
                          <a:solidFill>
                            <a:schemeClr val="tx1"/>
                          </a:solidFill>
                          <a:effectLst/>
                          <a:latin typeface="+mn-lt"/>
                          <a:ea typeface="+mn-ea"/>
                          <a:cs typeface="+mn-cs"/>
                        </a:rPr>
                        <a:t>PACTO - Programa de Transparencia y Ética Pública</a:t>
                      </a:r>
                      <a:endParaRPr lang="es-CO" sz="105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ES" sz="1800" kern="1200" dirty="0" smtClean="0">
                          <a:solidFill>
                            <a:schemeClr val="tx1"/>
                          </a:solidFill>
                          <a:effectLst/>
                          <a:latin typeface="+mn-lt"/>
                          <a:ea typeface="+mn-ea"/>
                          <a:cs typeface="+mn-cs"/>
                        </a:rPr>
                        <a:t>Formulación y aprobación del Pacto para la Vigencia.</a:t>
                      </a:r>
                    </a:p>
                    <a:p>
                      <a:pPr marL="0" marR="0" lvl="0" indent="0" algn="just" defTabSz="914400" rtl="0" eaLnBrk="1" fontAlgn="auto" latinLnBrk="0" hangingPunct="1">
                        <a:lnSpc>
                          <a:spcPct val="107000"/>
                        </a:lnSpc>
                        <a:spcBef>
                          <a:spcPts val="0"/>
                        </a:spcBef>
                        <a:spcAft>
                          <a:spcPts val="0"/>
                        </a:spcAft>
                        <a:buClrTx/>
                        <a:buSzTx/>
                        <a:buFontTx/>
                        <a:buNone/>
                        <a:tabLst/>
                        <a:defRPr/>
                      </a:pPr>
                      <a:r>
                        <a:rPr lang="es-ES" sz="1800" kern="1200" dirty="0" smtClean="0">
                          <a:solidFill>
                            <a:schemeClr val="tx1"/>
                          </a:solidFill>
                          <a:effectLst/>
                          <a:latin typeface="+mn-lt"/>
                          <a:ea typeface="+mn-ea"/>
                          <a:cs typeface="+mn-cs"/>
                        </a:rPr>
                        <a:t>Ejecución de la estrategia: Gestión del Riesgo	</a:t>
                      </a:r>
                    </a:p>
                    <a:p>
                      <a:pPr marL="0" marR="0" lvl="0" indent="0" algn="just" defTabSz="914400" rtl="0" eaLnBrk="1" fontAlgn="auto" latinLnBrk="0" hangingPunct="1">
                        <a:lnSpc>
                          <a:spcPct val="107000"/>
                        </a:lnSpc>
                        <a:spcBef>
                          <a:spcPts val="0"/>
                        </a:spcBef>
                        <a:spcAft>
                          <a:spcPts val="0"/>
                        </a:spcAft>
                        <a:buClrTx/>
                        <a:buSzTx/>
                        <a:buFontTx/>
                        <a:buNone/>
                        <a:tabLst/>
                        <a:defRPr/>
                      </a:pPr>
                      <a:r>
                        <a:rPr lang="es-ES" sz="1800" kern="1200" dirty="0" smtClean="0">
                          <a:solidFill>
                            <a:schemeClr val="tx1"/>
                          </a:solidFill>
                          <a:effectLst/>
                          <a:latin typeface="+mn-lt"/>
                          <a:ea typeface="+mn-ea"/>
                          <a:cs typeface="+mn-cs"/>
                        </a:rPr>
                        <a:t>Ejecución de la estrategia: Redes y articulación	</a:t>
                      </a:r>
                    </a:p>
                    <a:p>
                      <a:pPr marL="0" marR="0" lvl="0" indent="0" algn="just" defTabSz="914400" rtl="0" eaLnBrk="1" fontAlgn="auto" latinLnBrk="0" hangingPunct="1">
                        <a:lnSpc>
                          <a:spcPct val="107000"/>
                        </a:lnSpc>
                        <a:spcBef>
                          <a:spcPts val="0"/>
                        </a:spcBef>
                        <a:spcAft>
                          <a:spcPts val="0"/>
                        </a:spcAft>
                        <a:buClrTx/>
                        <a:buSzTx/>
                        <a:buFontTx/>
                        <a:buNone/>
                        <a:tabLst/>
                        <a:defRPr/>
                      </a:pPr>
                      <a:r>
                        <a:rPr lang="es-ES" sz="1800" kern="1200" dirty="0" smtClean="0">
                          <a:solidFill>
                            <a:schemeClr val="tx1"/>
                          </a:solidFill>
                          <a:effectLst/>
                          <a:latin typeface="+mn-lt"/>
                          <a:ea typeface="+mn-ea"/>
                          <a:cs typeface="+mn-cs"/>
                        </a:rPr>
                        <a:t>Ejecución de la estrategia: Cultura de la Legalidad y</a:t>
                      </a:r>
                    </a:p>
                    <a:p>
                      <a:pPr marL="0" marR="0" lvl="0" indent="0" algn="just" defTabSz="914400" rtl="0" eaLnBrk="1" fontAlgn="auto" latinLnBrk="0" hangingPunct="1">
                        <a:lnSpc>
                          <a:spcPct val="107000"/>
                        </a:lnSpc>
                        <a:spcBef>
                          <a:spcPts val="0"/>
                        </a:spcBef>
                        <a:spcAft>
                          <a:spcPts val="0"/>
                        </a:spcAft>
                        <a:buClrTx/>
                        <a:buSzTx/>
                        <a:buFontTx/>
                        <a:buNone/>
                        <a:tabLst/>
                        <a:defRPr/>
                      </a:pPr>
                      <a:r>
                        <a:rPr lang="es-ES" sz="1800" kern="1200" dirty="0" smtClean="0">
                          <a:solidFill>
                            <a:schemeClr val="tx1"/>
                          </a:solidFill>
                          <a:effectLst/>
                          <a:latin typeface="+mn-lt"/>
                          <a:ea typeface="+mn-ea"/>
                          <a:cs typeface="+mn-cs"/>
                        </a:rPr>
                        <a:t>Estado Abierto</a:t>
                      </a:r>
                    </a:p>
                    <a:p>
                      <a:pPr marL="0" marR="0" lvl="0" indent="0" algn="just" defTabSz="914400" rtl="0" eaLnBrk="1" fontAlgn="auto" latinLnBrk="0" hangingPunct="1">
                        <a:lnSpc>
                          <a:spcPct val="107000"/>
                        </a:lnSpc>
                        <a:spcBef>
                          <a:spcPts val="0"/>
                        </a:spcBef>
                        <a:spcAft>
                          <a:spcPts val="0"/>
                        </a:spcAft>
                        <a:buClrTx/>
                        <a:buSzTx/>
                        <a:buFontTx/>
                        <a:buNone/>
                        <a:tabLst/>
                        <a:defRPr/>
                      </a:pPr>
                      <a:r>
                        <a:rPr lang="es-ES" sz="1800" kern="1200" dirty="0" smtClean="0">
                          <a:solidFill>
                            <a:schemeClr val="tx1"/>
                          </a:solidFill>
                          <a:effectLst/>
                          <a:latin typeface="+mn-lt"/>
                          <a:ea typeface="+mn-ea"/>
                          <a:cs typeface="+mn-cs"/>
                        </a:rPr>
                        <a:t>Ejecución de la estrategia: Acciones Adicionales	</a:t>
                      </a:r>
                    </a:p>
                    <a:p>
                      <a:pPr marL="0" marR="0" lvl="0" indent="0" algn="just" defTabSz="914400" rtl="0" eaLnBrk="1" fontAlgn="auto" latinLnBrk="0" hangingPunct="1">
                        <a:lnSpc>
                          <a:spcPct val="107000"/>
                        </a:lnSpc>
                        <a:spcBef>
                          <a:spcPts val="0"/>
                        </a:spcBef>
                        <a:spcAft>
                          <a:spcPts val="0"/>
                        </a:spcAft>
                        <a:buClrTx/>
                        <a:buSzTx/>
                        <a:buFontTx/>
                        <a:buNone/>
                        <a:tabLst/>
                        <a:defRPr/>
                      </a:pPr>
                      <a:r>
                        <a:rPr lang="es-ES" sz="1800" kern="1200" dirty="0" smtClean="0">
                          <a:solidFill>
                            <a:schemeClr val="tx1"/>
                          </a:solidFill>
                          <a:effectLst/>
                          <a:latin typeface="+mn-lt"/>
                          <a:ea typeface="+mn-ea"/>
                          <a:cs typeface="+mn-cs"/>
                        </a:rPr>
                        <a:t>Seguimiento al PACTO (Por parte de Control Interno)</a:t>
                      </a:r>
                      <a:endParaRPr lang="es-CO" sz="1500" kern="1200" dirty="0">
                        <a:solidFill>
                          <a:schemeClr val="tx1"/>
                        </a:solidFill>
                        <a:effectLst/>
                        <a:latin typeface="+mn-lt"/>
                        <a:ea typeface="+mn-ea"/>
                        <a:cs typeface="+mn-cs"/>
                      </a:endParaRPr>
                    </a:p>
                  </a:txBody>
                  <a:tcPr marL="32592" marR="32592" marT="0" marB="0" anchor="ctr">
                    <a:solidFill>
                      <a:srgbClr val="F0F2A4"/>
                    </a:solidFill>
                  </a:tcPr>
                </a:tc>
                <a:extLst>
                  <a:ext uri="{0D108BD9-81ED-4DB2-BD59-A6C34878D82A}">
                    <a16:rowId xmlns:a16="http://schemas.microsoft.com/office/drawing/2014/main" val="3877856177"/>
                  </a:ext>
                </a:extLst>
              </a:tr>
            </a:tbl>
          </a:graphicData>
        </a:graphic>
      </p:graphicFrame>
      <p:sp>
        <p:nvSpPr>
          <p:cNvPr id="7" name="Rectángulo 6"/>
          <p:cNvSpPr/>
          <p:nvPr/>
        </p:nvSpPr>
        <p:spPr>
          <a:xfrm rot="16200000">
            <a:off x="6633738" y="3424361"/>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38. Transparencia, gobernanza y legalidad</a:t>
            </a: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769704289"/>
      </p:ext>
    </p:extLst>
  </p:cSld>
  <p:clrMapOvr>
    <a:masterClrMapping/>
  </p:clrMapOvr>
</p:sld>
</file>

<file path=ppt/theme/theme1.xml><?xml version="1.0" encoding="utf-8"?>
<a:theme xmlns:a="http://schemas.openxmlformats.org/drawingml/2006/main" name="Tema de Office">
  <a:themeElements>
    <a:clrScheme name="Roj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 Presentaciones" id="{DEBE8DB2-F645-45A6-9D9A-FECF618B095A}" vid="{89755DBF-F4C9-4372-9FFF-6D7F6A005EF8}"/>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4182</TotalTime>
  <Words>1211</Words>
  <Application>Microsoft Office PowerPoint</Application>
  <PresentationFormat>Presentación en pantalla (4:3)</PresentationFormat>
  <Paragraphs>91</Paragraphs>
  <Slides>7</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7</vt:i4>
      </vt:variant>
    </vt:vector>
  </HeadingPairs>
  <TitlesOfParts>
    <vt:vector size="16" baseType="lpstr">
      <vt:lpstr>Arial</vt:lpstr>
      <vt:lpstr>Arial Narrow</vt:lpstr>
      <vt:lpstr>Arial Rounded MT Bold</vt:lpstr>
      <vt:lpstr>Calibri</vt:lpstr>
      <vt:lpstr>Calibri Light</vt:lpstr>
      <vt:lpstr>Khmer UI</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UTP</dc:creator>
  <cp:lastModifiedBy>julian andrés valencia quintero</cp:lastModifiedBy>
  <cp:revision>603</cp:revision>
  <cp:lastPrinted>2017-05-16T14:27:28Z</cp:lastPrinted>
  <dcterms:created xsi:type="dcterms:W3CDTF">2017-03-06T22:18:18Z</dcterms:created>
  <dcterms:modified xsi:type="dcterms:W3CDTF">2025-03-28T20:17:52Z</dcterms:modified>
</cp:coreProperties>
</file>