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64" r:id="rId2"/>
    <p:sldId id="265" r:id="rId3"/>
    <p:sldId id="266" r:id="rId4"/>
    <p:sldId id="270" r:id="rId5"/>
    <p:sldId id="267" r:id="rId6"/>
    <p:sldId id="268" r:id="rId7"/>
    <p:sldId id="269" r:id="rId8"/>
    <p:sldId id="271" r:id="rId9"/>
  </p:sldIdLst>
  <p:sldSz cx="9144000" cy="6858000" type="screen4x3"/>
  <p:notesSz cx="7010400" cy="9296400"/>
  <p:defaultTextStyle>
    <a:defPPr>
      <a:defRPr lang="es-C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Usuario UTP" initials="UU" lastIdx="6" clrIdx="0">
    <p:extLst>
      <p:ext uri="{19B8F6BF-5375-455C-9EA6-DF929625EA0E}">
        <p15:presenceInfo xmlns:p15="http://schemas.microsoft.com/office/powerpoint/2012/main" userId="Usuario UTP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F2A4"/>
    <a:srgbClr val="C6CA1C"/>
    <a:srgbClr val="8B8E14"/>
    <a:srgbClr val="0A99A3"/>
    <a:srgbClr val="0070C0"/>
    <a:srgbClr val="0893A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Estilo medio 2 - Énfasis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Estilo medio 2 - Énfasis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97" autoAdjust="0"/>
    <p:restoredTop sz="96405" autoAdjust="0"/>
  </p:normalViewPr>
  <p:slideViewPr>
    <p:cSldViewPr snapToGrid="0">
      <p:cViewPr varScale="1">
        <p:scale>
          <a:sx n="107" d="100"/>
          <a:sy n="107" d="100"/>
        </p:scale>
        <p:origin x="1632" y="84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1FBE78-41BB-4F9B-8392-C5F342476F3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CO"/>
        </a:p>
      </dgm:t>
    </dgm:pt>
    <dgm:pt modelId="{B179C4C9-470C-4C96-B2DB-FF7D387B7DD1}">
      <dgm:prSet phldrT="[Texto]" custT="1"/>
      <dgm:spPr>
        <a:solidFill>
          <a:srgbClr val="8B8E14"/>
        </a:solidFill>
        <a:ln>
          <a:solidFill>
            <a:schemeClr val="accent5">
              <a:lumMod val="50000"/>
            </a:schemeClr>
          </a:solidFill>
        </a:ln>
      </dgm:spPr>
      <dgm:t>
        <a:bodyPr/>
        <a:lstStyle/>
        <a:p>
          <a:pPr algn="ctr"/>
          <a:r>
            <a:rPr lang="es-CO" sz="24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dirty="0">
            <a:latin typeface="+mn-lt"/>
            <a:cs typeface="Khmer UI" panose="020B0502040204020203" pitchFamily="34" charset="0"/>
          </a:endParaRPr>
        </a:p>
      </dgm:t>
    </dgm:pt>
    <dgm:pt modelId="{7ABB9D2C-C86B-4A1F-9278-F06CA29374E2}" type="par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C6FE23B2-DBA5-49F9-A64E-D679919A9EC0}" type="sibTrans" cxnId="{81D2BC63-A6B8-444D-859D-FC24DA5BD77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1662B5CF-E877-45F9-A755-120F1FE4C29B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: </a:t>
          </a:r>
          <a:r>
            <a:rPr lang="es-CO" sz="1050" dirty="0" smtClean="0"/>
            <a:t>Grupos de valor de la institución (Recursos Informáticos y Educativos, Gestión de Tecnologías Informáticas y Sistemas de Información, Gestión del Talento Humano, Gestión de Documentos, Gestión de Calidad, Vicerrectoría de Responsabilidad Social y Bienestar Universitario).</a:t>
          </a:r>
          <a:endParaRPr lang="es-CO" sz="200" b="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gm:t>
    </dgm:pt>
    <dgm:pt modelId="{7B38EB80-BE65-41F5-9BB7-929EF5D4D956}" type="parTrans" cxnId="{B837D475-4455-4857-ADA7-D1C66C72C69C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F6509B12-9D90-4726-A799-FDB1A81D5816}" type="sibTrans" cxnId="{B837D475-4455-4857-ADA7-D1C66C72C69C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7417BE97-B00C-42EA-9827-823E7FE653F8}">
      <dgm:prSet phldrT="[Texto]"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Rectoría, Facultades, Dependencias administrativas, Vicerrectorías, Estudiantes, Medios de comunicación, entidades gubernamentales, sector productivo, otras universidades, sector comunitario.</a:t>
          </a:r>
          <a:endParaRPr lang="es-CO" sz="700" b="0" dirty="0">
            <a:latin typeface="+mn-lt"/>
          </a:endParaRPr>
        </a:p>
      </dgm:t>
    </dgm:pt>
    <dgm:pt modelId="{8741F14A-8A3A-4CE9-A4EC-A5E8CABEE01E}" type="parTrans" cxnId="{1BDA1869-1F10-4F09-9B7C-E4440C8A610B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CO">
            <a:latin typeface="+mn-lt"/>
          </a:endParaRPr>
        </a:p>
      </dgm:t>
    </dgm:pt>
    <dgm:pt modelId="{3A2731F4-0A45-4759-AA9C-700012852665}" type="sibTrans" cxnId="{1BDA1869-1F10-4F09-9B7C-E4440C8A610B}">
      <dgm:prSet/>
      <dgm:spPr/>
      <dgm:t>
        <a:bodyPr/>
        <a:lstStyle/>
        <a:p>
          <a:pPr algn="l"/>
          <a:endParaRPr lang="es-CO">
            <a:latin typeface="+mn-lt"/>
          </a:endParaRPr>
        </a:p>
      </dgm:t>
    </dgm:pt>
    <dgm:pt modelId="{BF20F388-806A-4E2C-9FC2-197BB19A7E11}">
      <dgm:prSet custT="1"/>
      <dgm:spPr>
        <a:ln>
          <a:solidFill>
            <a:srgbClr val="8B8E14"/>
          </a:solidFill>
        </a:ln>
      </dgm:spPr>
      <dgm:t>
        <a:bodyPr/>
        <a:lstStyle/>
        <a:p>
          <a:pPr algn="just"/>
          <a:r>
            <a:rPr lang="es-CO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dirty="0" smtClean="0"/>
            <a:t>Medios de comunicación, entidades gubernamentales del orden local, regional, nacional e internacional; sector productivo, otras universidades, sector comunitario</a:t>
          </a:r>
          <a:endParaRPr lang="es-ES" sz="1050" dirty="0"/>
        </a:p>
      </dgm:t>
    </dgm:pt>
    <dgm:pt modelId="{32CA2B84-E3B2-40CF-8DC7-4B5119850B6B}" type="parTrans" cxnId="{CF4167F8-C89B-4EB1-8990-42F3FF232973}">
      <dgm:prSet/>
      <dgm:spPr>
        <a:ln>
          <a:solidFill>
            <a:srgbClr val="8B8E14"/>
          </a:solidFill>
        </a:ln>
      </dgm:spPr>
      <dgm:t>
        <a:bodyPr/>
        <a:lstStyle/>
        <a:p>
          <a:pPr algn="l"/>
          <a:endParaRPr lang="es-ES">
            <a:latin typeface="+mn-lt"/>
          </a:endParaRPr>
        </a:p>
      </dgm:t>
    </dgm:pt>
    <dgm:pt modelId="{379E3FF8-599F-4F0E-B5BF-BA2DFB03D5E4}" type="sibTrans" cxnId="{CF4167F8-C89B-4EB1-8990-42F3FF232973}">
      <dgm:prSet/>
      <dgm:spPr/>
      <dgm:t>
        <a:bodyPr/>
        <a:lstStyle/>
        <a:p>
          <a:pPr algn="l"/>
          <a:endParaRPr lang="es-ES">
            <a:latin typeface="+mn-lt"/>
          </a:endParaRPr>
        </a:p>
      </dgm:t>
    </dgm:pt>
    <dgm:pt modelId="{BF04E78F-DF12-4DEC-B477-983045056C04}" type="pres">
      <dgm:prSet presAssocID="{7C1FBE78-41BB-4F9B-8392-C5F342476F3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CO"/>
        </a:p>
      </dgm:t>
    </dgm:pt>
    <dgm:pt modelId="{E227DAD1-F467-420A-B380-0C10B7BC1D4E}" type="pres">
      <dgm:prSet presAssocID="{B179C4C9-470C-4C96-B2DB-FF7D387B7DD1}" presName="root" presStyleCnt="0"/>
      <dgm:spPr/>
    </dgm:pt>
    <dgm:pt modelId="{0EA29DDA-452F-42D0-B9B3-D6011D6A5AF4}" type="pres">
      <dgm:prSet presAssocID="{B179C4C9-470C-4C96-B2DB-FF7D387B7DD1}" presName="rootComposite" presStyleCnt="0"/>
      <dgm:spPr/>
    </dgm:pt>
    <dgm:pt modelId="{43B793F1-E25B-4798-840C-71A691210AAE}" type="pres">
      <dgm:prSet presAssocID="{B179C4C9-470C-4C96-B2DB-FF7D387B7DD1}" presName="rootText" presStyleLbl="node1" presStyleIdx="0" presStyleCnt="1" custScaleX="173283" custLinFactNeighborY="-7962"/>
      <dgm:spPr/>
      <dgm:t>
        <a:bodyPr/>
        <a:lstStyle/>
        <a:p>
          <a:endParaRPr lang="es-CO"/>
        </a:p>
      </dgm:t>
    </dgm:pt>
    <dgm:pt modelId="{548B17C6-F4E6-4766-9BB3-86301585D37C}" type="pres">
      <dgm:prSet presAssocID="{B179C4C9-470C-4C96-B2DB-FF7D387B7DD1}" presName="rootConnector" presStyleLbl="node1" presStyleIdx="0" presStyleCnt="1"/>
      <dgm:spPr/>
      <dgm:t>
        <a:bodyPr/>
        <a:lstStyle/>
        <a:p>
          <a:endParaRPr lang="es-CO"/>
        </a:p>
      </dgm:t>
    </dgm:pt>
    <dgm:pt modelId="{E4CB1E92-35CA-41FA-94B9-F78D02A0FF01}" type="pres">
      <dgm:prSet presAssocID="{B179C4C9-470C-4C96-B2DB-FF7D387B7DD1}" presName="childShape" presStyleCnt="0"/>
      <dgm:spPr/>
    </dgm:pt>
    <dgm:pt modelId="{107B593D-2B7E-47A1-B237-2D44EE17772E}" type="pres">
      <dgm:prSet presAssocID="{7B38EB80-BE65-41F5-9BB7-929EF5D4D956}" presName="Name13" presStyleLbl="parChTrans1D2" presStyleIdx="0" presStyleCnt="3"/>
      <dgm:spPr/>
      <dgm:t>
        <a:bodyPr/>
        <a:lstStyle/>
        <a:p>
          <a:endParaRPr lang="es-CO"/>
        </a:p>
      </dgm:t>
    </dgm:pt>
    <dgm:pt modelId="{2E354829-817D-4754-BC75-12C2FE807605}" type="pres">
      <dgm:prSet presAssocID="{1662B5CF-E877-45F9-A755-120F1FE4C29B}" presName="childText" presStyleLbl="bgAcc1" presStyleIdx="0" presStyleCnt="3" custScaleX="369711" custScaleY="151499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  <dgm:pt modelId="{94DEC999-591D-4E68-9D00-6890F125307D}" type="pres">
      <dgm:prSet presAssocID="{32CA2B84-E3B2-40CF-8DC7-4B5119850B6B}" presName="Name13" presStyleLbl="parChTrans1D2" presStyleIdx="1" presStyleCnt="3"/>
      <dgm:spPr/>
      <dgm:t>
        <a:bodyPr/>
        <a:lstStyle/>
        <a:p>
          <a:endParaRPr lang="es-ES"/>
        </a:p>
      </dgm:t>
    </dgm:pt>
    <dgm:pt modelId="{77177CDA-8FC8-4405-B9E3-1F740F4F6D67}" type="pres">
      <dgm:prSet presAssocID="{BF20F388-806A-4E2C-9FC2-197BB19A7E11}" presName="childText" presStyleLbl="bgAcc1" presStyleIdx="1" presStyleCnt="3" custScaleX="371667" custScaleY="936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83EE482-34B4-4DDE-A5BB-56DAF2F5E8D4}" type="pres">
      <dgm:prSet presAssocID="{8741F14A-8A3A-4CE9-A4EC-A5E8CABEE01E}" presName="Name13" presStyleLbl="parChTrans1D2" presStyleIdx="2" presStyleCnt="3"/>
      <dgm:spPr/>
      <dgm:t>
        <a:bodyPr/>
        <a:lstStyle/>
        <a:p>
          <a:endParaRPr lang="es-CO"/>
        </a:p>
      </dgm:t>
    </dgm:pt>
    <dgm:pt modelId="{7F59EE3C-302F-405E-AC56-4165D36EEAEB}" type="pres">
      <dgm:prSet presAssocID="{7417BE97-B00C-42EA-9827-823E7FE653F8}" presName="childText" presStyleLbl="bgAcc1" presStyleIdx="2" presStyleCnt="3" custScaleX="372984" custScaleY="121237">
        <dgm:presLayoutVars>
          <dgm:bulletEnabled val="1"/>
        </dgm:presLayoutVars>
      </dgm:prSet>
      <dgm:spPr/>
      <dgm:t>
        <a:bodyPr/>
        <a:lstStyle/>
        <a:p>
          <a:endParaRPr lang="es-CO"/>
        </a:p>
      </dgm:t>
    </dgm:pt>
  </dgm:ptLst>
  <dgm:cxnLst>
    <dgm:cxn modelId="{B1AAD808-141C-478A-B3C0-2244A9A2F6F1}" type="presOf" srcId="{8741F14A-8A3A-4CE9-A4EC-A5E8CABEE01E}" destId="{983EE482-34B4-4DDE-A5BB-56DAF2F5E8D4}" srcOrd="0" destOrd="0" presId="urn:microsoft.com/office/officeart/2005/8/layout/hierarchy3"/>
    <dgm:cxn modelId="{745EFAEE-D4B6-4611-859E-B545EAD6A392}" type="presOf" srcId="{B179C4C9-470C-4C96-B2DB-FF7D387B7DD1}" destId="{548B17C6-F4E6-4766-9BB3-86301585D37C}" srcOrd="1" destOrd="0" presId="urn:microsoft.com/office/officeart/2005/8/layout/hierarchy3"/>
    <dgm:cxn modelId="{DACF9CF2-39FC-471B-814C-CA01EAD698C1}" type="presOf" srcId="{1662B5CF-E877-45F9-A755-120F1FE4C29B}" destId="{2E354829-817D-4754-BC75-12C2FE807605}" srcOrd="0" destOrd="0" presId="urn:microsoft.com/office/officeart/2005/8/layout/hierarchy3"/>
    <dgm:cxn modelId="{81D2BC63-A6B8-444D-859D-FC24DA5BD77C}" srcId="{7C1FBE78-41BB-4F9B-8392-C5F342476F31}" destId="{B179C4C9-470C-4C96-B2DB-FF7D387B7DD1}" srcOrd="0" destOrd="0" parTransId="{7ABB9D2C-C86B-4A1F-9278-F06CA29374E2}" sibTransId="{C6FE23B2-DBA5-49F9-A64E-D679919A9EC0}"/>
    <dgm:cxn modelId="{577D1FB0-53BC-4247-98B5-8EF1DC0E533A}" type="presOf" srcId="{B179C4C9-470C-4C96-B2DB-FF7D387B7DD1}" destId="{43B793F1-E25B-4798-840C-71A691210AAE}" srcOrd="0" destOrd="0" presId="urn:microsoft.com/office/officeart/2005/8/layout/hierarchy3"/>
    <dgm:cxn modelId="{101C63DC-015E-4425-9955-E91A744604FE}" type="presOf" srcId="{7C1FBE78-41BB-4F9B-8392-C5F342476F31}" destId="{BF04E78F-DF12-4DEC-B477-983045056C04}" srcOrd="0" destOrd="0" presId="urn:microsoft.com/office/officeart/2005/8/layout/hierarchy3"/>
    <dgm:cxn modelId="{4DF72102-D7DE-45B2-B3C1-0264A6F4E650}" type="presOf" srcId="{7B38EB80-BE65-41F5-9BB7-929EF5D4D956}" destId="{107B593D-2B7E-47A1-B237-2D44EE17772E}" srcOrd="0" destOrd="0" presId="urn:microsoft.com/office/officeart/2005/8/layout/hierarchy3"/>
    <dgm:cxn modelId="{AEABFE96-6F7C-411E-8EEF-AF3D4B43F6FC}" type="presOf" srcId="{BF20F388-806A-4E2C-9FC2-197BB19A7E11}" destId="{77177CDA-8FC8-4405-B9E3-1F740F4F6D67}" srcOrd="0" destOrd="0" presId="urn:microsoft.com/office/officeart/2005/8/layout/hierarchy3"/>
    <dgm:cxn modelId="{6FE687D9-1385-4057-91B4-8797DE620546}" type="presOf" srcId="{7417BE97-B00C-42EA-9827-823E7FE653F8}" destId="{7F59EE3C-302F-405E-AC56-4165D36EEAEB}" srcOrd="0" destOrd="0" presId="urn:microsoft.com/office/officeart/2005/8/layout/hierarchy3"/>
    <dgm:cxn modelId="{CF4167F8-C89B-4EB1-8990-42F3FF232973}" srcId="{B179C4C9-470C-4C96-B2DB-FF7D387B7DD1}" destId="{BF20F388-806A-4E2C-9FC2-197BB19A7E11}" srcOrd="1" destOrd="0" parTransId="{32CA2B84-E3B2-40CF-8DC7-4B5119850B6B}" sibTransId="{379E3FF8-599F-4F0E-B5BF-BA2DFB03D5E4}"/>
    <dgm:cxn modelId="{1BDA1869-1F10-4F09-9B7C-E4440C8A610B}" srcId="{B179C4C9-470C-4C96-B2DB-FF7D387B7DD1}" destId="{7417BE97-B00C-42EA-9827-823E7FE653F8}" srcOrd="2" destOrd="0" parTransId="{8741F14A-8A3A-4CE9-A4EC-A5E8CABEE01E}" sibTransId="{3A2731F4-0A45-4759-AA9C-700012852665}"/>
    <dgm:cxn modelId="{55121D5D-4DB5-4F78-8635-35027734B4D6}" type="presOf" srcId="{32CA2B84-E3B2-40CF-8DC7-4B5119850B6B}" destId="{94DEC999-591D-4E68-9D00-6890F125307D}" srcOrd="0" destOrd="0" presId="urn:microsoft.com/office/officeart/2005/8/layout/hierarchy3"/>
    <dgm:cxn modelId="{B837D475-4455-4857-ADA7-D1C66C72C69C}" srcId="{B179C4C9-470C-4C96-B2DB-FF7D387B7DD1}" destId="{1662B5CF-E877-45F9-A755-120F1FE4C29B}" srcOrd="0" destOrd="0" parTransId="{7B38EB80-BE65-41F5-9BB7-929EF5D4D956}" sibTransId="{F6509B12-9D90-4726-A799-FDB1A81D5816}"/>
    <dgm:cxn modelId="{44985903-C9E4-412C-9F53-0395968A6495}" type="presParOf" srcId="{BF04E78F-DF12-4DEC-B477-983045056C04}" destId="{E227DAD1-F467-420A-B380-0C10B7BC1D4E}" srcOrd="0" destOrd="0" presId="urn:microsoft.com/office/officeart/2005/8/layout/hierarchy3"/>
    <dgm:cxn modelId="{513FF6C1-9FD6-436F-93FA-B7F85EEB84AC}" type="presParOf" srcId="{E227DAD1-F467-420A-B380-0C10B7BC1D4E}" destId="{0EA29DDA-452F-42D0-B9B3-D6011D6A5AF4}" srcOrd="0" destOrd="0" presId="urn:microsoft.com/office/officeart/2005/8/layout/hierarchy3"/>
    <dgm:cxn modelId="{12413F40-127D-4673-AB18-E6C589FF4DF5}" type="presParOf" srcId="{0EA29DDA-452F-42D0-B9B3-D6011D6A5AF4}" destId="{43B793F1-E25B-4798-840C-71A691210AAE}" srcOrd="0" destOrd="0" presId="urn:microsoft.com/office/officeart/2005/8/layout/hierarchy3"/>
    <dgm:cxn modelId="{0C6DA2D1-5FBE-4F60-A82A-27E26492366B}" type="presParOf" srcId="{0EA29DDA-452F-42D0-B9B3-D6011D6A5AF4}" destId="{548B17C6-F4E6-4766-9BB3-86301585D37C}" srcOrd="1" destOrd="0" presId="urn:microsoft.com/office/officeart/2005/8/layout/hierarchy3"/>
    <dgm:cxn modelId="{ED2A04AA-73E0-4486-B1F3-6B76A4517C51}" type="presParOf" srcId="{E227DAD1-F467-420A-B380-0C10B7BC1D4E}" destId="{E4CB1E92-35CA-41FA-94B9-F78D02A0FF01}" srcOrd="1" destOrd="0" presId="urn:microsoft.com/office/officeart/2005/8/layout/hierarchy3"/>
    <dgm:cxn modelId="{C1077E06-DB30-465B-8FA2-D8A7B8B90FAE}" type="presParOf" srcId="{E4CB1E92-35CA-41FA-94B9-F78D02A0FF01}" destId="{107B593D-2B7E-47A1-B237-2D44EE17772E}" srcOrd="0" destOrd="0" presId="urn:microsoft.com/office/officeart/2005/8/layout/hierarchy3"/>
    <dgm:cxn modelId="{3AECADBA-482E-4378-AC1A-9C9FDBCC219C}" type="presParOf" srcId="{E4CB1E92-35CA-41FA-94B9-F78D02A0FF01}" destId="{2E354829-817D-4754-BC75-12C2FE807605}" srcOrd="1" destOrd="0" presId="urn:microsoft.com/office/officeart/2005/8/layout/hierarchy3"/>
    <dgm:cxn modelId="{45258EFD-3D70-4F63-B96D-324335D9D6E1}" type="presParOf" srcId="{E4CB1E92-35CA-41FA-94B9-F78D02A0FF01}" destId="{94DEC999-591D-4E68-9D00-6890F125307D}" srcOrd="2" destOrd="0" presId="urn:microsoft.com/office/officeart/2005/8/layout/hierarchy3"/>
    <dgm:cxn modelId="{031D1F64-ED86-4AD1-898C-A6BB996A6F09}" type="presParOf" srcId="{E4CB1E92-35CA-41FA-94B9-F78D02A0FF01}" destId="{77177CDA-8FC8-4405-B9E3-1F740F4F6D67}" srcOrd="3" destOrd="0" presId="urn:microsoft.com/office/officeart/2005/8/layout/hierarchy3"/>
    <dgm:cxn modelId="{2FD9FA34-0558-4452-845A-F6DA4A0E0C6E}" type="presParOf" srcId="{E4CB1E92-35CA-41FA-94B9-F78D02A0FF01}" destId="{983EE482-34B4-4DDE-A5BB-56DAF2F5E8D4}" srcOrd="4" destOrd="0" presId="urn:microsoft.com/office/officeart/2005/8/layout/hierarchy3"/>
    <dgm:cxn modelId="{9135FB0D-E531-4F7B-A34D-CF9BA18DCBD3}" type="presParOf" srcId="{E4CB1E92-35CA-41FA-94B9-F78D02A0FF01}" destId="{7F59EE3C-302F-405E-AC56-4165D36EEAEB}" srcOrd="5" destOrd="0" presId="urn:microsoft.com/office/officeart/2005/8/layout/hierarchy3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B793F1-E25B-4798-840C-71A691210AAE}">
      <dsp:nvSpPr>
        <dsp:cNvPr id="0" name=""/>
        <dsp:cNvSpPr/>
      </dsp:nvSpPr>
      <dsp:spPr>
        <a:xfrm>
          <a:off x="3175" y="528597"/>
          <a:ext cx="2172072" cy="626741"/>
        </a:xfrm>
        <a:prstGeom prst="roundRect">
          <a:avLst>
            <a:gd name="adj" fmla="val 10000"/>
          </a:avLst>
        </a:prstGeom>
        <a:solidFill>
          <a:srgbClr val="8B8E14"/>
        </a:solidFill>
        <a:ln w="12700" cap="flat" cmpd="sng" algn="ctr">
          <a:solidFill>
            <a:schemeClr val="accent5">
              <a:lumMod val="5000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2400" kern="1200" dirty="0" smtClean="0">
              <a:latin typeface="+mn-lt"/>
              <a:cs typeface="Khmer UI" panose="020B0502040204020203" pitchFamily="34" charset="0"/>
            </a:rPr>
            <a:t>Involucrados</a:t>
          </a:r>
          <a:endParaRPr lang="es-CO" sz="2400" kern="1200" dirty="0">
            <a:latin typeface="+mn-lt"/>
            <a:cs typeface="Khmer UI" panose="020B0502040204020203" pitchFamily="34" charset="0"/>
          </a:endParaRPr>
        </a:p>
      </dsp:txBody>
      <dsp:txXfrm>
        <a:off x="21532" y="546954"/>
        <a:ext cx="2135358" cy="590027"/>
      </dsp:txXfrm>
    </dsp:sp>
    <dsp:sp modelId="{107B593D-2B7E-47A1-B237-2D44EE17772E}">
      <dsp:nvSpPr>
        <dsp:cNvPr id="0" name=""/>
        <dsp:cNvSpPr/>
      </dsp:nvSpPr>
      <dsp:spPr>
        <a:xfrm>
          <a:off x="220382" y="1155339"/>
          <a:ext cx="217207" cy="68133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81339"/>
              </a:lnTo>
              <a:lnTo>
                <a:pt x="217207" y="681339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2E354829-817D-4754-BC75-12C2FE807605}">
      <dsp:nvSpPr>
        <dsp:cNvPr id="0" name=""/>
        <dsp:cNvSpPr/>
      </dsp:nvSpPr>
      <dsp:spPr>
        <a:xfrm>
          <a:off x="437590" y="1361925"/>
          <a:ext cx="3707411" cy="949506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Unidades organizacionales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: </a:t>
          </a:r>
          <a:r>
            <a:rPr lang="es-CO" sz="1050" kern="1200" dirty="0" smtClean="0"/>
            <a:t>Grupos de valor de la institución (Recursos Informáticos y Educativos, Gestión de Tecnologías Informáticas y Sistemas de Información, Gestión del Talento Humano, Gestión de Documentos, Gestión de Calidad, Vicerrectoría de Responsabilidad Social y Bienestar Universitario).</a:t>
          </a:r>
          <a:endParaRPr lang="es-CO" sz="200" b="0" kern="1200" dirty="0">
            <a:solidFill>
              <a:schemeClr val="tx2">
                <a:lumMod val="50000"/>
              </a:schemeClr>
            </a:solidFill>
            <a:latin typeface="+mn-lt"/>
            <a:cs typeface="Khmer UI" panose="020B0502040204020203" pitchFamily="34" charset="0"/>
          </a:endParaRPr>
        </a:p>
      </dsp:txBody>
      <dsp:txXfrm>
        <a:off x="465400" y="1389735"/>
        <a:ext cx="3651791" cy="893886"/>
      </dsp:txXfrm>
    </dsp:sp>
    <dsp:sp modelId="{94DEC999-591D-4E68-9D00-6890F125307D}">
      <dsp:nvSpPr>
        <dsp:cNvPr id="0" name=""/>
        <dsp:cNvSpPr/>
      </dsp:nvSpPr>
      <dsp:spPr>
        <a:xfrm>
          <a:off x="220382" y="1155339"/>
          <a:ext cx="217207" cy="160614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606143"/>
              </a:lnTo>
              <a:lnTo>
                <a:pt x="217207" y="1606143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7177CDA-8FC8-4405-B9E3-1F740F4F6D67}">
      <dsp:nvSpPr>
        <dsp:cNvPr id="0" name=""/>
        <dsp:cNvSpPr/>
      </dsp:nvSpPr>
      <dsp:spPr>
        <a:xfrm>
          <a:off x="437590" y="2468118"/>
          <a:ext cx="3727025" cy="58673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Entidades externas a la UTP: </a:t>
          </a:r>
          <a:r>
            <a:rPr lang="es-ES" sz="1200" b="1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Medios de comunicación, entidades gubernamentales del orden local, regional, nacional e internacional; sector productivo, otras universidades, sector comunitario</a:t>
          </a:r>
          <a:endParaRPr lang="es-ES" sz="1050" kern="1200" dirty="0"/>
        </a:p>
      </dsp:txBody>
      <dsp:txXfrm>
        <a:off x="454775" y="2485303"/>
        <a:ext cx="3692655" cy="552360"/>
      </dsp:txXfrm>
    </dsp:sp>
    <dsp:sp modelId="{983EE482-34B4-4DDE-A5BB-56DAF2F5E8D4}">
      <dsp:nvSpPr>
        <dsp:cNvPr id="0" name=""/>
        <dsp:cNvSpPr/>
      </dsp:nvSpPr>
      <dsp:spPr>
        <a:xfrm>
          <a:off x="220382" y="1155339"/>
          <a:ext cx="217207" cy="243611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6115"/>
              </a:lnTo>
              <a:lnTo>
                <a:pt x="217207" y="2436115"/>
              </a:lnTo>
            </a:path>
          </a:pathLst>
        </a:custGeom>
        <a:noFill/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F59EE3C-302F-405E-AC56-4165D36EEAEB}">
      <dsp:nvSpPr>
        <dsp:cNvPr id="0" name=""/>
        <dsp:cNvSpPr/>
      </dsp:nvSpPr>
      <dsp:spPr>
        <a:xfrm>
          <a:off x="437590" y="3211533"/>
          <a:ext cx="3740232" cy="759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rgbClr val="8B8E14"/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860" tIns="15240" rIns="22860" bIns="15240" numCol="1" spcCol="1270" anchor="ctr" anchorCtr="0">
          <a:noAutofit/>
        </a:bodyPr>
        <a:lstStyle/>
        <a:p>
          <a:pPr lvl="0" algn="just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CO" sz="120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Beneficiarios:</a:t>
          </a:r>
          <a:r>
            <a:rPr lang="es-CO" sz="1050" b="1" u="none" kern="1200" dirty="0" smtClean="0">
              <a:solidFill>
                <a:schemeClr val="tx2">
                  <a:lumMod val="50000"/>
                </a:schemeClr>
              </a:solidFill>
              <a:latin typeface="+mn-lt"/>
              <a:cs typeface="Khmer UI" panose="020B0502040204020203" pitchFamily="34" charset="0"/>
            </a:rPr>
            <a:t> </a:t>
          </a:r>
          <a:r>
            <a:rPr lang="es-CO" sz="1050" kern="1200" dirty="0" smtClean="0"/>
            <a:t>Rectoría, Facultades, Dependencias administrativas, Vicerrectorías, Estudiantes, Medios de comunicación, entidades gubernamentales, sector productivo, otras universidades, sector comunitario.</a:t>
          </a:r>
          <a:endParaRPr lang="es-CO" sz="700" b="0" kern="1200" dirty="0">
            <a:latin typeface="+mn-lt"/>
          </a:endParaRPr>
        </a:p>
      </dsp:txBody>
      <dsp:txXfrm>
        <a:off x="459845" y="3233788"/>
        <a:ext cx="3695722" cy="71533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970338" y="0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E02990-A6AB-4213-B420-404A20E59F7F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CO" dirty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701675" y="4473575"/>
            <a:ext cx="5607050" cy="366077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CO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CO" dirty="0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970338" y="8829675"/>
            <a:ext cx="3038475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71117E-C91F-4BCB-B907-251B7F613742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431074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9136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7126379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1134835"/>
            <a:ext cx="1971675" cy="504212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1134835"/>
            <a:ext cx="5800725" cy="5042127"/>
          </a:xfrm>
        </p:spPr>
        <p:txBody>
          <a:bodyPr vert="eaVert"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7200739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881743"/>
            <a:ext cx="7886700" cy="808946"/>
          </a:xfrm>
        </p:spPr>
        <p:txBody>
          <a:bodyPr vert="horz" lIns="91440" tIns="45720" rIns="91440" bIns="45720" rtlCol="0" anchor="ctr">
            <a:noAutofit/>
          </a:bodyPr>
          <a:lstStyle>
            <a:lvl1pPr>
              <a:defRPr lang="en-US" dirty="0">
                <a:solidFill>
                  <a:schemeClr val="accent5"/>
                </a:solidFill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 algn="just">
              <a:defRPr>
                <a:solidFill>
                  <a:schemeClr val="tx2"/>
                </a:solidFill>
                <a:latin typeface="+mj-lt"/>
              </a:defRPr>
            </a:lvl1pPr>
            <a:lvl2pPr algn="just">
              <a:defRPr>
                <a:solidFill>
                  <a:schemeClr val="tx2"/>
                </a:solidFill>
                <a:latin typeface="+mj-lt"/>
              </a:defRPr>
            </a:lvl2pPr>
            <a:lvl3pPr algn="just">
              <a:defRPr>
                <a:solidFill>
                  <a:schemeClr val="tx2"/>
                </a:solidFill>
                <a:latin typeface="+mj-lt"/>
              </a:defRPr>
            </a:lvl3pPr>
            <a:lvl4pPr algn="just">
              <a:defRPr>
                <a:solidFill>
                  <a:schemeClr val="tx2"/>
                </a:solidFill>
                <a:latin typeface="+mj-lt"/>
              </a:defRPr>
            </a:lvl4pPr>
            <a:lvl5pPr algn="just">
              <a:defRPr>
                <a:solidFill>
                  <a:schemeClr val="tx2"/>
                </a:solidFill>
                <a:latin typeface="+mj-lt"/>
              </a:defRPr>
            </a:lvl5pPr>
          </a:lstStyle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pic>
        <p:nvPicPr>
          <p:cNvPr id="7" name="Imagen 6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90" y="5733438"/>
            <a:ext cx="985618" cy="957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71800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cabezado de sec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779552"/>
            <a:ext cx="7886700" cy="1917806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4800" cap="none" spc="0" dirty="0">
                <a:ln w="0"/>
                <a:solidFill>
                  <a:schemeClr val="accent5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</a:defRPr>
            </a:lvl1pPr>
          </a:lstStyle>
          <a:p>
            <a:pPr marL="0" lvl="0" algn="ctr"/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8" name="Text Placeholder 2"/>
          <p:cNvSpPr>
            <a:spLocks noGrp="1"/>
          </p:cNvSpPr>
          <p:nvPr>
            <p:ph type="body" idx="1"/>
          </p:nvPr>
        </p:nvSpPr>
        <p:spPr>
          <a:xfrm>
            <a:off x="628650" y="3975653"/>
            <a:ext cx="7886700" cy="122189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s-ES" b="1" cap="none" spc="0">
                <a:ln w="0"/>
                <a:solidFill>
                  <a:schemeClr val="tx1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+mn-lt"/>
                <a:ea typeface="+mj-ea"/>
                <a:cs typeface="+mj-cs"/>
              </a:defRPr>
            </a:lvl1pPr>
          </a:lstStyle>
          <a:p>
            <a:pPr marL="0" lvl="0" algn="ctr">
              <a:spcBef>
                <a:spcPct val="0"/>
              </a:spcBef>
              <a:buNone/>
            </a:pPr>
            <a:r>
              <a:rPr lang="es-ES" dirty="0"/>
              <a:t>Haga clic para modificar el estilo de texto del patrón</a:t>
            </a:r>
          </a:p>
        </p:txBody>
      </p:sp>
    </p:spTree>
    <p:extLst>
      <p:ext uri="{BB962C8B-B14F-4D97-AF65-F5344CB8AC3E}">
        <p14:creationId xmlns:p14="http://schemas.microsoft.com/office/powerpoint/2010/main" val="7837209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5880916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922564"/>
            <a:ext cx="7886700" cy="768125"/>
          </a:xfrm>
        </p:spPr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dirty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14323179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40916277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98545575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134835"/>
            <a:ext cx="2949178" cy="1861457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 dirty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1134835"/>
            <a:ext cx="4629150" cy="4726216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3094264"/>
            <a:ext cx="2949178" cy="277472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29538855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bg>
      <p:bgPr>
        <a:blipFill dpi="0" rotWithShape="1">
          <a:blip r:embed="rId2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1094014"/>
            <a:ext cx="2949178" cy="1831292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1094014"/>
            <a:ext cx="4629150" cy="4767037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dirty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996294"/>
            <a:ext cx="2949178" cy="2872694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CO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8307012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898071"/>
            <a:ext cx="7886700" cy="79261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lvl="0" algn="ctr"/>
            <a:r>
              <a:rPr lang="es-ES" dirty="0"/>
              <a:t>Haga clic para modificar el estilo de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dirty="0"/>
              <a:t>Haga clic para modificar el estilo de texto del patrón</a:t>
            </a:r>
          </a:p>
          <a:p>
            <a:pPr lvl="1"/>
            <a:r>
              <a:rPr lang="es-ES" dirty="0"/>
              <a:t>Segundo nivel</a:t>
            </a:r>
          </a:p>
          <a:p>
            <a:pPr lvl="2"/>
            <a:r>
              <a:rPr lang="es-ES" dirty="0"/>
              <a:t>Tercer nivel</a:t>
            </a:r>
          </a:p>
          <a:p>
            <a:pPr lvl="3"/>
            <a:r>
              <a:rPr lang="es-ES" dirty="0"/>
              <a:t>Cuarto nivel</a:t>
            </a:r>
          </a:p>
          <a:p>
            <a:pPr lvl="4"/>
            <a:r>
              <a:rPr lang="es-ES" dirty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4BE6725-CAAA-4356-8325-39E40B4FA7D0}" type="datetimeFigureOut">
              <a:rPr lang="es-CO" smtClean="0"/>
              <a:t>28/03/2025</a:t>
            </a:fld>
            <a:endParaRPr lang="es-CO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CO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C83908-6AE0-4CBC-B4B5-E028BF982975}" type="slidenum">
              <a:rPr lang="es-CO" smtClean="0"/>
              <a:t>‹Nº›</a:t>
            </a:fld>
            <a:endParaRPr lang="es-CO" dirty="0"/>
          </a:p>
        </p:txBody>
      </p:sp>
    </p:spTree>
    <p:extLst>
      <p:ext uri="{BB962C8B-B14F-4D97-AF65-F5344CB8AC3E}">
        <p14:creationId xmlns:p14="http://schemas.microsoft.com/office/powerpoint/2010/main" val="37611999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lang="en-US" sz="2800" b="1" kern="1200" cap="none" spc="0" dirty="0">
          <a:ln w="0"/>
          <a:solidFill>
            <a:schemeClr val="accent5"/>
          </a:solidFill>
          <a:effectLst/>
          <a:latin typeface="+mn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j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j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j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j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97488" y="155334"/>
            <a:ext cx="2143235" cy="2082907"/>
          </a:xfrm>
          <a:prstGeom prst="rect">
            <a:avLst/>
          </a:prstGeom>
        </p:spPr>
      </p:pic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4778" y="1047470"/>
            <a:ext cx="3409670" cy="570006"/>
          </a:xfrm>
          <a:prstGeom prst="rect">
            <a:avLst/>
          </a:prstGeom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000" y="2534608"/>
            <a:ext cx="3659448" cy="1361763"/>
          </a:xfrm>
          <a:prstGeom prst="rect">
            <a:avLst/>
          </a:prstGeom>
        </p:spPr>
      </p:pic>
      <p:grpSp>
        <p:nvGrpSpPr>
          <p:cNvPr id="5" name="Group 106"/>
          <p:cNvGrpSpPr/>
          <p:nvPr/>
        </p:nvGrpSpPr>
        <p:grpSpPr>
          <a:xfrm>
            <a:off x="394451" y="4049023"/>
            <a:ext cx="3575848" cy="1088009"/>
            <a:chOff x="3812494" y="1454131"/>
            <a:chExt cx="7410278" cy="1122088"/>
          </a:xfrm>
        </p:grpSpPr>
        <p:sp>
          <p:nvSpPr>
            <p:cNvPr id="6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399" dirty="0"/>
            </a:p>
          </p:txBody>
        </p:sp>
        <p:sp>
          <p:nvSpPr>
            <p:cNvPr id="7" name="TextBox 12"/>
            <p:cNvSpPr txBox="1"/>
            <p:nvPr/>
          </p:nvSpPr>
          <p:spPr>
            <a:xfrm>
              <a:off x="5486399" y="1564707"/>
              <a:ext cx="5736373" cy="952251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b="1" dirty="0"/>
                <a:t>Proyecto</a:t>
              </a:r>
            </a:p>
            <a:p>
              <a:r>
                <a:rPr lang="es-CO" dirty="0" smtClean="0"/>
                <a:t>Gestión de la comunicación y promoción institucional</a:t>
              </a:r>
              <a:endParaRPr lang="es-CO" dirty="0"/>
            </a:p>
          </p:txBody>
        </p:sp>
        <p:sp>
          <p:nvSpPr>
            <p:cNvPr id="8" name="Oval 102"/>
            <p:cNvSpPr>
              <a:spLocks noChangeAspect="1"/>
            </p:cNvSpPr>
            <p:nvPr/>
          </p:nvSpPr>
          <p:spPr>
            <a:xfrm>
              <a:off x="3812494" y="1454131"/>
              <a:ext cx="1726102" cy="1122088"/>
            </a:xfrm>
            <a:prstGeom prst="ellipse">
              <a:avLst/>
            </a:prstGeom>
            <a:solidFill>
              <a:srgbClr val="8B8E14"/>
            </a:solidFill>
            <a:ln w="0">
              <a:noFill/>
              <a:prstDash val="solid"/>
              <a:round/>
              <a:headEnd/>
              <a:tailEnd/>
            </a:ln>
          </p:spPr>
          <p:txBody>
            <a:bodyPr vert="horz" wrap="square" lIns="71981" tIns="91416" rIns="71981" bIns="91416" numCol="1" anchor="ctr" anchorCtr="1" compatLnSpc="1">
              <a:prstTxWarp prst="textNoShape">
                <a:avLst/>
              </a:prstTxWarp>
            </a:bodyPr>
            <a:lstStyle/>
            <a:p>
              <a:r>
                <a:rPr lang="en-US" sz="2800" kern="0" dirty="0" smtClean="0">
                  <a:solidFill>
                    <a:schemeClr val="bg1"/>
                  </a:solidFill>
                  <a:latin typeface="Arial" pitchFamily="34" charset="0"/>
                  <a:cs typeface="Arial" pitchFamily="34" charset="0"/>
                </a:rPr>
                <a:t>39</a:t>
              </a:r>
              <a:endParaRPr lang="en-US" sz="2800" kern="0" dirty="0">
                <a:solidFill>
                  <a:schemeClr val="bg1"/>
                </a:solidFill>
                <a:latin typeface="Arial" pitchFamily="34" charset="0"/>
                <a:cs typeface="Arial" pitchFamily="34" charset="0"/>
              </a:endParaRPr>
            </a:p>
          </p:txBody>
        </p:sp>
      </p:grpSp>
      <p:pic>
        <p:nvPicPr>
          <p:cNvPr id="10" name="Imagen 9"/>
          <p:cNvPicPr/>
          <p:nvPr/>
        </p:nvPicPr>
        <p:blipFill>
          <a:blip r:embed="rId5"/>
          <a:stretch>
            <a:fillRect/>
          </a:stretch>
        </p:blipFill>
        <p:spPr>
          <a:xfrm>
            <a:off x="5162737" y="3433481"/>
            <a:ext cx="3801969" cy="3322657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11" name="Rectángulo 10">
            <a:extLst>
              <a:ext uri="{FF2B5EF4-FFF2-40B4-BE49-F238E27FC236}">
                <a16:creationId xmlns:a16="http://schemas.microsoft.com/office/drawing/2014/main" id="{CFE0E246-5F80-4A2F-ACCE-0CB977473BE4}"/>
              </a:ext>
            </a:extLst>
          </p:cNvPr>
          <p:cNvSpPr/>
          <p:nvPr/>
        </p:nvSpPr>
        <p:spPr>
          <a:xfrm>
            <a:off x="280527" y="5289684"/>
            <a:ext cx="3278944" cy="1312641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just"/>
            <a:r>
              <a:rPr lang="es-CO" sz="1000" u="sng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Nota:</a:t>
            </a:r>
            <a:r>
              <a:rPr lang="es-CO" sz="1000" dirty="0">
                <a:solidFill>
                  <a:srgbClr val="000000"/>
                </a:solidFill>
                <a:effectLst/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s-CO" sz="1000" dirty="0" smtClean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portafolio de proyectos se construye de acuerdo con el horizonte de tiempo del período Rectoral (2020 -2023), por lo tanto, se proyectaron las metas de los proyectos al año 2025 mientras se surtía el proceso de elección de Rector.  </a:t>
            </a:r>
            <a:r>
              <a:rPr lang="es-CO" sz="1000" dirty="0">
                <a:solidFill>
                  <a:srgbClr val="000000"/>
                </a:solidFill>
                <a:latin typeface="Arial Narrow" panose="020B0606020202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Una vez elegido, se realizará el proceso de fortalecimiento del PDI y actualización/formulación de proyectos articulados al nuevo periodo Rectoral para el período 2025 - 2028 (fecha límite: 25 de junio de 2025) </a:t>
            </a:r>
          </a:p>
        </p:txBody>
      </p:sp>
    </p:spTree>
    <p:extLst>
      <p:ext uri="{BB962C8B-B14F-4D97-AF65-F5344CB8AC3E}">
        <p14:creationId xmlns:p14="http://schemas.microsoft.com/office/powerpoint/2010/main" val="8005855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>
                  <a:solidFill>
                    <a:schemeClr val="bg2">
                      <a:lumMod val="50000"/>
                    </a:schemeClr>
                  </a:solidFill>
                </a:rPr>
                <a:t>Información general del proyecto</a:t>
              </a:r>
            </a:p>
          </p:txBody>
        </p:sp>
      </p:grpSp>
      <p:graphicFrame>
        <p:nvGraphicFramePr>
          <p:cNvPr id="7" name="Tabla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3141607"/>
              </p:ext>
            </p:extLst>
          </p:nvPr>
        </p:nvGraphicFramePr>
        <p:xfrm>
          <a:off x="187540" y="1389511"/>
          <a:ext cx="7468319" cy="502443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302990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16532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174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Código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PDI2028 – GSI - 39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349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Dependencia responsable del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Rectoría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174770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Pilar de Gestión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Gestión y sostenibilidad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39004125"/>
                  </a:ext>
                </a:extLst>
              </a:tr>
              <a:tr h="20840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Cultura de la Legalidad, la Transparencia, el Gobierno Corporativo y la Participación Ciudadana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4544576"/>
                  </a:ext>
                </a:extLst>
              </a:tr>
              <a:tr h="204950">
                <a:tc rowSpan="3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Procesos asociados </a:t>
                      </a:r>
                      <a:br>
                        <a:rPr lang="es-CO" sz="1400" b="1" dirty="0">
                          <a:effectLst/>
                        </a:rPr>
                      </a:br>
                      <a:r>
                        <a:rPr lang="es-CO" sz="1400" b="1" dirty="0">
                          <a:effectLst/>
                        </a:rPr>
                        <a:t>(Sistema Integral de Gestión)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Estratégico - Direccionamiento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7654418"/>
                  </a:ext>
                </a:extLst>
              </a:tr>
              <a:tr h="2049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evaluación y seguimiento - Control y seguimiento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04666744"/>
                  </a:ext>
                </a:extLst>
              </a:tr>
              <a:tr h="20495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 apoyo - Administración institucional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90000305"/>
                  </a:ext>
                </a:extLst>
              </a:tr>
              <a:tr h="174770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Factores de calidad institucional a los que apunta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7. Pertinencia e impacto social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95133300"/>
                  </a:ext>
                </a:extLst>
              </a:tr>
              <a:tr h="349539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 Organización, gestión y administración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6315842"/>
                  </a:ext>
                </a:extLst>
              </a:tr>
              <a:tr h="95434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Otras instancias o dependencias participantes 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Grupos de valor de la institución (Recursos Informáticos y Educativos, Gestión de Tecnologías Informáticas y Sistemas de Información, Gestión del Talento Humano, Gestión de Documentos, Gestión de Calidad, Vicerrectoría de Responsabilidad Social y Bienestar Universitario).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687320"/>
                  </a:ext>
                </a:extLst>
              </a:tr>
              <a:tr h="524308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Programas a los cuales le aporta indirectamente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Transversal a todos los programas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2502029"/>
                  </a:ext>
                </a:extLst>
              </a:tr>
              <a:tr h="406822">
                <a:tc rowSpan="2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400" b="1" dirty="0">
                          <a:effectLst/>
                        </a:rPr>
                        <a:t>Objetivos de Desarrollo Sostenible (ODS) a los cuales le aporta el proyecto</a:t>
                      </a: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10.Reducir la desigualdad en y entre todos los países</a:t>
                      </a:r>
                      <a:endParaRPr lang="es-CO" sz="14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71362131"/>
                  </a:ext>
                </a:extLst>
              </a:tr>
              <a:tr h="406822">
                <a:tc vMerge="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endParaRPr lang="es-CO" sz="160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 Promover sociedades justas, pacíficas e inclusivas</a:t>
                      </a:r>
                      <a:endParaRPr lang="es-CO" sz="14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278305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7269390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2" name="Rectángulo 1"/>
          <p:cNvSpPr/>
          <p:nvPr/>
        </p:nvSpPr>
        <p:spPr>
          <a:xfrm>
            <a:off x="286871" y="1823923"/>
            <a:ext cx="7987554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2400" dirty="0"/>
              <a:t>La Universidad, como entidad del estado y en aras de la transparencia y la participación ciudadana, debe atender efectivamente las necesidades de comunicación de sus grupos de interés (Docentes – administrativos – estudiantes – egresados - jubilados, externos y aliados estratégicos), no obstante, se ha identificado la necesidad de trabajar en la articulación en los procesos que abarcan la comunicación institucional en sus diferentes niveles: corporativo, organizacional, informativo y movilizador. </a:t>
            </a:r>
          </a:p>
        </p:txBody>
      </p:sp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2389907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06"/>
          <p:cNvGrpSpPr/>
          <p:nvPr/>
        </p:nvGrpSpPr>
        <p:grpSpPr>
          <a:xfrm>
            <a:off x="1613647" y="306933"/>
            <a:ext cx="7028330" cy="892552"/>
            <a:chOff x="4690885" y="1295665"/>
            <a:chExt cx="6531887" cy="1490336"/>
          </a:xfrm>
        </p:grpSpPr>
        <p:sp>
          <p:nvSpPr>
            <p:cNvPr id="5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6" name="TextBox 12"/>
            <p:cNvSpPr txBox="1"/>
            <p:nvPr/>
          </p:nvSpPr>
          <p:spPr>
            <a:xfrm>
              <a:off x="5486401" y="1295665"/>
              <a:ext cx="5736371" cy="1490336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500" b="1" dirty="0" smtClean="0">
                  <a:solidFill>
                    <a:schemeClr val="bg2">
                      <a:lumMod val="50000"/>
                    </a:schemeClr>
                  </a:solidFill>
                </a:rPr>
                <a:t>Identificación del problema, necesidad u oportunidad </a:t>
              </a:r>
              <a:endParaRPr lang="es-CO" sz="25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0" name="Tabla 9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6689826"/>
              </p:ext>
            </p:extLst>
          </p:nvPr>
        </p:nvGraphicFramePr>
        <p:xfrm>
          <a:off x="134179" y="1199485"/>
          <a:ext cx="7647186" cy="5609086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156215">
                  <a:extLst>
                    <a:ext uri="{9D8B030D-6E8A-4147-A177-3AD203B41FA5}">
                      <a16:colId xmlns:a16="http://schemas.microsoft.com/office/drawing/2014/main" val="235893282"/>
                    </a:ext>
                  </a:extLst>
                </a:gridCol>
                <a:gridCol w="2094216">
                  <a:extLst>
                    <a:ext uri="{9D8B030D-6E8A-4147-A177-3AD203B41FA5}">
                      <a16:colId xmlns:a16="http://schemas.microsoft.com/office/drawing/2014/main" val="152103896"/>
                    </a:ext>
                  </a:extLst>
                </a:gridCol>
                <a:gridCol w="4396755">
                  <a:extLst>
                    <a:ext uri="{9D8B030D-6E8A-4147-A177-3AD203B41FA5}">
                      <a16:colId xmlns:a16="http://schemas.microsoft.com/office/drawing/2014/main" val="3555018107"/>
                    </a:ext>
                  </a:extLst>
                </a:gridCol>
              </a:tblGrid>
              <a:tr h="1354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</a:rPr>
                        <a:t>Problema Central</a:t>
                      </a:r>
                      <a:endParaRPr lang="es-CO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</a:rPr>
                        <a:t>Causas directas</a:t>
                      </a:r>
                      <a:endParaRPr lang="es-CO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</a:rPr>
                        <a:t>Causas Indirectas</a:t>
                      </a:r>
                      <a:endParaRPr lang="es-CO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9909099"/>
                  </a:ext>
                </a:extLst>
              </a:tr>
              <a:tr h="504620">
                <a:tc rowSpan="11"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1200"/>
                        </a:spcAft>
                      </a:pPr>
                      <a:r>
                        <a:rPr lang="es-CO" sz="11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Desarticulación en los procesos que abarcan la comunicación institucional en sus diferentes niveles: corporativo, organizacional, informativo y movilizador.</a:t>
                      </a:r>
                      <a:endParaRPr lang="es-CO" sz="1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Desarticulación para la adecuada Gestión de la comunicación y Promoción institucional.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Falta de reconocimiento de Gestión de la Comunicación y Promoción Institucional como líder de los procesos comunicativos a nivel institucional.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Limitación en alcance de tareas o gestión.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Dependencia de otras áreas institucionales para el desarrollo de tareas propias.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85958664"/>
                  </a:ext>
                </a:extLst>
              </a:tr>
              <a:tr h="504620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Desarticulación para los procesos de comunicación informativa.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Contratación directa desde las áreas a profesionales en comunicación sin articulación con GCPI.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Desatención de las áreas ante los lineamientos establecidos.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Difusión de contenidos multiplataforma sin el aval de GCPI.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1321915"/>
                  </a:ext>
                </a:extLst>
              </a:tr>
              <a:tr h="3770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Falta de directrices de comunicación interna.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Usos inadecuados de múltiples canales para la comunicación Interna.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Falta de lineamientos claros sobre usos, horarios y modales en la comunicación Interna.</a:t>
                      </a:r>
                      <a:b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 Desinformación.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2799853"/>
                  </a:ext>
                </a:extLst>
              </a:tr>
              <a:tr h="63218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Multiplicidad en el uso de la imagen institucional.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Mal manejo u omisión del manual de marca institucional.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Contratación directa desde las áreas a profesionales en mercadeo sin articulación con GCPI y el SIC (Sistema Integral de Comunicaciones).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 Presentación por parte de algunos funcionarios de cargos que no corresponden o son inexistente, ante actores internos y externos.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412981"/>
                  </a:ext>
                </a:extLst>
              </a:tr>
              <a:tr h="3770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Coordinación desarticulada de eventos institucionales.</a:t>
                      </a:r>
                      <a:endParaRPr lang="es-CO" sz="110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 Falta de articulación entre las áreas responsables.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 Falta de claridad en las tareas y alcances de cada responsable.</a:t>
                      </a:r>
                      <a:b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 Falta de lineamientos claros para la realización de eventos institucionales.</a:t>
                      </a:r>
                      <a:endParaRPr lang="es-CO" sz="1100" dirty="0"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9240127"/>
                  </a:ext>
                </a:extLst>
              </a:tr>
              <a:tr h="135456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</a:rPr>
                        <a:t>Efectos directos</a:t>
                      </a:r>
                      <a:endParaRPr lang="es-CO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000" b="1" dirty="0">
                          <a:effectLst/>
                        </a:rPr>
                        <a:t>Efectos indirectos</a:t>
                      </a:r>
                      <a:endParaRPr lang="es-CO" sz="105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6675" marR="36675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0901300"/>
                  </a:ext>
                </a:extLst>
              </a:tr>
              <a:tr h="632183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 Dificultad para articular los procesos comunicativos con el reconocimiento adecuado desde las demás áreas.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 Falta de gobernabilidad y representatividad para la ejecución de algunas tareas de Gestión de la Comunicación y Promoción Institucional.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 Falta de articulación por desconocimiento del Sistema Integral de Comunicaciones y los alcances de cada componente.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 Gestión de la Comunicación y Promoción Institucional ineficiente.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4011323"/>
                  </a:ext>
                </a:extLst>
              </a:tr>
              <a:tr h="3770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 Generación diversa de información sin un lenguaje y parámetros unificados institucionales.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 Duplicidad en la información que se genera desde la institución.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2.2 Discurso institucional ambiguo.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 Confusión hacia usuarios internos y externos, medios de comunicación y aliados.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7321014"/>
                  </a:ext>
                </a:extLst>
              </a:tr>
              <a:tr h="3770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 Falta de optimización en los procesos institucionales derivados de la comunicación interna.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 Desinformación y desarticulación.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 Irrupciones en los procesos y prolongación en los tiempos.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 Malos entendidos que impactan en el clima laboral.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8306453"/>
                  </a:ext>
                </a:extLst>
              </a:tr>
              <a:tr h="3770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 Proyección inadecuada de la imagen institucional.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 Imagen institucional ambigua.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 Pérdida de reputación institucional.</a:t>
                      </a:r>
                      <a:b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 Confusión de los grupos de interés.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64617823"/>
                  </a:ext>
                </a:extLst>
              </a:tr>
              <a:tr h="377058">
                <a:tc vMerge="1">
                  <a:txBody>
                    <a:bodyPr/>
                    <a:lstStyle/>
                    <a:p>
                      <a:endParaRPr lang="es-CO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  Eventos institucionales no planeados debidamente.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 Desatención a protocolos institucionales y desorganización.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 Duplicidad en las tareas y reprocesos.</a:t>
                      </a:r>
                      <a:b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</a:br>
                      <a:r>
                        <a:rPr lang="es-CO" sz="900" kern="12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 Poca optimización de recursos.</a:t>
                      </a:r>
                    </a:p>
                  </a:txBody>
                  <a:tcPr marL="44450" marR="44450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48172"/>
                  </a:ext>
                </a:extLst>
              </a:tr>
            </a:tbl>
          </a:graphicData>
        </a:graphic>
      </p:graphicFrame>
      <p:sp>
        <p:nvSpPr>
          <p:cNvPr id="7" name="Rectángulo 6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1706658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11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12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Descripción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13" name="3 Diagrama"/>
          <p:cNvGraphicFramePr/>
          <p:nvPr>
            <p:extLst>
              <p:ext uri="{D42A27DB-BD31-4B8C-83A1-F6EECF244321}">
                <p14:modId xmlns:p14="http://schemas.microsoft.com/office/powerpoint/2010/main" val="411975634"/>
              </p:ext>
            </p:extLst>
          </p:nvPr>
        </p:nvGraphicFramePr>
        <p:xfrm>
          <a:off x="4386764" y="1344682"/>
          <a:ext cx="4180998" cy="45498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" name="Rectángulo 1"/>
          <p:cNvSpPr/>
          <p:nvPr/>
        </p:nvSpPr>
        <p:spPr>
          <a:xfrm>
            <a:off x="167846" y="1945330"/>
            <a:ext cx="4046383" cy="42780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sz="1600" dirty="0"/>
              <a:t>El proyecto busca fortalecer la articulación en la implementación del Sistema Integral de Comunicaciones de la institución, que permita a la Universidad resolver la necesidad existente, partiendo de un modelo de comunicación pública conformado por cuatro componentes: corporativo (identidad, imagen, posicionamiento de marca), organizacional (flujos de comunicación interna efectiva y eficiente), informativo (generación de información pertinente para difusión en medios de comunicación masivos, tanto internos como externos) y movilizador (eventos y actividades de participación e interacción ciudadana con la institución), que de forma integral, gestione la comunicación y promoción institucional</a:t>
            </a:r>
            <a:r>
              <a:rPr lang="es-CO" sz="1600" dirty="0" smtClean="0"/>
              <a:t>.</a:t>
            </a:r>
            <a:endParaRPr lang="es-CO" sz="1600" dirty="0"/>
          </a:p>
        </p:txBody>
      </p:sp>
      <p:sp>
        <p:nvSpPr>
          <p:cNvPr id="14" name="Rectángulo 13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3496878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Objetivos del proyecto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sp>
        <p:nvSpPr>
          <p:cNvPr id="5" name="TextBox 12"/>
          <p:cNvSpPr txBox="1">
            <a:spLocks/>
          </p:cNvSpPr>
          <p:nvPr/>
        </p:nvSpPr>
        <p:spPr>
          <a:xfrm>
            <a:off x="198343" y="1370635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General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6" name="TextBox 12"/>
          <p:cNvSpPr txBox="1">
            <a:spLocks/>
          </p:cNvSpPr>
          <p:nvPr/>
        </p:nvSpPr>
        <p:spPr>
          <a:xfrm>
            <a:off x="198343" y="2888193"/>
            <a:ext cx="7886700" cy="480131"/>
          </a:xfrm>
          <a:prstGeom prst="rect">
            <a:avLst/>
          </a:prstGeom>
          <a:noFill/>
        </p:spPr>
        <p:txBody>
          <a:bodyPr vert="horz" wrap="square" lIns="91440" tIns="45720" rIns="91440" bIns="45720" rtlCol="0" anchor="ctr">
            <a:sp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1" kern="1200" cap="none" spc="0" dirty="0">
                <a:ln w="0"/>
                <a:solidFill>
                  <a:schemeClr val="accent5"/>
                </a:solidFill>
                <a:effectLst/>
                <a:latin typeface="+mn-lt"/>
                <a:ea typeface="+mj-ea"/>
                <a:cs typeface="+mj-cs"/>
              </a:defRPr>
            </a:lvl1pPr>
          </a:lstStyle>
          <a:p>
            <a:pPr algn="l"/>
            <a:r>
              <a:rPr lang="es-CO" dirty="0" smtClean="0">
                <a:solidFill>
                  <a:schemeClr val="bg2">
                    <a:lumMod val="50000"/>
                  </a:schemeClr>
                </a:solidFill>
              </a:rPr>
              <a:t>Específicos</a:t>
            </a:r>
            <a:endParaRPr lang="es-CO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7" name="Rectángulo 6"/>
          <p:cNvSpPr/>
          <p:nvPr/>
        </p:nvSpPr>
        <p:spPr>
          <a:xfrm>
            <a:off x="198342" y="1962887"/>
            <a:ext cx="788670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s-CO" dirty="0"/>
              <a:t>Fortalecer los procesos que abarcan la comunicación institucional en sus diferentes niveles: corporativo, organizacional, informativo y movilizador.</a:t>
            </a:r>
          </a:p>
        </p:txBody>
      </p:sp>
      <p:sp>
        <p:nvSpPr>
          <p:cNvPr id="8" name="Rectángulo 7"/>
          <p:cNvSpPr/>
          <p:nvPr/>
        </p:nvSpPr>
        <p:spPr>
          <a:xfrm>
            <a:off x="198342" y="3529850"/>
            <a:ext cx="752120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600" dirty="0"/>
              <a:t>Lograr la articulación para la adecuada Gestión de la Comunicación y Promoción </a:t>
            </a:r>
            <a:r>
              <a:rPr lang="es-CO" sz="1600" dirty="0" smtClean="0"/>
              <a:t>Institucional.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endParaRPr lang="es-CO" sz="1600" dirty="0"/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600" dirty="0" smtClean="0"/>
              <a:t>Articular </a:t>
            </a:r>
            <a:r>
              <a:rPr lang="es-CO" sz="1600" dirty="0"/>
              <a:t>los procesos en Comunicación Informativa a nivel institucional a través de lineamientos oficiales y debidamente socializados en todas las </a:t>
            </a:r>
            <a:r>
              <a:rPr lang="es-CO" sz="1600" dirty="0" smtClean="0"/>
              <a:t>áreas.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600" dirty="0" smtClean="0"/>
              <a:t>Estructurar </a:t>
            </a:r>
            <a:r>
              <a:rPr lang="es-CO" sz="1600" dirty="0"/>
              <a:t>directrices para la Comunicación Organizacional.</a:t>
            </a:r>
          </a:p>
          <a:p>
            <a:r>
              <a:rPr lang="es-CO" sz="1600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600" dirty="0"/>
              <a:t>Alinear el manejo de la imagen institucional, relaciones públicas y actividades de promoción bajo la Comunicación Corporativa.</a:t>
            </a:r>
          </a:p>
          <a:p>
            <a:r>
              <a:rPr lang="es-CO" sz="1600" dirty="0"/>
              <a:t> </a:t>
            </a:r>
          </a:p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s-CO" sz="1600" dirty="0"/>
              <a:t>Estructurar directrices para la Comunicación Movilizadora.</a:t>
            </a:r>
          </a:p>
        </p:txBody>
      </p:sp>
      <p:sp>
        <p:nvSpPr>
          <p:cNvPr id="10" name="Rectángulo 9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41194183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Planes operativos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6487754"/>
              </p:ext>
            </p:extLst>
          </p:nvPr>
        </p:nvGraphicFramePr>
        <p:xfrm>
          <a:off x="224466" y="1204294"/>
          <a:ext cx="7527461" cy="5576634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028992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498469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 Comunicación y Promoción Institucional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Generar acciones que convoquen a las dependencias involucradas a articularse para la adecuada Gestión de la Comunicación y Promoción Institucional. Identificar necesidades comunicativas de la comunidad Universitaria. Hacer seguimiento y articular los cuatro componentes para implementar el Sistema Integral de Comunicaciones.		</a:t>
                      </a:r>
                      <a:endParaRPr lang="es-C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77856177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 Comunicación Informativa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Direccionamiento estratégico de Información y campañas comunicativas institucionales. Atención a solicitudes de publicación en los medios de comunicación masiva institucionales. Atención a solicitudes de publicación en medios externos de comunicación masiva. Atención a solicitudes de cubrimientos de eventos institucionales. Realización de productos comunicativos con información institucional. Gestión de contratación de medios de comunicación externos para difusión y publicaciones.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Diseñar e Implementar una estrategia de difusión y apropiación de  los servicios y actividades realizadas por las diferentes dependencias </a:t>
                      </a:r>
                      <a:endParaRPr lang="es-CO" sz="12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0335723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 Comunicación Organizacional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Direccionamiento y seguimiento al Grupo Técnico de la Comunicación Organizacional UTP. Redacción de funciones y propósitos de la Comunicación Organizacional. Elaboración de manual de lineamientos de la Comunicación Organizacional indicando canales oficiales y modos de empleo. Socialización del manual de lineamientos de la Comunicación Organizacional.</a:t>
                      </a:r>
                      <a:r>
                        <a:rPr lang="es-CO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es-MX" sz="1400" kern="1200" baseline="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e implementación de una estrategia de difusión del direccionamiento estratégico de la UTP: Misión, Visión, Plan de Gobierno, PEI.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2730105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76970428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06"/>
          <p:cNvGrpSpPr/>
          <p:nvPr/>
        </p:nvGrpSpPr>
        <p:grpSpPr>
          <a:xfrm>
            <a:off x="2191038" y="412377"/>
            <a:ext cx="6450938" cy="661471"/>
            <a:chOff x="4690885" y="1471730"/>
            <a:chExt cx="6531887" cy="1104489"/>
          </a:xfrm>
        </p:grpSpPr>
        <p:sp>
          <p:nvSpPr>
            <p:cNvPr id="3" name="Rectangle 3"/>
            <p:cNvSpPr/>
            <p:nvPr/>
          </p:nvSpPr>
          <p:spPr>
            <a:xfrm>
              <a:off x="4690885" y="1471730"/>
              <a:ext cx="6465957" cy="1104489"/>
            </a:xfrm>
            <a:prstGeom prst="rect">
              <a:avLst/>
            </a:prstGeom>
            <a:gradFill>
              <a:gsLst>
                <a:gs pos="37000">
                  <a:schemeClr val="bg1">
                    <a:lumMod val="75000"/>
                    <a:alpha val="31000"/>
                  </a:schemeClr>
                </a:gs>
                <a:gs pos="5000">
                  <a:schemeClr val="bg1">
                    <a:lumMod val="75000"/>
                  </a:schemeClr>
                </a:gs>
                <a:gs pos="100000">
                  <a:schemeClr val="bg1">
                    <a:alpha val="0"/>
                  </a:schemeClr>
                </a:gs>
              </a:gsLst>
              <a:lin ang="2700000" scaled="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  <p:sp>
          <p:nvSpPr>
            <p:cNvPr id="4" name="TextBox 12"/>
            <p:cNvSpPr txBox="1"/>
            <p:nvPr/>
          </p:nvSpPr>
          <p:spPr>
            <a:xfrm>
              <a:off x="5486401" y="1604011"/>
              <a:ext cx="5736371" cy="873645"/>
            </a:xfrm>
            <a:prstGeom prst="rect">
              <a:avLst/>
            </a:prstGeom>
            <a:noFill/>
          </p:spPr>
          <p:txBody>
            <a:bodyPr wrap="square" rtlCol="0" anchor="ctr">
              <a:spAutoFit/>
            </a:bodyPr>
            <a:lstStyle/>
            <a:p>
              <a:r>
                <a:rPr lang="es-CO" sz="2800" b="1" dirty="0" smtClean="0">
                  <a:solidFill>
                    <a:schemeClr val="bg2">
                      <a:lumMod val="50000"/>
                    </a:schemeClr>
                  </a:solidFill>
                </a:rPr>
                <a:t>Planes operativos</a:t>
              </a:r>
              <a:endParaRPr lang="es-CO" sz="2800" b="1" dirty="0">
                <a:solidFill>
                  <a:schemeClr val="bg2">
                    <a:lumMod val="50000"/>
                  </a:schemeClr>
                </a:solidFill>
              </a:endParaRPr>
            </a:p>
          </p:txBody>
        </p:sp>
      </p:grp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26899369"/>
              </p:ext>
            </p:extLst>
          </p:nvPr>
        </p:nvGraphicFramePr>
        <p:xfrm>
          <a:off x="304080" y="1317800"/>
          <a:ext cx="7369708" cy="534835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20505">
                  <a:extLst>
                    <a:ext uri="{9D8B030D-6E8A-4147-A177-3AD203B41FA5}">
                      <a16:colId xmlns:a16="http://schemas.microsoft.com/office/drawing/2014/main" val="622973615"/>
                    </a:ext>
                  </a:extLst>
                </a:gridCol>
                <a:gridCol w="5449203">
                  <a:extLst>
                    <a:ext uri="{9D8B030D-6E8A-4147-A177-3AD203B41FA5}">
                      <a16:colId xmlns:a16="http://schemas.microsoft.com/office/drawing/2014/main" val="2008709917"/>
                    </a:ext>
                  </a:extLst>
                </a:gridCol>
              </a:tblGrid>
              <a:tr h="205241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Plan operativo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2000" b="1" dirty="0" smtClean="0">
                          <a:solidFill>
                            <a:schemeClr val="tx1"/>
                          </a:solidFill>
                          <a:effectLst/>
                        </a:rPr>
                        <a:t>Acciones</a:t>
                      </a:r>
                      <a:endParaRPr lang="es-CO" sz="2400" b="1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86363448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 Comunicación Corporativa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Dar lineamiento para la estrategia de Comunicación Corporativa. Generación de estrategias para posicionar la marca e identidad UTP. Generación de estrategias para promover los programas académicos de la Universidad. Promoción y divulgación de servicios de las dependencias académicas, administrativas y de extensión de la UTP. Gestión de relaciones públicas institucionales. Socialización y capacitación manual de protocolo y relaciones públicas institucionales.	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30862672"/>
                  </a:ext>
                </a:extLst>
              </a:tr>
              <a:tr h="48528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CO" sz="1800" b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Gestión de la Comunicación Movilizadora</a:t>
                      </a:r>
                      <a:endParaRPr lang="es-CO" sz="1050" b="1" dirty="0">
                        <a:solidFill>
                          <a:srgbClr val="4B731F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32592" marR="32592" marT="0" marB="0" anchor="ctr">
                    <a:solidFill>
                      <a:srgbClr val="C6CA1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just" defTabSz="914400" rtl="0" eaLnBrk="1" fontAlgn="auto" latinLnBrk="0" hangingPunct="1">
                        <a:lnSpc>
                          <a:spcPct val="107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Direccionamiento estratégico de las actividades institucionales enmarcadas en la movilización y participación. Promoción de las iniciativas de rectoría para la presentación de informes, socialización y participación de la comunidad universitaria. Convocatorias para colectivos y comunidad estudiantil con el objetivo de propiciar espacios para publicar en medios disponibles: Universitaria Estéreo, campus informa, Zoom TV, </a:t>
                      </a:r>
                      <a:r>
                        <a:rPr lang="es-CO" sz="1400" kern="1200" dirty="0" err="1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Udiversidad</a:t>
                      </a:r>
                      <a:r>
                        <a:rPr lang="es-CO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Promoción de campañas de colectivos institucionales y externos de carácter social, académico, cultural, etc. Participación en comités y colectivos de ciudad (Red universitaria de Risaralda, Pereira Cómo Vamos y Sociedad en Movimiento, Canal Universitario Nacional Zoom TV, Red de Radios Universitarias de Colombia RRUC). Coordinación de eventos institucionales. </a:t>
                      </a:r>
                      <a:r>
                        <a:rPr lang="es-MX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Diseño e implementación de una estrategia de difusión de la normativa interna y los procesos que de ella derivan: Reglamentos, Estatutos, Acuerdos, Resoluciones, Procesos electorales, Estudios de pertinencia para la creación de programas.</a:t>
                      </a:r>
                      <a:endParaRPr lang="es-CO" sz="140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32592" marR="32592" marT="0" marB="0" anchor="ctr">
                    <a:solidFill>
                      <a:srgbClr val="F0F2A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2763458"/>
                  </a:ext>
                </a:extLst>
              </a:tr>
            </a:tbl>
          </a:graphicData>
        </a:graphic>
      </p:graphicFrame>
      <p:sp>
        <p:nvSpPr>
          <p:cNvPr id="8" name="Rectángulo 7"/>
          <p:cNvSpPr/>
          <p:nvPr/>
        </p:nvSpPr>
        <p:spPr>
          <a:xfrm rot="16200000">
            <a:off x="6633738" y="3424361"/>
            <a:ext cx="4428565" cy="21544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CO" sz="800" dirty="0" smtClean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39. </a:t>
            </a:r>
            <a:r>
              <a:rPr lang="es-CO" sz="800" dirty="0">
                <a:solidFill>
                  <a:schemeClr val="bg1">
                    <a:lumMod val="50000"/>
                  </a:schemeClr>
                </a:solidFill>
                <a:latin typeface="Arial Rounded MT Bold" panose="020F0704030504030204" pitchFamily="34" charset="0"/>
              </a:rPr>
              <a:t>Gestión de la comunicación y promoción institucional</a:t>
            </a:r>
          </a:p>
        </p:txBody>
      </p:sp>
    </p:spTree>
    <p:extLst>
      <p:ext uri="{BB962C8B-B14F-4D97-AF65-F5344CB8AC3E}">
        <p14:creationId xmlns:p14="http://schemas.microsoft.com/office/powerpoint/2010/main" val="1820588312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Rojo">
      <a:dk1>
        <a:sysClr val="windowText" lastClr="000000"/>
      </a:dk1>
      <a:lt1>
        <a:sysClr val="window" lastClr="FFFFFF"/>
      </a:lt1>
      <a:dk2>
        <a:srgbClr val="323232"/>
      </a:dk2>
      <a:lt2>
        <a:srgbClr val="E5C243"/>
      </a:lt2>
      <a:accent1>
        <a:srgbClr val="A5300F"/>
      </a:accent1>
      <a:accent2>
        <a:srgbClr val="D55816"/>
      </a:accent2>
      <a:accent3>
        <a:srgbClr val="E19825"/>
      </a:accent3>
      <a:accent4>
        <a:srgbClr val="B19C7D"/>
      </a:accent4>
      <a:accent5>
        <a:srgbClr val="7F5F52"/>
      </a:accent5>
      <a:accent6>
        <a:srgbClr val="B27D49"/>
      </a:accent6>
      <a:hlink>
        <a:srgbClr val="6B9F25"/>
      </a:hlink>
      <a:folHlink>
        <a:srgbClr val="B26B02"/>
      </a:folHlink>
    </a:clrScheme>
    <a:fontScheme name="Tema de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lantilla Presentaciones" id="{DEBE8DB2-F645-45A6-9D9A-FECF618B095A}" vid="{89755DBF-F4C9-4372-9FFF-6D7F6A005EF8}"/>
    </a:ext>
  </a:ext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4235</TotalTime>
  <Words>1726</Words>
  <Application>Microsoft Office PowerPoint</Application>
  <PresentationFormat>Presentación en pantalla (4:3)</PresentationFormat>
  <Paragraphs>97</Paragraphs>
  <Slides>8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8</vt:i4>
      </vt:variant>
    </vt:vector>
  </HeadingPairs>
  <TitlesOfParts>
    <vt:vector size="17" baseType="lpstr">
      <vt:lpstr>Arial</vt:lpstr>
      <vt:lpstr>Arial Narrow</vt:lpstr>
      <vt:lpstr>Arial Rounded MT Bold</vt:lpstr>
      <vt:lpstr>Calibri</vt:lpstr>
      <vt:lpstr>Calibri Light</vt:lpstr>
      <vt:lpstr>Khmer UI</vt:lpstr>
      <vt:lpstr>Times New Roman</vt:lpstr>
      <vt:lpstr>Wingdings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>Hewlett-Packard Company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Usuario UTP</dc:creator>
  <cp:lastModifiedBy>julian andrés valencia quintero</cp:lastModifiedBy>
  <cp:revision>613</cp:revision>
  <cp:lastPrinted>2017-05-16T14:27:28Z</cp:lastPrinted>
  <dcterms:created xsi:type="dcterms:W3CDTF">2017-03-06T22:18:18Z</dcterms:created>
  <dcterms:modified xsi:type="dcterms:W3CDTF">2025-03-28T20:21:07Z</dcterms:modified>
</cp:coreProperties>
</file>