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Egresados, jubilados, Comunidad externa, Vicerrectorías (Administrativa, académica, investigación, Facultad Ciencias de la salud, Ciencias de la educación, Gestión de servicios institucionales.</a:t>
          </a:r>
          <a:endParaRPr lang="es-CO" sz="9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La población está integrada por estudiantes, docentes y administrativos, y comunidad externa como: jubilados, egresados y otra comunidad usuaria de los servicios y espacios de la Universidad Tecnológica de Pereira.</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dirty="0" smtClean="0"/>
            <a:t>Secretaría de cultura de Pereira, secretaría de deportes recreación y cultura departamental-Ministerios.  Entidades territoriales, DNP, Coldeportes Nacional, Ascundeportes, Ministerio de educación.</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89758"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4199">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133913">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552" y="438788"/>
          <a:ext cx="2429770" cy="701098"/>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4086" y="459322"/>
        <a:ext cx="2388702" cy="660030"/>
      </dsp:txXfrm>
    </dsp:sp>
    <dsp:sp modelId="{107B593D-2B7E-47A1-B237-2D44EE17772E}">
      <dsp:nvSpPr>
        <dsp:cNvPr id="0" name=""/>
        <dsp:cNvSpPr/>
      </dsp:nvSpPr>
      <dsp:spPr>
        <a:xfrm>
          <a:off x="246529" y="1139887"/>
          <a:ext cx="252265" cy="545742"/>
        </a:xfrm>
        <a:custGeom>
          <a:avLst/>
          <a:gdLst/>
          <a:ahLst/>
          <a:cxnLst/>
          <a:rect l="0" t="0" r="0" b="0"/>
          <a:pathLst>
            <a:path>
              <a:moveTo>
                <a:pt x="0" y="0"/>
              </a:moveTo>
              <a:lnTo>
                <a:pt x="0" y="545742"/>
              </a:lnTo>
              <a:lnTo>
                <a:pt x="252265" y="545742"/>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8794" y="1370983"/>
          <a:ext cx="4147263" cy="629292"/>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Egresados, jubilados, Comunidad externa, Vicerrectorías (Administrativa, académica, investigación, Facultad Ciencias de la salud, Ciencias de la educación, Gestión de servicios institucionales.</a:t>
          </a:r>
          <a:endParaRPr lang="es-CO" sz="900" b="0" kern="1200" dirty="0">
            <a:solidFill>
              <a:schemeClr val="tx2">
                <a:lumMod val="50000"/>
              </a:schemeClr>
            </a:solidFill>
            <a:latin typeface="+mn-lt"/>
            <a:cs typeface="Khmer UI" panose="020B0502040204020203" pitchFamily="34" charset="0"/>
          </a:endParaRPr>
        </a:p>
      </dsp:txBody>
      <dsp:txXfrm>
        <a:off x="517225" y="1389414"/>
        <a:ext cx="4110401" cy="592430"/>
      </dsp:txXfrm>
    </dsp:sp>
    <dsp:sp modelId="{94DEC999-591D-4E68-9D00-6890F125307D}">
      <dsp:nvSpPr>
        <dsp:cNvPr id="0" name=""/>
        <dsp:cNvSpPr/>
      </dsp:nvSpPr>
      <dsp:spPr>
        <a:xfrm>
          <a:off x="246529" y="1139887"/>
          <a:ext cx="242977" cy="1365877"/>
        </a:xfrm>
        <a:custGeom>
          <a:avLst/>
          <a:gdLst/>
          <a:ahLst/>
          <a:cxnLst/>
          <a:rect l="0" t="0" r="0" b="0"/>
          <a:pathLst>
            <a:path>
              <a:moveTo>
                <a:pt x="0" y="0"/>
              </a:moveTo>
              <a:lnTo>
                <a:pt x="0" y="1365877"/>
              </a:lnTo>
              <a:lnTo>
                <a:pt x="242977" y="136587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89506" y="2175551"/>
          <a:ext cx="4169205" cy="66042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kern="1200" dirty="0" smtClean="0"/>
            <a:t>Secretaría de cultura de Pereira, secretaría de deportes recreación y cultura departamental-Ministerios.  Entidades territoriales, DNP, Coldeportes Nacional, Ascundeportes, Ministerio de educación.</a:t>
          </a:r>
          <a:endParaRPr lang="es-ES" sz="100" b="0" kern="1200" dirty="0">
            <a:solidFill>
              <a:schemeClr val="tx2">
                <a:lumMod val="50000"/>
              </a:schemeClr>
            </a:solidFill>
            <a:latin typeface="+mn-lt"/>
            <a:cs typeface="Khmer UI" panose="020B0502040204020203" pitchFamily="34" charset="0"/>
          </a:endParaRPr>
        </a:p>
      </dsp:txBody>
      <dsp:txXfrm>
        <a:off x="508849" y="2194894"/>
        <a:ext cx="4130519" cy="621742"/>
      </dsp:txXfrm>
    </dsp:sp>
    <dsp:sp modelId="{983EE482-34B4-4DDE-A5BB-56DAF2F5E8D4}">
      <dsp:nvSpPr>
        <dsp:cNvPr id="0" name=""/>
        <dsp:cNvSpPr/>
      </dsp:nvSpPr>
      <dsp:spPr>
        <a:xfrm>
          <a:off x="246529" y="1139887"/>
          <a:ext cx="242977" cy="2340797"/>
        </a:xfrm>
        <a:custGeom>
          <a:avLst/>
          <a:gdLst/>
          <a:ahLst/>
          <a:cxnLst/>
          <a:rect l="0" t="0" r="0" b="0"/>
          <a:pathLst>
            <a:path>
              <a:moveTo>
                <a:pt x="0" y="0"/>
              </a:moveTo>
              <a:lnTo>
                <a:pt x="0" y="2340797"/>
              </a:lnTo>
              <a:lnTo>
                <a:pt x="242977" y="234079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89506" y="3011254"/>
          <a:ext cx="4183979" cy="938862"/>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La población está integrada por estudiantes, docentes y administrativos, y comunidad externa como: jubilados, egresados y otra comunidad usuaria de los servicios y espacios de la Universidad Tecnológica de Pereira.</a:t>
          </a:r>
          <a:endParaRPr lang="es-CO" sz="700" b="0" kern="1200" dirty="0">
            <a:latin typeface="+mn-lt"/>
          </a:endParaRPr>
        </a:p>
      </dsp:txBody>
      <dsp:txXfrm>
        <a:off x="517004" y="3038752"/>
        <a:ext cx="4128983" cy="8838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dirty="0"/>
          </a:p>
        </p:txBody>
      </p:sp>
    </p:spTree>
    <p:extLst>
      <p:ext uri="{BB962C8B-B14F-4D97-AF65-F5344CB8AC3E}">
        <p14:creationId xmlns:p14="http://schemas.microsoft.com/office/powerpoint/2010/main" val="3424053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4"/>
          <a:stretch>
            <a:fillRect/>
          </a:stretch>
        </p:blipFill>
        <p:spPr>
          <a:xfrm>
            <a:off x="794778" y="1047470"/>
            <a:ext cx="3409670" cy="570006"/>
          </a:xfrm>
          <a:prstGeom prst="rect">
            <a:avLst/>
          </a:prstGeom>
        </p:spPr>
      </p:pic>
      <p:grpSp>
        <p:nvGrpSpPr>
          <p:cNvPr id="4" name="Group 106"/>
          <p:cNvGrpSpPr/>
          <p:nvPr/>
        </p:nvGrpSpPr>
        <p:grpSpPr>
          <a:xfrm>
            <a:off x="385486" y="3792237"/>
            <a:ext cx="3756208" cy="1212690"/>
            <a:chOff x="3812494" y="1454131"/>
            <a:chExt cx="7410278" cy="1161571"/>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465970"/>
              <a:ext cx="5736374" cy="1149732"/>
            </a:xfrm>
            <a:prstGeom prst="rect">
              <a:avLst/>
            </a:prstGeom>
            <a:noFill/>
          </p:spPr>
          <p:txBody>
            <a:bodyPr wrap="square" rtlCol="0" anchor="ctr">
              <a:spAutoFit/>
            </a:bodyPr>
            <a:lstStyle/>
            <a:p>
              <a:r>
                <a:rPr lang="es-CO" b="1" dirty="0"/>
                <a:t>Proyecto</a:t>
              </a:r>
            </a:p>
            <a:p>
              <a:r>
                <a:rPr lang="es-CO" dirty="0"/>
                <a:t>C</a:t>
              </a:r>
              <a:r>
                <a:rPr lang="es-CO" dirty="0" smtClean="0"/>
                <a:t>ultura</a:t>
              </a:r>
              <a:r>
                <a:rPr lang="es-CO" dirty="0"/>
                <a:t>, desarrollo humano y deporte </a:t>
              </a:r>
              <a:r>
                <a:rPr lang="es-CO" dirty="0" smtClean="0"/>
                <a:t>universitario como </a:t>
              </a:r>
              <a:r>
                <a:rPr lang="es-CO" dirty="0"/>
                <a:t>estilo de vida UTP</a:t>
              </a:r>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44</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5"/>
          <a:stretch>
            <a:fillRect/>
          </a:stretch>
        </p:blipFill>
        <p:spPr>
          <a:xfrm>
            <a:off x="596819" y="2082907"/>
            <a:ext cx="3805587" cy="1285046"/>
          </a:xfrm>
          <a:prstGeom prst="rect">
            <a:avLst/>
          </a:prstGeom>
        </p:spPr>
      </p:pic>
      <p:pic>
        <p:nvPicPr>
          <p:cNvPr id="10" name="Imagen 9"/>
          <p:cNvPicPr/>
          <p:nvPr/>
        </p:nvPicPr>
        <p:blipFill>
          <a:blip r:embed="rId6"/>
          <a:stretch>
            <a:fillRect/>
          </a:stretch>
        </p:blipFill>
        <p:spPr>
          <a:xfrm>
            <a:off x="4902974" y="3756377"/>
            <a:ext cx="4133450" cy="2662352"/>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280527" y="5209001"/>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graphicFrame>
        <p:nvGraphicFramePr>
          <p:cNvPr id="8" name="Tabla 7"/>
          <p:cNvGraphicFramePr>
            <a:graphicFrameLocks noGrp="1"/>
          </p:cNvGraphicFramePr>
          <p:nvPr>
            <p:extLst>
              <p:ext uri="{D42A27DB-BD31-4B8C-83A1-F6EECF244321}">
                <p14:modId xmlns:p14="http://schemas.microsoft.com/office/powerpoint/2010/main" val="24431278"/>
              </p:ext>
            </p:extLst>
          </p:nvPr>
        </p:nvGraphicFramePr>
        <p:xfrm>
          <a:off x="259257" y="1219190"/>
          <a:ext cx="7468319" cy="5404461"/>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80168">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PDI2028 – BCV - 44</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360335">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80168">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80168">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36692">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236692">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Misionales - Docencia</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63796950"/>
                  </a:ext>
                </a:extLst>
              </a:tr>
              <a:tr h="236692">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69345096"/>
                  </a:ext>
                </a:extLst>
              </a:tr>
              <a:tr h="135267">
                <a:tc rowSpan="3">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35267">
                <a:tc vMerge="1">
                  <a:txBody>
                    <a:bodyPr/>
                    <a:lstStyle/>
                    <a:p>
                      <a:endParaRPr lang="es-CO"/>
                    </a:p>
                  </a:txBody>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269969">
                <a:tc vMerge="1">
                  <a:txBody>
                    <a:bodyPr/>
                    <a:lstStyle/>
                    <a:p>
                      <a:endParaRPr lang="es-CO"/>
                    </a:p>
                  </a:txBody>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386095">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Egresados, jubilados, Comunidad externa, Vicerrectorías (Administrativa, académica, investigación, Facultad Ciencias de la salud, Ciencias de la educación, Gestión de servicios institucionales.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35267">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35267">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Gestión de egresados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35267">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958416569"/>
                  </a:ext>
                </a:extLst>
              </a:tr>
              <a:tr h="135267">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386095">
                <a:tc vMerge="1">
                  <a:txBody>
                    <a:bodyPr/>
                    <a:lstStyle/>
                    <a:p>
                      <a:endParaRPr lang="es-CO"/>
                    </a:p>
                  </a:txBody>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355038">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5739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18021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5. Lograr la igualdad entre todos los géneros y empoderar a todas las mujeres y las niñas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18021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91350" y="1529046"/>
            <a:ext cx="7655859" cy="4770537"/>
          </a:xfrm>
          <a:prstGeom prst="rect">
            <a:avLst/>
          </a:prstGeom>
        </p:spPr>
        <p:txBody>
          <a:bodyPr wrap="square">
            <a:spAutoFit/>
          </a:bodyPr>
          <a:lstStyle/>
          <a:p>
            <a:pPr algn="just"/>
            <a:r>
              <a:rPr lang="es-CO" sz="1600" dirty="0"/>
              <a:t>El Modelo funcional  del deporte Universitario, de la cultura y visión del desarrollo humano en la  UTP actualmente,  es  insuficiente de acuerdo al crecimiento actual,  así como las necesidades de la comunidad interna y externa que  han venido creciendo permanentemente, y con ella, sus gustos, expectativas e intereses en lo deportivo, a lo que la oferta institucional se ha quedado corta (insuficiente y restringida) en lo referente a programas, servicios y espacios deportivos que podría ofrecer.  </a:t>
            </a:r>
            <a:endParaRPr lang="es-CO" sz="1600" dirty="0" smtClean="0"/>
          </a:p>
          <a:p>
            <a:pPr algn="just"/>
            <a:endParaRPr lang="es-CO" sz="1600" dirty="0"/>
          </a:p>
          <a:p>
            <a:pPr algn="just"/>
            <a:r>
              <a:rPr lang="es-CO" sz="1600" dirty="0" smtClean="0"/>
              <a:t>En </a:t>
            </a:r>
            <a:r>
              <a:rPr lang="es-CO" sz="1600" dirty="0"/>
              <a:t>este sentido se considera que las políticas, visión  y objetivos institucionales de la UTP,  están desarticuladas a tal demanda, así como al contexto, tendencias  y normatividad  del deporte Universitario a nivel nacional y   por consiguiente al modelo de la  UTP en sus componentes de deporte formativo, recreativo, competitivo, hábitos saludables, club deportivo y el uso de los escenarios deportivos, presuntamente debido a la  falta de claridad por parte de las dependencias involucradas en la toma de decisiones para el desarrollo de este modelo  y todo lo que requiere (necesidades en materia de talento humano, espacios, preparación y entrenamiento del deporte competitivo, implementación) para su adecuado y óptimo desarrollo que atienda la demanda creciente. Esto conlleva a que sea insuficiente la asignación de recursos económicos para el desarrollo de la estrategia deportiva UTP y en ella el crecimiento en calidad y cantidad no solo de los programas deportivos, sino de los escenarios existentes.       </a:t>
            </a:r>
          </a:p>
        </p:txBody>
      </p:sp>
      <p:sp>
        <p:nvSpPr>
          <p:cNvPr id="10" name="Rectángulo 9"/>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490714664"/>
              </p:ext>
            </p:extLst>
          </p:nvPr>
        </p:nvGraphicFramePr>
        <p:xfrm>
          <a:off x="165844" y="1199485"/>
          <a:ext cx="8279686" cy="5499546"/>
        </p:xfrm>
        <a:graphic>
          <a:graphicData uri="http://schemas.openxmlformats.org/drawingml/2006/table">
            <a:tbl>
              <a:tblPr firstRow="1" firstCol="1" bandRow="1">
                <a:tableStyleId>{5940675A-B579-460E-94D1-54222C63F5DA}</a:tableStyleId>
              </a:tblPr>
              <a:tblGrid>
                <a:gridCol w="1298089">
                  <a:extLst>
                    <a:ext uri="{9D8B030D-6E8A-4147-A177-3AD203B41FA5}">
                      <a16:colId xmlns:a16="http://schemas.microsoft.com/office/drawing/2014/main" val="235893282"/>
                    </a:ext>
                  </a:extLst>
                </a:gridCol>
                <a:gridCol w="2184702">
                  <a:extLst>
                    <a:ext uri="{9D8B030D-6E8A-4147-A177-3AD203B41FA5}">
                      <a16:colId xmlns:a16="http://schemas.microsoft.com/office/drawing/2014/main" val="152103896"/>
                    </a:ext>
                  </a:extLst>
                </a:gridCol>
                <a:gridCol w="4796895">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400" b="1" kern="1200" dirty="0">
                          <a:solidFill>
                            <a:schemeClr val="tx1"/>
                          </a:solidFill>
                          <a:effectLst/>
                          <a:latin typeface="+mn-lt"/>
                          <a:ea typeface="+mn-ea"/>
                          <a:cs typeface="+mn-cs"/>
                        </a:rPr>
                        <a:t>Problema Central</a:t>
                      </a: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7">
                  <a:txBody>
                    <a:bodyPr/>
                    <a:lstStyle/>
                    <a:p>
                      <a:pPr algn="ctr">
                        <a:lnSpc>
                          <a:spcPct val="107000"/>
                        </a:lnSpc>
                        <a:spcAft>
                          <a:spcPts val="1200"/>
                        </a:spcAft>
                      </a:pPr>
                      <a:r>
                        <a:rPr lang="es-CO" sz="1100" kern="1200" dirty="0" smtClean="0">
                          <a:solidFill>
                            <a:schemeClr val="tx1"/>
                          </a:solidFill>
                          <a:effectLst/>
                          <a:latin typeface="+mn-lt"/>
                          <a:ea typeface="+mn-ea"/>
                          <a:cs typeface="+mn-cs"/>
                        </a:rPr>
                        <a:t>Modelo funcional  del deporte Universitario, de la cultura y visión del desarrollo humano en la  UTP insuficiente de acuerdo con el crecimiento actual y futuro de esta demanda</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1. La oferta institucional de cultura no corresponde a una estrategia de masificación de sus prácticas artísticas y culturales.</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850">
                          <a:solidFill>
                            <a:srgbClr val="000000"/>
                          </a:solidFill>
                          <a:effectLst/>
                          <a:latin typeface="+mn-lt"/>
                          <a:ea typeface="Times New Roman" panose="02020603050405020304" pitchFamily="18" charset="0"/>
                          <a:cs typeface="Times New Roman" panose="02020603050405020304" pitchFamily="18" charset="0"/>
                        </a:rPr>
                        <a:t>1.1. El  presupuesto para el desarrollo de las actividades culturales no es suficiente para la masificación.</a:t>
                      </a:r>
                      <a:br>
                        <a:rPr lang="es-CO" sz="850">
                          <a:solidFill>
                            <a:srgbClr val="000000"/>
                          </a:solidFill>
                          <a:effectLst/>
                          <a:latin typeface="+mn-lt"/>
                          <a:ea typeface="Times New Roman" panose="02020603050405020304" pitchFamily="18" charset="0"/>
                          <a:cs typeface="Times New Roman" panose="02020603050405020304" pitchFamily="18" charset="0"/>
                        </a:rPr>
                      </a:br>
                      <a:r>
                        <a:rPr lang="es-CO" sz="850">
                          <a:solidFill>
                            <a:srgbClr val="000000"/>
                          </a:solidFill>
                          <a:effectLst/>
                          <a:latin typeface="+mn-lt"/>
                          <a:ea typeface="Times New Roman" panose="02020603050405020304" pitchFamily="18" charset="0"/>
                          <a:cs typeface="Times New Roman" panose="02020603050405020304" pitchFamily="18" charset="0"/>
                        </a:rPr>
                        <a:t>1.2. La implementación es insuficiente y se encuentra en estado de deterioro por obsolescencia por uso.</a:t>
                      </a:r>
                      <a:br>
                        <a:rPr lang="es-CO" sz="850">
                          <a:solidFill>
                            <a:srgbClr val="000000"/>
                          </a:solidFill>
                          <a:effectLst/>
                          <a:latin typeface="+mn-lt"/>
                          <a:ea typeface="Times New Roman" panose="02020603050405020304" pitchFamily="18" charset="0"/>
                          <a:cs typeface="Times New Roman" panose="02020603050405020304" pitchFamily="18" charset="0"/>
                        </a:rPr>
                      </a:br>
                      <a:r>
                        <a:rPr lang="es-CO" sz="850">
                          <a:solidFill>
                            <a:srgbClr val="000000"/>
                          </a:solidFill>
                          <a:effectLst/>
                          <a:latin typeface="+mn-lt"/>
                          <a:ea typeface="Times New Roman" panose="02020603050405020304" pitchFamily="18" charset="0"/>
                          <a:cs typeface="Times New Roman" panose="02020603050405020304" pitchFamily="18" charset="0"/>
                        </a:rPr>
                        <a:t>1.3. Existen espacios físicos para actividades culturales que no son administrados desde la Vicerrectoría y los que están disponibles no cumplen con los requisitos técnicos para las prácticas.</a:t>
                      </a:r>
                      <a:endParaRPr lang="es-CO" sz="85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378261">
                <a:tc vMerge="1">
                  <a:txBody>
                    <a:bodyPr/>
                    <a:lstStyle/>
                    <a:p>
                      <a:endParaRPr lang="es-CO"/>
                    </a:p>
                  </a:txBody>
                  <a:tcPr/>
                </a:tc>
                <a:tc>
                  <a:txBody>
                    <a:bodyPr/>
                    <a:lstStyle/>
                    <a:p>
                      <a:pPr>
                        <a:lnSpc>
                          <a:spcPct val="107000"/>
                        </a:lnSpc>
                        <a:spcAft>
                          <a:spcPts val="80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2. Dificultad para una articulación sistémica de las diferentes intervenciones de desarrollo humano realizadas por la Institución a lo largo de la Vida Universitaria.</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2.1. Dificultades en la diferenciación entre temáticas para la adaptación que requieren de proceso formativos de mayor profundidad y duración, frente a temáticas que pueden desarrollarse en un único espacio; La diversidad y cantidad de información dificultan el aprendizaje; La mayor parte de los postgrados no reciben inducción y los administrativos y docentes no tienen un espacio formal con la Vicerrectoría de Responsabilidad Social y Bienestar Universitario.</a:t>
                      </a:r>
                      <a:br>
                        <a:rPr lang="es-CO" sz="850" dirty="0">
                          <a:solidFill>
                            <a:srgbClr val="000000"/>
                          </a:solidFill>
                          <a:effectLst/>
                          <a:latin typeface="+mn-lt"/>
                          <a:ea typeface="Times New Roman" panose="02020603050405020304" pitchFamily="18" charset="0"/>
                          <a:cs typeface="Times New Roman" panose="02020603050405020304" pitchFamily="18" charset="0"/>
                        </a:rPr>
                      </a:br>
                      <a:r>
                        <a:rPr lang="es-CO" sz="850" dirty="0">
                          <a:solidFill>
                            <a:srgbClr val="000000"/>
                          </a:solidFill>
                          <a:effectLst/>
                          <a:latin typeface="+mn-lt"/>
                          <a:ea typeface="Times New Roman" panose="02020603050405020304" pitchFamily="18" charset="0"/>
                          <a:cs typeface="Times New Roman" panose="02020603050405020304" pitchFamily="18" charset="0"/>
                        </a:rPr>
                        <a:t>2,2, El cumplimiento de indicadores sobre Desarrollo Humano se orientan más a comunidad de primer semestre y de último semestre por las actividades de Adaptación a la Vida Universitaria y Símbolos Institucionales. Estudiantes de segundo semestre en adelante no tienen contacto directo con el área de Desarrollo Humano; El desarrollo de competencias blandas no tiene un procesos específico adicional al generado por el currículo oculto.</a:t>
                      </a:r>
                      <a:br>
                        <a:rPr lang="es-CO" sz="850" dirty="0">
                          <a:solidFill>
                            <a:srgbClr val="000000"/>
                          </a:solidFill>
                          <a:effectLst/>
                          <a:latin typeface="+mn-lt"/>
                          <a:ea typeface="Times New Roman" panose="02020603050405020304" pitchFamily="18" charset="0"/>
                          <a:cs typeface="Times New Roman" panose="02020603050405020304" pitchFamily="18" charset="0"/>
                        </a:rPr>
                      </a:br>
                      <a:r>
                        <a:rPr lang="es-CO" sz="850" dirty="0">
                          <a:solidFill>
                            <a:srgbClr val="000000"/>
                          </a:solidFill>
                          <a:effectLst/>
                          <a:latin typeface="+mn-lt"/>
                          <a:ea typeface="Times New Roman" panose="02020603050405020304" pitchFamily="18" charset="0"/>
                          <a:cs typeface="Times New Roman" panose="02020603050405020304" pitchFamily="18" charset="0"/>
                        </a:rPr>
                        <a:t>2,3, No existen procesos estructurados para el Desarrollo Humano en la preparación para el egreso de estudiantes. El acompañamiento en el egreso, de empleados y administrativos, así como las despedidas por fallecimiento no cuentan con un procedimiento por parte de esta Vicerrectoría.</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15237084"/>
                  </a:ext>
                </a:extLst>
              </a:tr>
              <a:tr h="378261">
                <a:tc vMerge="1">
                  <a:txBody>
                    <a:bodyPr/>
                    <a:lstStyle/>
                    <a:p>
                      <a:endParaRPr lang="es-CO"/>
                    </a:p>
                  </a:txBody>
                  <a:tcPr/>
                </a:tc>
                <a:tc>
                  <a:txBody>
                    <a:bodyPr/>
                    <a:lstStyle/>
                    <a:p>
                      <a:pPr>
                        <a:lnSpc>
                          <a:spcPct val="107000"/>
                        </a:lnSpc>
                        <a:spcAft>
                          <a:spcPts val="800"/>
                        </a:spcAft>
                      </a:pPr>
                      <a:r>
                        <a:rPr lang="es-CO" sz="850">
                          <a:solidFill>
                            <a:srgbClr val="000000"/>
                          </a:solidFill>
                          <a:effectLst/>
                          <a:latin typeface="+mn-lt"/>
                          <a:ea typeface="Times New Roman" panose="02020603050405020304" pitchFamily="18" charset="0"/>
                          <a:cs typeface="Times New Roman" panose="02020603050405020304" pitchFamily="18" charset="0"/>
                        </a:rPr>
                        <a:t>3. Poca claridad de la visión, normatividad y modelo del deporte Universitario UTP por parte de las dependencias que toman decisiones en esta materia.  </a:t>
                      </a:r>
                      <a:endParaRPr lang="es-CO" sz="85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850" dirty="0">
                          <a:solidFill>
                            <a:srgbClr val="000000"/>
                          </a:solidFill>
                          <a:effectLst/>
                          <a:latin typeface="+mn-lt"/>
                          <a:ea typeface="Times New Roman" panose="02020603050405020304" pitchFamily="18" charset="0"/>
                          <a:cs typeface="Times New Roman" panose="02020603050405020304" pitchFamily="18" charset="0"/>
                        </a:rPr>
                        <a:t>1. Escasas condiciones  administrativas y técnicas para el desarrollo del deporte Competitivo, formativo, recreativo de la  UTP que no cumplen con el estándar mínimo.</a:t>
                      </a:r>
                      <a:br>
                        <a:rPr lang="es-CO" sz="850" dirty="0">
                          <a:solidFill>
                            <a:srgbClr val="000000"/>
                          </a:solidFill>
                          <a:effectLst/>
                          <a:latin typeface="+mn-lt"/>
                          <a:ea typeface="Times New Roman" panose="02020603050405020304" pitchFamily="18" charset="0"/>
                          <a:cs typeface="Times New Roman" panose="02020603050405020304" pitchFamily="18" charset="0"/>
                        </a:rPr>
                      </a:br>
                      <a:r>
                        <a:rPr lang="es-CO" sz="850" dirty="0">
                          <a:solidFill>
                            <a:srgbClr val="000000"/>
                          </a:solidFill>
                          <a:effectLst/>
                          <a:latin typeface="+mn-lt"/>
                          <a:ea typeface="Times New Roman" panose="02020603050405020304" pitchFamily="18" charset="0"/>
                          <a:cs typeface="Times New Roman" panose="02020603050405020304" pitchFamily="18" charset="0"/>
                        </a:rPr>
                        <a:t>1.2. Desarticulación  y descontextualización en las políticas institucionales, la formación integral, el deporte Universitario y la  normatividad en materia de deporte.</a:t>
                      </a:r>
                      <a:endParaRPr lang="es-CO" sz="85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98784892"/>
                  </a:ext>
                </a:extLst>
              </a:tr>
              <a:tr h="99930">
                <a:tc vMerge="1">
                  <a:txBody>
                    <a:bodyPr/>
                    <a:lstStyle/>
                    <a:p>
                      <a:endParaRPr lang="es-CO"/>
                    </a:p>
                  </a:txBody>
                  <a:tcPr/>
                </a:tc>
                <a:tc>
                  <a:txBody>
                    <a:bodyPr/>
                    <a:lstStyle/>
                    <a:p>
                      <a:pPr algn="ctr">
                        <a:lnSpc>
                          <a:spcPct val="107000"/>
                        </a:lnSpc>
                        <a:spcAft>
                          <a:spcPts val="0"/>
                        </a:spcAft>
                      </a:pPr>
                      <a:r>
                        <a:rPr lang="es-CO" sz="14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893404030"/>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  Uso inadecuado del tiempo libre y poco desarrollo de la dimensión lúdica en relación a habilidades artísticas y culturales en la comunidad universitaria.</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1.1. Participación en actividades de ocio poco saludables </a:t>
                      </a:r>
                      <a:br>
                        <a:rPr lang="es-CO" sz="850" kern="1200">
                          <a:solidFill>
                            <a:srgbClr val="000000"/>
                          </a:solidFill>
                          <a:effectLst/>
                          <a:latin typeface="+mn-lt"/>
                          <a:ea typeface="Times New Roman" panose="02020603050405020304" pitchFamily="18" charset="0"/>
                          <a:cs typeface="Times New Roman" panose="02020603050405020304" pitchFamily="18" charset="0"/>
                        </a:rPr>
                      </a:br>
                      <a:r>
                        <a:rPr lang="es-CO" sz="850" kern="1200">
                          <a:solidFill>
                            <a:srgbClr val="000000"/>
                          </a:solidFill>
                          <a:effectLst/>
                          <a:latin typeface="+mn-lt"/>
                          <a:ea typeface="Times New Roman" panose="02020603050405020304" pitchFamily="18" charset="0"/>
                          <a:cs typeface="Times New Roman" panose="02020603050405020304" pitchFamily="18" charset="0"/>
                        </a:rPr>
                        <a:t>1.2. Desconocimiento del desarrollo de la dimensión lúdica del ser humano.</a:t>
                      </a: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2. Dificultad de los estudiantes para desenvolverse en la vida universitaria; La comunidad egresa con las herramientas que espontáneamente hallan logrado adquirir en su proceso formativo a lo largo de la carrera.</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2.1. Desconocimiento de trámites y servicios, aprovechamiento de oportunidades y disfrute de derechos.</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2.2. Temas que requieren profundidad para aportar en la adaptación del estudiantes no la alcanzan a tener y los  que requieren procesos de memoria no parecen quedar en la recordación de los estudiantes.</a:t>
                      </a: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3. 2. NO logro de los objetivos y metas institucionales en materia de deporte Universitario.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1.1. Desmotivación del TH para realizar sus actividades laborales, dada la Inequidad entre los Tipos de contratación.</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1.2. Bajo desarrollo deportivo de la UTP        </a:t>
                      </a:r>
                    </a:p>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1.3. Desarticulación entre la demanda y oferta de la UTP. </a:t>
                      </a:r>
                    </a:p>
                  </a:txBody>
                  <a:tcPr marL="44450" marR="44450" marT="0" marB="0" anchor="ctr">
                    <a:solidFill>
                      <a:srgbClr val="F1D7B5"/>
                    </a:solidFill>
                  </a:tcPr>
                </a:tc>
                <a:extLst>
                  <a:ext uri="{0D108BD9-81ED-4DB2-BD59-A6C34878D82A}">
                    <a16:rowId xmlns:a16="http://schemas.microsoft.com/office/drawing/2014/main" val="3382031205"/>
                  </a:ext>
                </a:extLst>
              </a:tr>
            </a:tbl>
          </a:graphicData>
        </a:graphic>
      </p:graphicFrame>
      <p:sp>
        <p:nvSpPr>
          <p:cNvPr id="10" name="Rectángulo 9"/>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505974426"/>
              </p:ext>
            </p:extLst>
          </p:nvPr>
        </p:nvGraphicFramePr>
        <p:xfrm>
          <a:off x="3983492" y="1522853"/>
          <a:ext cx="4677038" cy="444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93096" y="1689676"/>
            <a:ext cx="3729318" cy="4708981"/>
          </a:xfrm>
          <a:prstGeom prst="rect">
            <a:avLst/>
          </a:prstGeom>
        </p:spPr>
        <p:txBody>
          <a:bodyPr wrap="square">
            <a:spAutoFit/>
          </a:bodyPr>
          <a:lstStyle/>
          <a:p>
            <a:pPr algn="just"/>
            <a:r>
              <a:rPr lang="es-CO" sz="1200" dirty="0"/>
              <a:t>Consiste en el Fortalecimiento de las dimensiones de la formación integral  de la Comunidad Universitaria, a través del desarrollo humano, el deporte y la cultura,  durante su permanencia en esta comunidad y aún después de que egrese exitosamente ya con el rol de egresado, jubilado y/o comunidad externa, desde una perspectiva holística; generando acciones positivas que permitan resaltar e integrar a la cultura institucional las expresiones  de la comunidad, reconocimiento y apoyando a grupos poblacionales con necesidades educativas especiales y promoviendo sus talentos, habilidades y destrezas. El desarrollo de las actividades deportivas en todos sus componentes (formativo, recreativo, competitivo, club deportivo, escenarios deportivos y actividad física saludable), se hace fundamental para lograr este propósito por medio de la dinámica y ejecución continua de los planes operativos que estos componentes desarrollan para todos los nichos poblacionales. Igualmente, estos componentes requieren de espacios que si bien, han venido creciendo en esta última administración de 16 a 35 escenarios deportivos, requieren de adecuaciones, dotaciones, mantenimiento de todos los espacios deportivos que permitan su desarrollo y óptima utilización por parte de los usuarios.  </a:t>
            </a:r>
          </a:p>
        </p:txBody>
      </p:sp>
      <p:sp>
        <p:nvSpPr>
          <p:cNvPr id="10" name="Rectángulo 9"/>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3184134"/>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1077218"/>
          </a:xfrm>
          <a:prstGeom prst="rect">
            <a:avLst/>
          </a:prstGeom>
        </p:spPr>
        <p:txBody>
          <a:bodyPr wrap="square">
            <a:spAutoFit/>
          </a:bodyPr>
          <a:lstStyle/>
          <a:p>
            <a:pPr algn="just"/>
            <a:r>
              <a:rPr lang="es-CO" sz="1600" dirty="0"/>
              <a:t>Consolidar un modelo de deporte, cultura y desarrollo humano Universitario construido con la participación de todos los grupos sociales y de interés del deporte UTP (nivel directivo y operativo), conforme a la normatividad   nacional, el objetivo visional de la Universidad y las tendencias y necesidades del deporte y la cultura UTP.  </a:t>
            </a:r>
          </a:p>
        </p:txBody>
      </p:sp>
      <p:sp>
        <p:nvSpPr>
          <p:cNvPr id="3" name="Rectángulo 2"/>
          <p:cNvSpPr/>
          <p:nvPr/>
        </p:nvSpPr>
        <p:spPr>
          <a:xfrm>
            <a:off x="198343" y="3838965"/>
            <a:ext cx="7475445"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Implementar una estrategia de masificación cultural y artística para la Comunidad Universitaria.</a:t>
            </a:r>
          </a:p>
          <a:p>
            <a:r>
              <a:rPr lang="es-CO" dirty="0"/>
              <a:t> </a:t>
            </a:r>
          </a:p>
          <a:p>
            <a:pPr marL="285750" lvl="0" indent="-285750">
              <a:buFont typeface="Wingdings" panose="05000000000000000000" pitchFamily="2" charset="2"/>
              <a:buChar char="Ø"/>
            </a:pPr>
            <a:r>
              <a:rPr lang="es-CO" dirty="0"/>
              <a:t>Transversalizar la Estrategia de Formación para el Desarrollo Humano en la Comunidad Universitaria.</a:t>
            </a:r>
          </a:p>
          <a:p>
            <a:r>
              <a:rPr lang="es-CO" dirty="0"/>
              <a:t> </a:t>
            </a:r>
          </a:p>
          <a:p>
            <a:pPr marL="285750" lvl="0" indent="-285750" algn="just">
              <a:buFont typeface="Wingdings" panose="05000000000000000000" pitchFamily="2" charset="2"/>
              <a:buChar char="Ø"/>
            </a:pPr>
            <a:r>
              <a:rPr lang="es-CO" dirty="0"/>
              <a:t>Implementar un modelo consolidado y validado de Deporte Universitario, con todos los actores sociales de la Universidad implicados con el sector.</a:t>
            </a:r>
          </a:p>
        </p:txBody>
      </p:sp>
      <p:sp>
        <p:nvSpPr>
          <p:cNvPr id="11" name="Rectángulo 10"/>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1770339998"/>
              </p:ext>
            </p:extLst>
          </p:nvPr>
        </p:nvGraphicFramePr>
        <p:xfrm>
          <a:off x="151681" y="1297510"/>
          <a:ext cx="7674508" cy="5022724"/>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Prácticas culturales de la comunidad universitaria, como habito y estilo de vida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Formación Cultural: Capacitar a los miembros de la comunidad que participen de los cursos artísticos y culturales en las diferentes manifestaciones culturales. Grupos Representativos: Preparar a los integrantes de cada grupo representativo con niveles altos para participar en los diferentes eventos, festivales y concursos. Programación Cultural Permanente: Ofrecer una diversa programación cultural a la comunidad. Difusión Cultural. Actividades artísticas y culturales Docentes y Administrativos y Jubilados.</a:t>
                      </a:r>
                      <a:endParaRPr lang="es-CO" sz="2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Desarrollo Humano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Adaptación a la Vida Universitaria. Fundamentación y Desarrollo de Competencias Blandas. Preparación para el Egreso.	</a:t>
                      </a:r>
                      <a:endParaRPr lang="es-CO" sz="16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3282199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El deporte Universitario, como estilo de vida UTP</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Desarrollo del deporte formativo I y II. Desarrollo del deporte competitivo. Desarrollo del deporte Recreativo. Implementación de Actividad física saludable para todos. Consolidación y fortalecimiento del club deportivo UTP. Administración permanente y fortalecimiento de los escenarios deportivos.</a:t>
                      </a:r>
                      <a:endParaRPr lang="es-CO" sz="16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8" name="Rectángulo 7"/>
          <p:cNvSpPr/>
          <p:nvPr/>
        </p:nvSpPr>
        <p:spPr>
          <a:xfrm rot="16200000">
            <a:off x="6696494" y="3121379"/>
            <a:ext cx="4428565"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44. </a:t>
            </a:r>
            <a:r>
              <a:rPr lang="es-CO" sz="800" dirty="0">
                <a:solidFill>
                  <a:schemeClr val="bg1">
                    <a:lumMod val="50000"/>
                  </a:schemeClr>
                </a:solidFill>
                <a:latin typeface="Arial Rounded MT Bold" panose="020F0704030504030204" pitchFamily="34" charset="0"/>
              </a:rPr>
              <a:t>Cultura, desarrollo humano y deporte universitario como estilo de vida UTP</a:t>
            </a: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4172</TotalTime>
  <Words>1915</Words>
  <Application>Microsoft Office PowerPoint</Application>
  <PresentationFormat>Presentación en pantalla (4:3)</PresentationFormat>
  <Paragraphs>89</Paragraphs>
  <Slides>7</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589</cp:revision>
  <cp:lastPrinted>2017-05-16T14:27:28Z</cp:lastPrinted>
  <dcterms:created xsi:type="dcterms:W3CDTF">2017-03-06T22:18:18Z</dcterms:created>
  <dcterms:modified xsi:type="dcterms:W3CDTF">2025-03-28T20:39:26Z</dcterms:modified>
</cp:coreProperties>
</file>