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4" r:id="rId2"/>
    <p:sldId id="265" r:id="rId3"/>
    <p:sldId id="266" r:id="rId4"/>
    <p:sldId id="267" r:id="rId5"/>
    <p:sldId id="268" r:id="rId6"/>
    <p:sldId id="269" r:id="rId7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6D16"/>
    <a:srgbClr val="DB9B45"/>
    <a:srgbClr val="F1D7B5"/>
    <a:srgbClr val="0A99A3"/>
    <a:srgbClr val="0070C0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405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A26D16"/>
        </a:solidFill>
        <a:ln>
          <a:solidFill>
            <a:srgbClr val="A26D16"/>
          </a:solidFill>
        </a:ln>
      </dgm:spPr>
      <dgm:t>
        <a:bodyPr/>
        <a:lstStyle/>
        <a:p>
          <a:pPr algn="ctr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A26D16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050" dirty="0" smtClean="0"/>
            <a:t>Jubilados, egresados, asociación de egresados, vicerrectoría administrativa, vicerrectoría académica,  oficina de relaciones internacionales, oficina de planeación, oficina de comunicaciones, Vicerrectoría de Investigación, innovación y extensión.</a:t>
          </a:r>
          <a:endParaRPr lang="es-CO" sz="3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A26D16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A26D16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dirty="0" smtClean="0"/>
            <a:t>Estudiantes, docentes e investigadores, administrativos, jubilados, egresados, familias de los miembros de la comunidad.</a:t>
          </a:r>
          <a:endParaRPr lang="es-CO" sz="7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A26D16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A26D16"/>
          </a:solidFill>
        </a:ln>
      </dgm:spPr>
      <dgm:t>
        <a:bodyPr/>
        <a:lstStyle/>
        <a:p>
          <a:pPr algn="just"/>
          <a:r>
            <a:rPr lang="es-CO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Gobierno nacional y local, particulares, empresas</a:t>
          </a:r>
          <a:endParaRPr lang="es-ES" sz="1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32CA2B84-E3B2-40CF-8DC7-4B5119850B6B}" type="parTrans" cxnId="{CF4167F8-C89B-4EB1-8990-42F3FF232973}">
      <dgm:prSet/>
      <dgm:spPr>
        <a:ln>
          <a:solidFill>
            <a:srgbClr val="A26D16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73283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369711" custScaleY="105809" custLinFactNeighborX="82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371667" custScaleY="706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372984" custScaleY="8915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3552" y="622091"/>
          <a:ext cx="2429770" cy="701098"/>
        </a:xfrm>
        <a:prstGeom prst="roundRect">
          <a:avLst>
            <a:gd name="adj" fmla="val 10000"/>
          </a:avLst>
        </a:prstGeom>
        <a:solidFill>
          <a:srgbClr val="A26D16"/>
        </a:solidFill>
        <a:ln w="12700" cap="flat" cmpd="sng" algn="ctr">
          <a:solidFill>
            <a:srgbClr val="A26D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24086" y="642625"/>
        <a:ext cx="2388702" cy="660030"/>
      </dsp:txXfrm>
    </dsp:sp>
    <dsp:sp modelId="{107B593D-2B7E-47A1-B237-2D44EE17772E}">
      <dsp:nvSpPr>
        <dsp:cNvPr id="0" name=""/>
        <dsp:cNvSpPr/>
      </dsp:nvSpPr>
      <dsp:spPr>
        <a:xfrm>
          <a:off x="246529" y="1323190"/>
          <a:ext cx="252265" cy="602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2009"/>
              </a:lnTo>
              <a:lnTo>
                <a:pt x="252265" y="602009"/>
              </a:lnTo>
            </a:path>
          </a:pathLst>
        </a:custGeom>
        <a:noFill/>
        <a:ln w="12700" cap="flat" cmpd="sng" algn="ctr">
          <a:solidFill>
            <a:srgbClr val="A26D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498794" y="1554286"/>
          <a:ext cx="4147263" cy="741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6D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050" kern="1200" dirty="0" smtClean="0"/>
            <a:t>Jubilados, egresados, asociación de egresados, vicerrectoría administrativa, vicerrectoría académica,  oficina de relaciones internacionales, oficina de planeación, oficina de comunicaciones, Vicerrectoría de Investigación, innovación y extensión.</a:t>
          </a:r>
          <a:endParaRPr lang="es-CO" sz="3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520521" y="1576013"/>
        <a:ext cx="4103809" cy="698371"/>
      </dsp:txXfrm>
    </dsp:sp>
    <dsp:sp modelId="{94DEC999-591D-4E68-9D00-6890F125307D}">
      <dsp:nvSpPr>
        <dsp:cNvPr id="0" name=""/>
        <dsp:cNvSpPr/>
      </dsp:nvSpPr>
      <dsp:spPr>
        <a:xfrm>
          <a:off x="246529" y="1323190"/>
          <a:ext cx="242977" cy="1395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5740"/>
              </a:lnTo>
              <a:lnTo>
                <a:pt x="242977" y="1395740"/>
              </a:lnTo>
            </a:path>
          </a:pathLst>
        </a:custGeom>
        <a:noFill/>
        <a:ln w="12700" cap="flat" cmpd="sng" algn="ctr">
          <a:solidFill>
            <a:srgbClr val="A26D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489506" y="2471386"/>
          <a:ext cx="4169205" cy="4950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6D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Gobierno nacional y local, particulares, empresas</a:t>
          </a:r>
          <a:endParaRPr lang="es-ES" sz="1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504007" y="2485887"/>
        <a:ext cx="4140203" cy="466086"/>
      </dsp:txXfrm>
    </dsp:sp>
    <dsp:sp modelId="{983EE482-34B4-4DDE-A5BB-56DAF2F5E8D4}">
      <dsp:nvSpPr>
        <dsp:cNvPr id="0" name=""/>
        <dsp:cNvSpPr/>
      </dsp:nvSpPr>
      <dsp:spPr>
        <a:xfrm>
          <a:off x="246529" y="1323190"/>
          <a:ext cx="242977" cy="2131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1091"/>
              </a:lnTo>
              <a:lnTo>
                <a:pt x="242977" y="2131091"/>
              </a:lnTo>
            </a:path>
          </a:pathLst>
        </a:custGeom>
        <a:noFill/>
        <a:ln w="12700" cap="flat" cmpd="sng" algn="ctr">
          <a:solidFill>
            <a:srgbClr val="A26D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489506" y="3141749"/>
          <a:ext cx="4183979" cy="625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26D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kern="1200" dirty="0" smtClean="0"/>
            <a:t>Estudiantes, docentes e investigadores, administrativos, jubilados, egresados, familias de los miembros de la comunidad.</a:t>
          </a:r>
          <a:endParaRPr lang="es-CO" sz="700" b="0" kern="1200" dirty="0">
            <a:latin typeface="+mn-lt"/>
          </a:endParaRPr>
        </a:p>
      </dsp:txBody>
      <dsp:txXfrm>
        <a:off x="507813" y="3160056"/>
        <a:ext cx="4147365" cy="588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90" y="5748867"/>
            <a:ext cx="985618" cy="95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240" y="107580"/>
            <a:ext cx="2143235" cy="20829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78" y="1047470"/>
            <a:ext cx="3409670" cy="570006"/>
          </a:xfrm>
          <a:prstGeom prst="rect">
            <a:avLst/>
          </a:prstGeom>
        </p:spPr>
      </p:pic>
      <p:grpSp>
        <p:nvGrpSpPr>
          <p:cNvPr id="4" name="Group 106"/>
          <p:cNvGrpSpPr/>
          <p:nvPr/>
        </p:nvGrpSpPr>
        <p:grpSpPr>
          <a:xfrm>
            <a:off x="423915" y="3548172"/>
            <a:ext cx="4043814" cy="1237129"/>
            <a:chOff x="3812494" y="1454131"/>
            <a:chExt cx="7977669" cy="1122089"/>
          </a:xfrm>
        </p:grpSpPr>
        <p:sp>
          <p:nvSpPr>
            <p:cNvPr id="5" name="Rectangle 3"/>
            <p:cNvSpPr/>
            <p:nvPr/>
          </p:nvSpPr>
          <p:spPr>
            <a:xfrm>
              <a:off x="4690884" y="1454131"/>
              <a:ext cx="6465956" cy="11220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398" y="1622101"/>
              <a:ext cx="6303765" cy="83747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 smtClean="0"/>
                <a:t>Valores, símbolos e identidad institucional</a:t>
              </a:r>
              <a:endParaRPr lang="es-CO" dirty="0"/>
            </a:p>
          </p:txBody>
        </p:sp>
        <p:sp>
          <p:nvSpPr>
            <p:cNvPr id="7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A26D1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47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19" y="2082907"/>
            <a:ext cx="3805587" cy="1285046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>
          <a:blip r:embed="rId5"/>
          <a:stretch>
            <a:fillRect/>
          </a:stretch>
        </p:blipFill>
        <p:spPr>
          <a:xfrm>
            <a:off x="4951879" y="3752010"/>
            <a:ext cx="3932144" cy="26039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CFE0E246-5F80-4A2F-ACCE-0CB977473BE4}"/>
              </a:ext>
            </a:extLst>
          </p:cNvPr>
          <p:cNvSpPr/>
          <p:nvPr/>
        </p:nvSpPr>
        <p:spPr>
          <a:xfrm>
            <a:off x="280527" y="5226929"/>
            <a:ext cx="3278944" cy="1312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CO" sz="1000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Nota:</a:t>
            </a:r>
            <a:r>
              <a:rPr lang="es-CO" sz="1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0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CO" sz="10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portafolio de proyectos se construye de acuerdo con el horizonte de tiempo del período Rectoral (2020 -2023), por lo tanto, se proyectaron las metas de los proyectos al año 2025 mientras se surtía el proceso de elección de Rector.  </a:t>
            </a:r>
            <a:r>
              <a:rPr lang="es-CO" sz="10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vez elegido, se realizará el proceso de fortalecimiento del PDI y actualización/formulación de proyectos articulados al nuevo periodo Rectoral para el período 2025 - 2028 (fecha límite: 25 de junio de 2025) </a:t>
            </a:r>
          </a:p>
        </p:txBody>
      </p:sp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A26D16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rgbClr val="A26D16"/>
                  </a:solidFill>
                </a:rPr>
                <a:t>Información general del proyecto</a:t>
              </a:r>
            </a:p>
          </p:txBody>
        </p:sp>
      </p:grpSp>
      <p:sp>
        <p:nvSpPr>
          <p:cNvPr id="7" name="Rectángulo 6"/>
          <p:cNvSpPr/>
          <p:nvPr/>
        </p:nvSpPr>
        <p:spPr>
          <a:xfrm rot="16200000">
            <a:off x="6606848" y="3121379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47.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Protocolo, logística y eventos para la pertenencia, los estímulos y el bienestar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672928"/>
              </p:ext>
            </p:extLst>
          </p:nvPr>
        </p:nvGraphicFramePr>
        <p:xfrm>
          <a:off x="160644" y="1407449"/>
          <a:ext cx="7468319" cy="497970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299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6532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1801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BCV - 47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3603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Vicerrectoría de Responsabilidad Social y Bienestar Universitario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801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Bienestar Institucional, Calidad de Vida e Inclusión en contextos universitarios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1801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Estratégica para el Bienestar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23669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apoyo - Bienestar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236692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Estratégico - Direccionamiento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796950"/>
                  </a:ext>
                </a:extLst>
              </a:tr>
              <a:tr h="135267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Estudiantes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1352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Pertinencia e impacto social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971185"/>
                  </a:ext>
                </a:extLst>
              </a:tr>
              <a:tr h="1352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 Bienestar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559401"/>
                  </a:ext>
                </a:extLst>
              </a:tr>
              <a:tr h="26996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 Organización, gestión y administración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666369"/>
                  </a:ext>
                </a:extLst>
              </a:tr>
              <a:tr h="386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Jubilados, egresados, asociación de egresados, vicerrectoría administrativa, vicerrectoría académica,  oficina de relaciones internacionales, oficina de planeación, oficina de comunicaciones, Vicerrectoría de Investigación, innovación y extensión.</a:t>
                      </a:r>
                      <a:endParaRPr lang="es-CO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135267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Acceso, inserción y acompañamiento estudiantil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1352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Internacionalización integral de la Universidad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007381"/>
                  </a:ext>
                </a:extLst>
              </a:tr>
              <a:tr h="1352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del Desarrollo Humano y organizacional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627453"/>
                  </a:ext>
                </a:extLst>
              </a:tr>
              <a:tr h="1352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egresados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84521"/>
                  </a:ext>
                </a:extLst>
              </a:tr>
              <a:tr h="1352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e Implementación de la Política de Bienestar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416569"/>
                  </a:ext>
                </a:extLst>
              </a:tr>
              <a:tr h="35503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Garantizar una vida sana y promover el bienestar para todos en todas las edades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  <a:tr h="35503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 Revitalizar la alianza mundial para el desarrollo sostenible</a:t>
                      </a:r>
                      <a:endParaRPr lang="es-CO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21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8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rgbClr val="A26D16"/>
                </a:solidFill>
              </a:endParaRPr>
            </a:p>
          </p:txBody>
        </p:sp>
        <p:sp>
          <p:nvSpPr>
            <p:cNvPr id="9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rgbClr val="A26D16"/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rgbClr val="A26D16"/>
                </a:solidFill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372032" y="1316027"/>
            <a:ext cx="80637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dirty="0"/>
              <a:t>Es necesario planear y desarrollar estrategias que permitan la atención de los eventos institucionales requeridos para generar en la comunidad sentido de pertenencia, motivación, conocimientos adicionales, reconocimiento con el objetivo de aportar a su bienestar, calidad de vida y autorrealización, relaciones sólidas con el medio y/u otras entidades.</a:t>
            </a: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531780"/>
              </p:ext>
            </p:extLst>
          </p:nvPr>
        </p:nvGraphicFramePr>
        <p:xfrm>
          <a:off x="214222" y="2087995"/>
          <a:ext cx="7522320" cy="420681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79349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2389535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3953436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Problema Central</a:t>
                      </a:r>
                    </a:p>
                  </a:txBody>
                  <a:tcPr marL="36675" marR="36675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Causas 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Causas Indirectas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DB9B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104574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Poca visibilidad  por parte de los miembros de la comunidad Universitaria de la existencia de procesos  que les permitan sentirse identificados con el avance y crecimiento  de la institución y procesos de reconocimiento que les aporten a su autorrealización</a:t>
                      </a:r>
                      <a:endParaRPr lang="es-CO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F1D7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 Es necesario mejorar la percepción que los miembros de la comunidad tienen de su contexto y la institución;  de los procesos realizados para satisfacer las  necesidades propias de cada persona, relacionados con la motivación, la exaltación, la integración y el reconocimiento por sus habilidades,  o de la Universidad, para generar relacionamiento con otras personas o procesos que le aportan al desarrollo y crecimiento de la misma.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 Crecimiento de la población universitaria y con ello la demanda en general de estrategias para el bienestar.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Crecimiento de las relaciones públicas de la institución con el medio, la cantidad de eventos y demás actividades requeridas para el desarrollo de procesos, alianzas y demás.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 Necesidad de realizar actos para conmemoración de eventos especiales, fechas memorables, procesos de articulación, reconocimientos, exaltaciones y demás.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37826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Es indispensable generar conciencia de grupo para que sus miembros aporten lo mejor de sí en pro de la entidad, de los proceso y /o las áreas.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 Las condiciones laborales y/o económicas de las personas generan falta de sentido de pertenencia.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El desconocimiento sobre algunos procesos institucionales, no permiten el incremento de la motivación, ni del sentido de pertenencia.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 El ser humano por naturaleza y dependiendo de su avance en la escala de necesidades, requiere de procesos de reconocimiento por sus aportes, procesos y demás.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237084"/>
                  </a:ext>
                </a:extLst>
              </a:tr>
              <a:tr h="9993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Efectos 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Efectos indirectos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DB9B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40403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Deterioro de la calidad de vida de los miembros de la comunidad universitaria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Deterioro  de la calidad de vida de las familias y personas asociadas a los miembros de la comunidad universitaria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  <a:tr h="953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Disminución del desempeño académico y laboral de los integrantes de la comunidad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 Disminución de la motivación</a:t>
                      </a:r>
                      <a:b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Desconocimiento institucional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460228"/>
                  </a:ext>
                </a:extLst>
              </a:tr>
              <a:tr h="953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Menos posibilidad de generar relacionamiento con los grupos de interés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 Dificultades para generar relación sólidas y duraderas en el mediano y largo plazo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 Dificultad para generar convenios, alianzas y demás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031205"/>
                  </a:ext>
                </a:extLst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 rot="16200000">
            <a:off x="6606848" y="3121379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47.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Protocolo, logística y eventos para la pertenencia, los estímulos y el bienestar</a:t>
            </a:r>
          </a:p>
        </p:txBody>
      </p:sp>
    </p:spTree>
    <p:extLst>
      <p:ext uri="{BB962C8B-B14F-4D97-AF65-F5344CB8AC3E}">
        <p14:creationId xmlns:p14="http://schemas.microsoft.com/office/powerpoint/2010/main" val="35637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8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A26D16"/>
                </a:solidFill>
              </a:endParaRPr>
            </a:p>
          </p:txBody>
        </p:sp>
        <p:sp>
          <p:nvSpPr>
            <p:cNvPr id="9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A26D16"/>
                  </a:solidFill>
                </a:rPr>
                <a:t>Descripción del proyecto</a:t>
              </a:r>
              <a:endParaRPr lang="es-CO" sz="2800" b="1" dirty="0">
                <a:solidFill>
                  <a:srgbClr val="A26D16"/>
                </a:solidFill>
              </a:endParaRPr>
            </a:p>
          </p:txBody>
        </p:sp>
      </p:grpSp>
      <p:graphicFrame>
        <p:nvGraphicFramePr>
          <p:cNvPr id="14" name="3 Diagrama"/>
          <p:cNvGraphicFramePr/>
          <p:nvPr>
            <p:extLst>
              <p:ext uri="{D42A27DB-BD31-4B8C-83A1-F6EECF244321}">
                <p14:modId xmlns:p14="http://schemas.microsoft.com/office/powerpoint/2010/main" val="3798974492"/>
              </p:ext>
            </p:extLst>
          </p:nvPr>
        </p:nvGraphicFramePr>
        <p:xfrm>
          <a:off x="3983492" y="1522853"/>
          <a:ext cx="4677038" cy="4444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111650" y="1975501"/>
            <a:ext cx="360870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El proyecto consiste en generar estrategias para la planeación y el desarrollo de programas y actividades, que permitan dar respuesta a las necesidades institucionales de atención de eventos de capacitación, reconocimiento, protocolarios, y demás, así como los eventos propios propuestos para incrementar en la comunidad el sentido de pertenencia, la motivación, la sensación de bienestar y los niveles de calidad de vida.</a:t>
            </a:r>
          </a:p>
        </p:txBody>
      </p:sp>
      <p:sp>
        <p:nvSpPr>
          <p:cNvPr id="10" name="Rectángulo 9"/>
          <p:cNvSpPr/>
          <p:nvPr/>
        </p:nvSpPr>
        <p:spPr>
          <a:xfrm rot="16200000">
            <a:off x="6625720" y="3121379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47.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Protocolo, logística y eventos para la pertenencia, los estímulos y el bienestar</a:t>
            </a:r>
          </a:p>
        </p:txBody>
      </p:sp>
    </p:spTree>
    <p:extLst>
      <p:ext uri="{BB962C8B-B14F-4D97-AF65-F5344CB8AC3E}">
        <p14:creationId xmlns:p14="http://schemas.microsoft.com/office/powerpoint/2010/main" val="428914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6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A26D16"/>
                </a:solidFill>
              </a:endParaRPr>
            </a:p>
          </p:txBody>
        </p:sp>
        <p:sp>
          <p:nvSpPr>
            <p:cNvPr id="10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A26D16"/>
                  </a:solidFill>
                </a:rPr>
                <a:t>Objetivos del proyecto</a:t>
              </a:r>
              <a:endParaRPr lang="es-CO" sz="2800" b="1" dirty="0">
                <a:solidFill>
                  <a:srgbClr val="A26D16"/>
                </a:solidFill>
              </a:endParaRPr>
            </a:p>
          </p:txBody>
        </p:sp>
      </p:grpSp>
      <p:sp>
        <p:nvSpPr>
          <p:cNvPr id="12" name="TextBox 12"/>
          <p:cNvSpPr txBox="1">
            <a:spLocks/>
          </p:cNvSpPr>
          <p:nvPr/>
        </p:nvSpPr>
        <p:spPr>
          <a:xfrm>
            <a:off x="198343" y="1370635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A26D16"/>
                </a:solidFill>
              </a:rPr>
              <a:t>General</a:t>
            </a:r>
            <a:endParaRPr lang="es-CO" dirty="0">
              <a:solidFill>
                <a:srgbClr val="A26D16"/>
              </a:solidFill>
            </a:endParaRPr>
          </a:p>
        </p:txBody>
      </p:sp>
      <p:sp>
        <p:nvSpPr>
          <p:cNvPr id="13" name="TextBox 12"/>
          <p:cNvSpPr txBox="1">
            <a:spLocks/>
          </p:cNvSpPr>
          <p:nvPr/>
        </p:nvSpPr>
        <p:spPr>
          <a:xfrm>
            <a:off x="198343" y="3318606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A26D16"/>
                </a:solidFill>
              </a:rPr>
              <a:t>Específicos</a:t>
            </a:r>
            <a:endParaRPr lang="es-CO" dirty="0">
              <a:solidFill>
                <a:srgbClr val="A26D16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98343" y="1901442"/>
            <a:ext cx="758302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700" dirty="0"/>
              <a:t>Gestionar estrategias y actividades para dar respuesta a las necesidades de la comunidad universitaria, en relación a los procesos de formación, reconocimiento, motivación, exaltación, responsabilidad social y las relaciones con los grupos de valor, aportando al mejoramiento de la calidad de vida y bienestar en la institución.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98343" y="3919647"/>
            <a:ext cx="747544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sz="1700" dirty="0"/>
              <a:t>Planear, diseñar y realizar actividades que se visualicen en la generación de espacios que aporten al mejoramiento de los conocimientos, el que hacer permanente o acciones destacadas de los miembros de la comunidad y grupos de interés que contribuye al mejoramiento de las relaciones y así mismo a mayores gestiones para los procesos.</a:t>
            </a:r>
          </a:p>
          <a:p>
            <a:pPr algn="just"/>
            <a:r>
              <a:rPr lang="es-CO" sz="1700" dirty="0"/>
              <a:t> 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sz="1700" dirty="0"/>
              <a:t>Brindar reconocimiento y exaltación institucional a quienes desarrollen actividades en pro de la responsabilidad social y/o se destaquen y aporten con sus talentos o su quehacer en lo académico, deportivo, artístico y cultural, laboral y científico.</a:t>
            </a:r>
          </a:p>
        </p:txBody>
      </p:sp>
      <p:sp>
        <p:nvSpPr>
          <p:cNvPr id="11" name="Rectángulo 10"/>
          <p:cNvSpPr/>
          <p:nvPr/>
        </p:nvSpPr>
        <p:spPr>
          <a:xfrm rot="16200000">
            <a:off x="6606848" y="3121379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47.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Protocolo, logística y eventos para la pertenencia, los estímulos y el bienestar</a:t>
            </a:r>
          </a:p>
        </p:txBody>
      </p:sp>
    </p:spTree>
    <p:extLst>
      <p:ext uri="{BB962C8B-B14F-4D97-AF65-F5344CB8AC3E}">
        <p14:creationId xmlns:p14="http://schemas.microsoft.com/office/powerpoint/2010/main" val="3735099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6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A26D16"/>
                </a:solidFill>
              </a:endParaRPr>
            </a:p>
          </p:txBody>
        </p:sp>
        <p:sp>
          <p:nvSpPr>
            <p:cNvPr id="10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A26D16"/>
                  </a:solidFill>
                </a:rPr>
                <a:t>Planes operativos</a:t>
              </a:r>
              <a:endParaRPr lang="es-CO" sz="2800" b="1" dirty="0">
                <a:solidFill>
                  <a:srgbClr val="A26D16"/>
                </a:solidFill>
              </a:endParaRPr>
            </a:p>
          </p:txBody>
        </p:sp>
      </p:grp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613556"/>
              </p:ext>
            </p:extLst>
          </p:nvPr>
        </p:nvGraphicFramePr>
        <p:xfrm>
          <a:off x="151681" y="1153070"/>
          <a:ext cx="7674508" cy="555644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01872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72636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05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Valores, símbolos e identidad institucional para la Pertenencia, los Estímulos y el Bienestar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Actividades de reconocimiento a los estudiantes, Grados de estudiantes, conmemoración y celebración de días de importancia para los estudiantes.</a:t>
                      </a:r>
                      <a:r>
                        <a:rPr lang="es-CO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Actividades con los pares académicos y demás entes externos relacionados con la academia y los procesos de la Universidad. Actividades de representación institucional o para la toma de decisiones de alto nivel. Planear, diseñar y realizar actividades que evidencien las capacidades de la institución y sus miembros, generar espacio en pro de mejorar los conocimientos no solo de los miembros de la comunidad, sino de los grupos de interés.	</a:t>
                      </a:r>
                      <a:endParaRPr lang="es-CO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Exaltación y pertenencia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B9B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Actividades de integración para la comunidad Universitaria. Actividades de reconocimiento a los estudiantes y egresados.  Ferias y actividades para el reconocimiento a la academia, el rol del estudiante y el rol del docente UTP, así como del egresado y los aportes que de los mismos se debe recibir para el mejoramiento permanente de la institución. Actividades para brindar reconocimiento y exaltación institucional a quienes desarrollen actividades en pro de la responsabilidad social y/o se destaquen y aporten con sus talentos a su quehacer en lo académico, deportivo, artístico y cultural, lo laboral o lo científico. Crear, diseñar y visibilizar diferentes estrategias y espacios que brinden bienestar y promuevan el sentido de pertenencia dentro del campus UTP, vinculando a todos los estamentos de la Universidad (Estudiantes, docentes, administrativos, egresados y jubilados).</a:t>
                      </a:r>
                      <a:endParaRPr lang="es-CO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F1D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219999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606848" y="3121379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47.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Protocolo, logística y eventos para la pertenencia, los estímulos y el bienestar</a:t>
            </a:r>
          </a:p>
        </p:txBody>
      </p:sp>
    </p:spTree>
    <p:extLst>
      <p:ext uri="{BB962C8B-B14F-4D97-AF65-F5344CB8AC3E}">
        <p14:creationId xmlns:p14="http://schemas.microsoft.com/office/powerpoint/2010/main" val="42647648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4281</TotalTime>
  <Words>1405</Words>
  <Application>Microsoft Office PowerPoint</Application>
  <PresentationFormat>Presentación en pantalla (4:3)</PresentationFormat>
  <Paragraphs>75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Arial Narrow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julian andrés valencia quintero</cp:lastModifiedBy>
  <cp:revision>607</cp:revision>
  <cp:lastPrinted>2017-05-16T14:27:28Z</cp:lastPrinted>
  <dcterms:created xsi:type="dcterms:W3CDTF">2017-03-06T22:18:18Z</dcterms:created>
  <dcterms:modified xsi:type="dcterms:W3CDTF">2025-03-28T20:53:23Z</dcterms:modified>
</cp:coreProperties>
</file>