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70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Consejo Superior, Consejo Académico, Vicerrectoría Administrativa y Financiera, Vicerrectoría de Investigación, Innovación y Extensión, Vicerrectoría de Responsabilidad Social y Bienestar Universitario, Facultades y Docentes.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Docentes y directivos académicos de planta, transitorios o catedráticos de la Universidad Tecnológica de Pereira.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Nacional, Secretarías de Educación Departamental y Municipal, Instituciones de Educación Superior, otros oferentes de Formación Docente.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44669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40855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43979" custScaleY="893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14" y="112095"/>
          <a:ext cx="1932958" cy="723076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492" y="133273"/>
        <a:ext cx="1890602" cy="680720"/>
      </dsp:txXfrm>
    </dsp:sp>
    <dsp:sp modelId="{107B593D-2B7E-47A1-B237-2D44EE17772E}">
      <dsp:nvSpPr>
        <dsp:cNvPr id="0" name=""/>
        <dsp:cNvSpPr/>
      </dsp:nvSpPr>
      <dsp:spPr>
        <a:xfrm>
          <a:off x="193610" y="835172"/>
          <a:ext cx="193295" cy="581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979"/>
              </a:lnTo>
              <a:lnTo>
                <a:pt x="193295" y="58197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386906" y="1073512"/>
          <a:ext cx="3987555" cy="6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Consejo Superior, Consejo Académico, Vicerrectoría Administrativa y Financiera, Vicerrectoría de Investigación, Innovación y Extensión, Vicerrectoría de Responsabilidad Social y Bienestar Universitario, Facultades y Docentes.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07036" y="1093642"/>
        <a:ext cx="3947295" cy="647017"/>
      </dsp:txXfrm>
    </dsp:sp>
    <dsp:sp modelId="{94DEC999-591D-4E68-9D00-6890F125307D}">
      <dsp:nvSpPr>
        <dsp:cNvPr id="0" name=""/>
        <dsp:cNvSpPr/>
      </dsp:nvSpPr>
      <dsp:spPr>
        <a:xfrm>
          <a:off x="193610" y="835172"/>
          <a:ext cx="193295" cy="1401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554"/>
              </a:lnTo>
              <a:lnTo>
                <a:pt x="193295" y="140155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386906" y="1941559"/>
          <a:ext cx="3943430" cy="59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Nacional, Secretarías de Educación Departamental y Municipal, Instituciones de Educación Superior, otros oferentes de Formación Docente.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04196" y="1958849"/>
        <a:ext cx="3908850" cy="555754"/>
      </dsp:txXfrm>
    </dsp:sp>
    <dsp:sp modelId="{983EE482-34B4-4DDE-A5BB-56DAF2F5E8D4}">
      <dsp:nvSpPr>
        <dsp:cNvPr id="0" name=""/>
        <dsp:cNvSpPr/>
      </dsp:nvSpPr>
      <dsp:spPr>
        <a:xfrm>
          <a:off x="193610" y="835172"/>
          <a:ext cx="193295" cy="220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522"/>
              </a:lnTo>
              <a:lnTo>
                <a:pt x="193295" y="220052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386906" y="2712663"/>
          <a:ext cx="3979572" cy="646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Docentes y directivos académicos de planta, transitorios o catedráticos de la Universidad Tecnológica de Pereira.</a:t>
          </a:r>
          <a:endParaRPr lang="es-CO" sz="1100" b="0" kern="1200" dirty="0">
            <a:latin typeface="+mn-lt"/>
          </a:endParaRPr>
        </a:p>
      </dsp:txBody>
      <dsp:txXfrm>
        <a:off x="405829" y="2731586"/>
        <a:ext cx="3941726" cy="60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39271" y="351519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Formación avanzada, continua y permanente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7488" y="3718518"/>
            <a:ext cx="3939708" cy="2422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59385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77176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79" y="5046105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CO" sz="1000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O" sz="100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39800"/>
              </p:ext>
            </p:extLst>
          </p:nvPr>
        </p:nvGraphicFramePr>
        <p:xfrm>
          <a:off x="339939" y="1548977"/>
          <a:ext cx="7468319" cy="42736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- 05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3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Superior, Consejo Académico, Vicerrectoría Administrativa y Financiera, Vicerrectoría de Investigación, Innovación y Extensión, Vicerrectoría de Responsabilidad Social y Bienestar Universitario, Facultades y Docentes.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8259" y="1407061"/>
            <a:ext cx="8220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 necesario mejorar el desempeño profesional docente con el fin de enfrentar los nuevos desafíos que presenta la educación del siglo </a:t>
            </a:r>
            <a:r>
              <a:rPr lang="es-CO" sz="1400" dirty="0" err="1"/>
              <a:t>XXl</a:t>
            </a:r>
            <a:r>
              <a:rPr lang="es-CO" sz="1400" dirty="0"/>
              <a:t>, donde el docente no es el único dueño del conocimiento y su responsabilidad se encuentra enfocada en la contribución a la formación integral y la capacidad para generar espacios de seguridad y confianza en el diálogo abierto, reflexivo, crítico y sincero con los estudiantes.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98193"/>
              </p:ext>
            </p:extLst>
          </p:nvPr>
        </p:nvGraphicFramePr>
        <p:xfrm>
          <a:off x="260564" y="2694382"/>
          <a:ext cx="7314613" cy="3971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265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246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296731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44577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desempeño profesional docente con el fin de enfrentar los nuevos desafíos que presenta la educación del siglo XXI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Poca oferta de formación continua y permanente para el docente.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Poco presupuesto para generar propuestas de formación docente.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4307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Desinterés del docente en los procesos de formación continua y permanente.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Ausencia de un diagnóstico de necesidades docentes.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Poca sensibilización del docente frente a la importancia de la formación continua y permanente.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69278"/>
                  </a:ext>
                </a:extLst>
              </a:tr>
              <a:tr h="4307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Poca cobertura para procesos de formación avanzada.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Poco presupuesto para apoyo económico de matrículas de posgrado.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47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683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Oferta de cursos de formación continua y permanente no satisface el número de docente que requieren de esta.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Dificultad en el proceso de ascenso en el escalafón docente.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729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Docentes sin maestría o doctorado.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Líneas de investigación sin categorización en Colciencias.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Procesos de renovación curricular estancados.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Poca investigación en los programas académicos.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8480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Docente sin formación en pedagogía y didáctica.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Estudiante que pierden asignaturas.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Aumento de la deserción.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295" y="1467468"/>
            <a:ext cx="393550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/>
              <a:t>En la Universidad Tecnológica de Pereira el desarrollo docente tiene en cuenta los componentes que se explican a continuación: La formación integral del docente como persona y miembro del colectivo social y Los distintos niveles de la formación integral docente: continua, avanzada y permanente.</a:t>
            </a:r>
          </a:p>
          <a:p>
            <a:pPr algn="just"/>
            <a:r>
              <a:rPr lang="es-CO" sz="1100" dirty="0"/>
              <a:t> </a:t>
            </a:r>
          </a:p>
          <a:p>
            <a:pPr algn="just"/>
            <a:r>
              <a:rPr lang="es-CO" sz="1100" dirty="0"/>
              <a:t>La formación integral reconoce las diferentes dimensiones del desarrollo humano, social y cultural de los profesores universitarios. Además, valora su pensamiento crítico, científico, artístico, ético y social, que los vincula en un proceso abierto, reflexivo y contextual con el carácter teórico práctico de la educación.</a:t>
            </a:r>
          </a:p>
          <a:p>
            <a:pPr algn="just"/>
            <a:r>
              <a:rPr lang="es-CO" sz="1100" dirty="0"/>
              <a:t> </a:t>
            </a:r>
          </a:p>
          <a:p>
            <a:pPr algn="just"/>
            <a:r>
              <a:rPr lang="es-CO" sz="1100" dirty="0"/>
              <a:t>La formación del profesorado como ciudadanos y profesionales integrales, facilita la búsqueda de modos de proceder guiados por intereses </a:t>
            </a:r>
            <a:r>
              <a:rPr lang="es-CO" sz="1100" dirty="0" err="1"/>
              <a:t>emancipatorios</a:t>
            </a:r>
            <a:r>
              <a:rPr lang="es-CO" sz="1100" dirty="0"/>
              <a:t>, porque los acerca al trabajo académico reflexivo sobre lo que hacen, a aprender de la propia experiencia y a producir saber pedagógico como “prácticos reflexivos” (</a:t>
            </a:r>
            <a:r>
              <a:rPr lang="es-CO" sz="1100" dirty="0" err="1"/>
              <a:t>Schön</a:t>
            </a:r>
            <a:r>
              <a:rPr lang="es-CO" sz="1100" dirty="0"/>
              <a:t>, 1992), que hacen del conocimiento en la acción y sobre la acción, una opción para la transformación de las prácticas educativas universitarias</a:t>
            </a:r>
            <a:r>
              <a:rPr lang="es-CO" sz="1100" dirty="0" smtClean="0"/>
              <a:t>.</a:t>
            </a:r>
          </a:p>
          <a:p>
            <a:pPr algn="just"/>
            <a:endParaRPr lang="es-CO" sz="1100" dirty="0"/>
          </a:p>
          <a:p>
            <a:pPr algn="just"/>
            <a:r>
              <a:rPr lang="es-CO" sz="1100" dirty="0"/>
              <a:t>La importancia de la formación integral de los profesores lleva a la Universidad Tecnológica de Pereira a comprometerse con la formulación y puesta en acción de una propuesta de desarrollo docente, que cubra la formación continua, avanzada y permanente</a:t>
            </a:r>
            <a:r>
              <a:rPr lang="es-CO" sz="1100" dirty="0" smtClean="0"/>
              <a:t>.</a:t>
            </a:r>
            <a:endParaRPr lang="es-CO" sz="1100" dirty="0"/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4594170"/>
              </p:ext>
            </p:extLst>
          </p:nvPr>
        </p:nvGraphicFramePr>
        <p:xfrm>
          <a:off x="4114801" y="2034679"/>
          <a:ext cx="43747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5153" y="1235213"/>
            <a:ext cx="803237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La formación continua, para la actualización disciplinar, pedagógica y didáctica en función del perfeccionamiento del desempeño profesional, que ayuda a cualificar la profesión docente y el mejoramiento continuo en las unidades académicas y en la universidad como institución formadora. Esta puede darse mediante seminarios, diplomados, cursos de corta duración, pasantías, estancias posdoctorales, entre otras. Aunque estas actividades no otorguen titulación, deben responder a necesidades priorizadas e identificadas en cada programa o facultad y a nivel institucional.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La formación avanzada, orientada a consolidar un proceso sistemático de aprendizaje y producción científica de los profesores a través de especializaciones médicas, maestrías y doctorados, que les proporcione herramientas para avanzar en investigación, formación de estudiantes, innovación y proyección social. Estos procesos deben enriquecer y transformar la gestión educativa institucional para el cumplimiento de los propósitos misionales.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La formación permanente está encaminada a la revisión y actualización de conocimientos, habilidades, aptitudes y actitudes del profesorado, para promover la capacidad crítica, creativa, ética, estética, lúdica y expresiva en su desarrollo integral, que les permita enfrentar los retos de la educación superior actual y del futuro. Cubre una amplia gama de procesos y acciones (</a:t>
            </a:r>
            <a:r>
              <a:rPr lang="es-CO" sz="1400" dirty="0" err="1"/>
              <a:t>Pinya</a:t>
            </a:r>
            <a:r>
              <a:rPr lang="es-CO" sz="1400" dirty="0"/>
              <a:t>, 2008), como asesoramiento en problemas docentes específicos, en procesos de investigación educativa o en el mejoramiento de experiencias y prácticas educativas concretas; apoyos para la difusión y producción de materiales educativos o experiencias innovadoras; apoyos para la conformación de grupos, redes, comunidades de aprendizaje o de práctica, para la reflexión y debate de asuntos propios de las disciplinas o de los procesos pedagógicos, entre otros" (Proyecto Educativo Institucional, 2018, p 43-45).</a:t>
            </a:r>
          </a:p>
        </p:txBody>
      </p:sp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6" name="Rectángulo 5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41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Contribuir a la mejora del desempeño profesional docente a través de la formación integral para que involucre las diferentes dimensiones del desarrollo humano, social y cultural.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5396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94204"/>
            <a:ext cx="6956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400" dirty="0"/>
              <a:t>Elaborar un plan de desarrollo docente centrado en la formación integral, que tenga en cuenta los resultados del diagnóstico y que contemple: Los distintos niveles de la formación docente: continua, avanzada y </a:t>
            </a:r>
            <a:r>
              <a:rPr lang="es-CO" sz="1400" dirty="0" smtClean="0"/>
              <a:t>permanente.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sz="14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400" dirty="0" smtClean="0"/>
              <a:t>Elaborar </a:t>
            </a:r>
            <a:r>
              <a:rPr lang="es-CO" sz="1400" dirty="0"/>
              <a:t>un diagnóstico diferencial que reconozca las necesidades e intereses de formación docente en los programas y las facultades, respetando la relación intrínseca entre educación, disciplinas/ interdisciplinas, pedagogía y didácticas en cada una de </a:t>
            </a:r>
            <a:r>
              <a:rPr lang="es-CO" sz="1400" dirty="0" smtClean="0"/>
              <a:t>ellas.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sz="14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400" dirty="0" smtClean="0"/>
              <a:t>Consolidar </a:t>
            </a:r>
            <a:r>
              <a:rPr lang="es-CO" sz="1400" dirty="0"/>
              <a:t>un proceso sistemático de aprendizaje y producción científica de los profesores a través de especializaciones médicas, maestrías y doctorados, que les proporcione herramientas para avanzar en investigación, formación de estudiantes, innovación y proyección social.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52595"/>
              </p:ext>
            </p:extLst>
          </p:nvPr>
        </p:nvGraphicFramePr>
        <p:xfrm>
          <a:off x="304080" y="1504155"/>
          <a:ext cx="7324885" cy="52497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8759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06612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86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597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continua y permanente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plan operativo se realizará la construcción de un diagnóstico docente cuyos resultados serán fundamentales para la generación de cursos de actualización disciplinar, pedagógica y didáctica en función del perfeccionamiento del desempeño profesional; así mismo, para la revisión y actualización de conocimientos, habilidades, aptitudes y actitudes del profesorado, para promover la capacidad crítica, creativa, ética, estética, lúdica y expresiva en su desarrollo integral, que les permita enfrentar los retos de la educación superior actual y del futuro. Igualmente se realizará la ejecución de la evaluación docente integral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79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Desarrollo Docente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 la elaboración de un Benchmarking con otras universidades, la interrelación entre docencia, investigación, extensión y proyección social, la incorporación de la identidad institucional, la consolidación de la oferta de desarrollo docente y la construcción participativa de la Política de Desarrollo Docente.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52007"/>
                  </a:ext>
                </a:extLst>
              </a:tr>
              <a:tr h="1509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avanzada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desarrollan actividades tendientes a realizar apoyo económico a los docentes para la realización de especializaciones médicas, maestrías y doctorados, que les proporcione herramientas para avanzar en investigación, formación de estudiantes, innovación y proyección social.</a:t>
                      </a: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8403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Words>1558</Words>
  <Application>Microsoft Office PowerPoint</Application>
  <PresentationFormat>Presentación en pantalla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589</cp:revision>
  <cp:lastPrinted>2017-05-16T14:27:28Z</cp:lastPrinted>
  <dcterms:created xsi:type="dcterms:W3CDTF">2017-03-06T22:18:18Z</dcterms:created>
  <dcterms:modified xsi:type="dcterms:W3CDTF">2025-03-25T21:05:46Z</dcterms:modified>
</cp:coreProperties>
</file>